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74" r:id="rId3"/>
    <p:sldId id="259" r:id="rId4"/>
    <p:sldId id="262" r:id="rId5"/>
    <p:sldId id="263" r:id="rId6"/>
    <p:sldId id="279" r:id="rId7"/>
    <p:sldId id="257" r:id="rId8"/>
    <p:sldId id="276" r:id="rId9"/>
    <p:sldId id="258" r:id="rId10"/>
    <p:sldId id="286" r:id="rId11"/>
    <p:sldId id="261" r:id="rId12"/>
    <p:sldId id="264" r:id="rId13"/>
    <p:sldId id="267" r:id="rId14"/>
    <p:sldId id="266" r:id="rId15"/>
    <p:sldId id="268" r:id="rId16"/>
    <p:sldId id="260" r:id="rId17"/>
    <p:sldId id="284" r:id="rId18"/>
    <p:sldId id="285" r:id="rId19"/>
    <p:sldId id="287" r:id="rId20"/>
    <p:sldId id="288" r:id="rId21"/>
    <p:sldId id="280" r:id="rId22"/>
    <p:sldId id="283" r:id="rId23"/>
    <p:sldId id="269" r:id="rId24"/>
    <p:sldId id="270" r:id="rId25"/>
    <p:sldId id="277" r:id="rId26"/>
    <p:sldId id="278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D69EF-C2FA-4804-9B22-FE053475B5F8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06B25-2CA6-4998-AFC4-FA012DE9E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3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9CC9-22B7-44F8-869D-7B4F05D8C3A7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484F-B044-448A-93F9-0FF49A3D057F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37FB-CAE4-4010-9CA2-84E564412A31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24F3-96E2-4760-BBD9-E4EF9C630C92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DBF9-609B-4295-B9CD-41D6AA709DCA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9088-F396-4806-8647-2C1FA710D18F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5AFF-5EA5-4AEF-A10A-3B7FDA3F8E66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9DBA-195D-4F90-97A9-978B2411E79B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21A2-7080-4ACB-BF8E-625E5CDAA1AC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8958-41B6-4ABB-B023-93A5FE85609D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E57-16F3-4412-B9FB-46209BE97749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0C38F-52A8-42E4-8DE9-287E017344DB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72BC2D-D71B-431D-BE21-BF36FE9F465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924800" cy="2841625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İnsan</a:t>
            </a:r>
            <a:r>
              <a:rPr lang="en-US" sz="3600" dirty="0" smtClean="0"/>
              <a:t> </a:t>
            </a:r>
            <a:r>
              <a:rPr lang="en-US" sz="3600" dirty="0" err="1" smtClean="0"/>
              <a:t>Hüquqlarının</a:t>
            </a:r>
            <a:r>
              <a:rPr lang="en-US" sz="3600" dirty="0" smtClean="0"/>
              <a:t> </a:t>
            </a:r>
            <a:r>
              <a:rPr lang="en-US" sz="3600" dirty="0" err="1" smtClean="0"/>
              <a:t>və</a:t>
            </a:r>
            <a:r>
              <a:rPr lang="en-US" sz="3600" dirty="0" smtClean="0"/>
              <a:t> </a:t>
            </a:r>
            <a:r>
              <a:rPr lang="en-US" sz="3600" dirty="0" err="1" smtClean="0"/>
              <a:t>Əsas</a:t>
            </a:r>
            <a:r>
              <a:rPr lang="en-US" sz="3600" dirty="0" smtClean="0"/>
              <a:t> </a:t>
            </a:r>
            <a:r>
              <a:rPr lang="en-US" sz="3600" dirty="0" err="1" smtClean="0"/>
              <a:t>Azadlıqların</a:t>
            </a:r>
            <a:r>
              <a:rPr lang="en-US" sz="3600" dirty="0" smtClean="0"/>
              <a:t> Müdafiəsi </a:t>
            </a:r>
            <a:r>
              <a:rPr lang="en-US" sz="3600" dirty="0" err="1" smtClean="0"/>
              <a:t>haqqında</a:t>
            </a:r>
            <a:r>
              <a:rPr lang="en-US" sz="3600" dirty="0" smtClean="0"/>
              <a:t> Avropa</a:t>
            </a:r>
            <a:r>
              <a:rPr lang="az-Latn-AZ" sz="3600" dirty="0" smtClean="0"/>
              <a:t> </a:t>
            </a:r>
            <a:r>
              <a:rPr lang="en-US" sz="3600" dirty="0" err="1" smtClean="0"/>
              <a:t>Konvensiyası</a:t>
            </a:r>
            <a:r>
              <a:rPr lang="en-US" sz="3600" dirty="0" smtClean="0"/>
              <a:t> </a:t>
            </a:r>
            <a:r>
              <a:rPr lang="en-US" sz="3600" dirty="0" err="1" smtClean="0"/>
              <a:t>və</a:t>
            </a:r>
            <a:r>
              <a:rPr lang="en-US" sz="3600" dirty="0" smtClean="0"/>
              <a:t> Avropa </a:t>
            </a:r>
            <a:r>
              <a:rPr lang="en-US" sz="3600" dirty="0" err="1" smtClean="0"/>
              <a:t>İnsan</a:t>
            </a:r>
            <a:r>
              <a:rPr lang="en-US" sz="3600" dirty="0" smtClean="0"/>
              <a:t> </a:t>
            </a:r>
            <a:r>
              <a:rPr lang="en-US" sz="3600" dirty="0" err="1" smtClean="0"/>
              <a:t>Hüquqları</a:t>
            </a:r>
            <a:r>
              <a:rPr lang="en-US" sz="3600" dirty="0" smtClean="0"/>
              <a:t> </a:t>
            </a:r>
            <a:r>
              <a:rPr lang="en-US" sz="3600" dirty="0" err="1" smtClean="0"/>
              <a:t>Məhkəməsi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az-Latn-AZ" dirty="0" smtClean="0"/>
              <a:t>Ümumi baxış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Fidan</a:t>
            </a:r>
            <a:r>
              <a:rPr lang="en-US" dirty="0" smtClean="0"/>
              <a:t> </a:t>
            </a:r>
            <a:r>
              <a:rPr lang="en-US" dirty="0" err="1" smtClean="0"/>
              <a:t>Salmanova</a:t>
            </a:r>
            <a:r>
              <a:rPr lang="en-US" dirty="0" smtClean="0"/>
              <a:t>/</a:t>
            </a:r>
            <a:r>
              <a:rPr lang="az-Latn-AZ" dirty="0" smtClean="0"/>
              <a:t>hüquqşünas</a:t>
            </a:r>
          </a:p>
          <a:p>
            <a:r>
              <a:rPr lang="az-Latn-AZ" dirty="0" smtClean="0"/>
              <a:t>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Calibri (Body)"/>
              </a:rPr>
              <a:t>Avropa</a:t>
            </a:r>
            <a:r>
              <a:rPr lang="en-US" sz="4000" dirty="0" smtClean="0">
                <a:latin typeface="Calibri (Body)"/>
              </a:rPr>
              <a:t> </a:t>
            </a:r>
            <a:r>
              <a:rPr lang="en-US" sz="4000" dirty="0" err="1" smtClean="0">
                <a:latin typeface="Calibri (Body)"/>
              </a:rPr>
              <a:t>İnsan</a:t>
            </a:r>
            <a:r>
              <a:rPr lang="en-US" sz="4000" dirty="0" smtClean="0">
                <a:latin typeface="Calibri (Body)"/>
              </a:rPr>
              <a:t> </a:t>
            </a:r>
            <a:r>
              <a:rPr lang="en-US" sz="4000" dirty="0" err="1" smtClean="0">
                <a:latin typeface="Calibri (Body)"/>
              </a:rPr>
              <a:t>Haqları</a:t>
            </a:r>
            <a:r>
              <a:rPr lang="az-Latn-AZ" sz="4000" dirty="0" smtClean="0">
                <a:latin typeface="Calibri (Body)"/>
              </a:rPr>
              <a:t> </a:t>
            </a:r>
            <a:r>
              <a:rPr lang="en-US" sz="4000" dirty="0" err="1" smtClean="0">
                <a:latin typeface="Calibri (Body)"/>
              </a:rPr>
              <a:t>Məhkəməsi</a:t>
            </a:r>
            <a:r>
              <a:rPr lang="az-Latn-AZ" sz="4000" dirty="0" smtClean="0">
                <a:latin typeface="Calibri (Body)"/>
              </a:rPr>
              <a:t>nin saytı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az-Latn-AZ" sz="3600" dirty="0" smtClean="0"/>
          </a:p>
          <a:p>
            <a:pPr algn="ctr"/>
            <a:endParaRPr lang="az-Latn-AZ" sz="3600" dirty="0" smtClean="0"/>
          </a:p>
          <a:p>
            <a:pPr algn="ctr"/>
            <a:r>
              <a:rPr lang="en-US" sz="3600" dirty="0" smtClean="0"/>
              <a:t>www.echr.coe.int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Məhkəməyə hansı hallarda müraciət etmək mümkündür?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Məhkəməyə Konvensiya tərəfindən qorunan haqların iştirakçı dövlət tərəfindən pozulduğu iddia olunan </a:t>
            </a:r>
            <a:r>
              <a:rPr lang="az-Latn-AZ" smtClean="0"/>
              <a:t>zaman müraciət </a:t>
            </a:r>
            <a:r>
              <a:rPr lang="az-Latn-AZ" dirty="0" smtClean="0"/>
              <a:t>olunur.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Məhkəməyə</a:t>
            </a:r>
            <a:r>
              <a:rPr lang="en-US" dirty="0" smtClean="0"/>
              <a:t> </a:t>
            </a:r>
            <a:r>
              <a:rPr lang="az-Latn-AZ" dirty="0" smtClean="0"/>
              <a:t>kimlər </a:t>
            </a:r>
            <a:r>
              <a:rPr lang="en-US" dirty="0" err="1" smtClean="0"/>
              <a:t>şikayət</a:t>
            </a:r>
            <a:r>
              <a:rPr lang="en-US" dirty="0" smtClean="0"/>
              <a:t> </a:t>
            </a:r>
            <a:r>
              <a:rPr lang="az-Latn-AZ" dirty="0" smtClean="0"/>
              <a:t>edə bilər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Məhkəməyə fiziki şəxs, QHT və fiziki şəxlər qrupu müraciyət edə bilər</a:t>
            </a:r>
          </a:p>
          <a:p>
            <a:r>
              <a:rPr lang="az-Latn-AZ" dirty="0" smtClean="0"/>
              <a:t>Dövlətlərarası şikayətlər də mövcuddur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dirty="0" smtClean="0"/>
              <a:t>Kimə qarşı şikayət etmək mümkündür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z-Latn-AZ" sz="3200" dirty="0" smtClean="0"/>
              <a:t>Yalnız hüquq pozuntusuna yol verdiyi iddia olunan dövlətə qarşı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Müraciət </a:t>
            </a:r>
            <a:r>
              <a:rPr lang="az-Latn-AZ" dirty="0" smtClean="0"/>
              <a:t>proseduru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Doldurulmuş ərizə forması</a:t>
            </a:r>
          </a:p>
          <a:p>
            <a:r>
              <a:rPr lang="az-Latn-AZ" dirty="0" smtClean="0"/>
              <a:t>Müvafiq sənədlər</a:t>
            </a:r>
          </a:p>
          <a:p>
            <a:r>
              <a:rPr lang="az-Latn-AZ" dirty="0" smtClean="0"/>
              <a:t>Poçtla aşağıdakı ünvana göndərilməlidir:</a:t>
            </a:r>
          </a:p>
          <a:p>
            <a:pPr>
              <a:buNone/>
            </a:pPr>
            <a:r>
              <a:rPr lang="az-Latn-AZ" b="1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The Registrar European Court of Human Rights Council of Europe F-67075 Strasbourg </a:t>
            </a:r>
            <a:r>
              <a:rPr lang="en-US" b="1" dirty="0" err="1" smtClean="0">
                <a:solidFill>
                  <a:srgbClr val="FF0000"/>
                </a:solidFill>
              </a:rPr>
              <a:t>cedex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az-Latn-A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en-US" dirty="0" smtClean="0"/>
              <a:t>S</a:t>
            </a:r>
            <a:r>
              <a:rPr lang="az-Latn-AZ" altLang="en-US" dirty="0" smtClean="0"/>
              <a:t>ənədləri göndərmək üçün f</a:t>
            </a:r>
            <a:r>
              <a:rPr lang="ru-RU" altLang="en-US" dirty="0" smtClean="0"/>
              <a:t>a</a:t>
            </a:r>
            <a:r>
              <a:rPr lang="az-Latn-AZ" altLang="en-US" dirty="0" smtClean="0"/>
              <a:t>ks nömrəsi</a:t>
            </a:r>
            <a:r>
              <a:rPr lang="ru-RU" altLang="en-US" dirty="0" smtClean="0"/>
              <a:t>:</a:t>
            </a:r>
            <a:endParaRPr lang="az-Latn-AZ" altLang="en-US" dirty="0" smtClean="0"/>
          </a:p>
          <a:p>
            <a:pPr>
              <a:buNone/>
            </a:pPr>
            <a:r>
              <a:rPr lang="ru-RU" altLang="en-US" dirty="0" smtClean="0"/>
              <a:t> </a:t>
            </a:r>
            <a:r>
              <a:rPr lang="ru-RU" altLang="en-US" sz="2000" b="1" dirty="0" smtClean="0">
                <a:solidFill>
                  <a:srgbClr val="FF0000"/>
                </a:solidFill>
              </a:rPr>
              <a:t>+33 (0)3 88 41 27 30</a:t>
            </a:r>
            <a:r>
              <a:rPr lang="ru-RU" altLang="en-US" sz="2800" b="1" dirty="0" smtClean="0">
                <a:solidFill>
                  <a:srgbClr val="FF0000"/>
                </a:solidFill>
              </a:rPr>
              <a:t> </a:t>
            </a:r>
            <a:endParaRPr lang="az-Latn-AZ" b="1" dirty="0" smtClean="0">
              <a:solidFill>
                <a:srgbClr val="FF0000"/>
              </a:solidFill>
            </a:endParaRPr>
          </a:p>
          <a:p>
            <a:r>
              <a:rPr lang="az-Latn-AZ" dirty="0" smtClean="0"/>
              <a:t>Məktubun əvvəlcədən faksla göndərilməsi “</a:t>
            </a:r>
            <a:r>
              <a:rPr lang="en-US" dirty="0" smtClean="0"/>
              <a:t>4</a:t>
            </a:r>
            <a:r>
              <a:rPr lang="az-Latn-AZ" dirty="0" smtClean="0"/>
              <a:t> ay müddətini” dondurmur!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Ərizədə mütləq qeyd edilməlidir: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Faktların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şikayət</a:t>
            </a:r>
            <a:r>
              <a:rPr lang="en-US" dirty="0" smtClean="0"/>
              <a:t> </a:t>
            </a:r>
            <a:r>
              <a:rPr lang="en-US" dirty="0" err="1" smtClean="0"/>
              <a:t>etdiyiniz</a:t>
            </a:r>
            <a:r>
              <a:rPr lang="en-US" dirty="0" smtClean="0"/>
              <a:t> </a:t>
            </a:r>
            <a:r>
              <a:rPr lang="en-US" dirty="0" err="1" smtClean="0"/>
              <a:t>məsələnin</a:t>
            </a:r>
            <a:r>
              <a:rPr lang="en-US" dirty="0" smtClean="0"/>
              <a:t> tam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eyni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qısa</a:t>
            </a:r>
            <a:r>
              <a:rPr lang="en-US" dirty="0" smtClean="0"/>
              <a:t> </a:t>
            </a:r>
            <a:r>
              <a:rPr lang="en-US" dirty="0" err="1" smtClean="0"/>
              <a:t>təsviri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Pozulduğunu</a:t>
            </a:r>
            <a:r>
              <a:rPr lang="en-US" dirty="0" smtClean="0"/>
              <a:t> </a:t>
            </a:r>
            <a:r>
              <a:rPr lang="en-US" dirty="0" err="1" smtClean="0"/>
              <a:t>güman</a:t>
            </a:r>
            <a:r>
              <a:rPr lang="en-US" dirty="0" smtClean="0"/>
              <a:t> </a:t>
            </a:r>
            <a:r>
              <a:rPr lang="en-US" dirty="0" err="1" smtClean="0"/>
              <a:t>etdiyiniz</a:t>
            </a:r>
            <a:r>
              <a:rPr lang="en-US" dirty="0" smtClean="0"/>
              <a:t> </a:t>
            </a:r>
            <a:r>
              <a:rPr lang="en-US" dirty="0" err="1" smtClean="0"/>
              <a:t>Konvensiya</a:t>
            </a:r>
            <a:r>
              <a:rPr lang="en-US" dirty="0" smtClean="0"/>
              <a:t> </a:t>
            </a:r>
            <a:r>
              <a:rPr lang="en-US" dirty="0" err="1" smtClean="0"/>
              <a:t>hüquqlarının</a:t>
            </a:r>
            <a:r>
              <a:rPr lang="az-Latn-AZ" dirty="0" smtClean="0"/>
              <a:t>ı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İstifadə</a:t>
            </a:r>
            <a:r>
              <a:rPr lang="en-US" dirty="0" smtClean="0"/>
              <a:t> </a:t>
            </a:r>
            <a:r>
              <a:rPr lang="en-US" dirty="0" err="1" smtClean="0"/>
              <a:t>etdiyiniz</a:t>
            </a:r>
            <a:r>
              <a:rPr lang="en-US" dirty="0" smtClean="0"/>
              <a:t> </a:t>
            </a:r>
            <a:r>
              <a:rPr lang="en-US" dirty="0" err="1" smtClean="0"/>
              <a:t>daxili</a:t>
            </a:r>
            <a:r>
              <a:rPr lang="en-US" dirty="0" smtClean="0"/>
              <a:t> </a:t>
            </a:r>
            <a:r>
              <a:rPr lang="en-US" dirty="0" err="1" smtClean="0"/>
              <a:t>hüquq</a:t>
            </a:r>
            <a:r>
              <a:rPr lang="en-US" dirty="0" smtClean="0"/>
              <a:t> </a:t>
            </a:r>
            <a:r>
              <a:rPr lang="en-US" dirty="0" err="1" smtClean="0"/>
              <a:t>müdafiə</a:t>
            </a:r>
            <a:r>
              <a:rPr lang="en-US" dirty="0" smtClean="0"/>
              <a:t> </a:t>
            </a:r>
            <a:r>
              <a:rPr lang="en-US" dirty="0" err="1" smtClean="0"/>
              <a:t>vasitələrinin</a:t>
            </a:r>
            <a:r>
              <a:rPr lang="en-US" dirty="0" smtClean="0"/>
              <a:t> </a:t>
            </a:r>
            <a:r>
              <a:rPr lang="en-US" dirty="0" err="1" smtClean="0"/>
              <a:t>siyahısı</a:t>
            </a:r>
            <a:r>
              <a:rPr lang="az-Latn-AZ" dirty="0" smtClean="0"/>
              <a:t>;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İşiniz</a:t>
            </a:r>
            <a:r>
              <a:rPr lang="en-US" dirty="0" smtClean="0"/>
              <a:t> </a:t>
            </a:r>
            <a:r>
              <a:rPr lang="en-US" dirty="0" err="1" smtClean="0"/>
              <a:t>üzrə</a:t>
            </a:r>
            <a:r>
              <a:rPr lang="en-US" dirty="0" smtClean="0"/>
              <a:t> </a:t>
            </a:r>
            <a:r>
              <a:rPr lang="en-US" dirty="0" err="1" smtClean="0"/>
              <a:t>müraciət</a:t>
            </a:r>
            <a:r>
              <a:rPr lang="en-US" dirty="0" smtClean="0"/>
              <a:t> </a:t>
            </a:r>
            <a:r>
              <a:rPr lang="en-US" dirty="0" err="1" smtClean="0"/>
              <a:t>etdiyiniz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səlahiyyətli</a:t>
            </a:r>
            <a:r>
              <a:rPr lang="en-US" dirty="0" smtClean="0"/>
              <a:t>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orqanları</a:t>
            </a:r>
            <a:r>
              <a:rPr lang="en-US" dirty="0" smtClean="0"/>
              <a:t> </a:t>
            </a:r>
            <a:r>
              <a:rPr lang="en-US" dirty="0" err="1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verilən</a:t>
            </a:r>
            <a:r>
              <a:rPr lang="en-US" dirty="0" smtClean="0"/>
              <a:t> </a:t>
            </a:r>
            <a:r>
              <a:rPr lang="en-US" dirty="0" err="1" smtClean="0"/>
              <a:t>qərarların</a:t>
            </a:r>
            <a:r>
              <a:rPr lang="en-US" dirty="0" smtClean="0"/>
              <a:t> </a:t>
            </a:r>
            <a:r>
              <a:rPr lang="en-US" dirty="0" err="1" smtClean="0"/>
              <a:t>surətləri</a:t>
            </a:r>
            <a:r>
              <a:rPr lang="en-US" dirty="0" smtClean="0"/>
              <a:t> (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sənədlər</a:t>
            </a:r>
            <a:r>
              <a:rPr lang="en-US" dirty="0" smtClean="0"/>
              <a:t> </a:t>
            </a:r>
            <a:r>
              <a:rPr lang="en-US" dirty="0" err="1" smtClean="0"/>
              <a:t>sizə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qaytarılmayacaq</a:t>
            </a:r>
            <a:r>
              <a:rPr lang="en-US" dirty="0" smtClean="0"/>
              <a:t>,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görə</a:t>
            </a:r>
            <a:r>
              <a:rPr lang="en-US" dirty="0" smtClean="0"/>
              <a:t> </a:t>
            </a:r>
            <a:r>
              <a:rPr lang="en-US" dirty="0" err="1" smtClean="0"/>
              <a:t>də</a:t>
            </a:r>
            <a:r>
              <a:rPr lang="en-US" dirty="0" smtClean="0"/>
              <a:t> </a:t>
            </a:r>
            <a:r>
              <a:rPr lang="en-US" dirty="0" err="1" smtClean="0"/>
              <a:t>Məhkəməyə</a:t>
            </a:r>
            <a:r>
              <a:rPr lang="en-US" dirty="0" smtClean="0"/>
              <a:t> </a:t>
            </a:r>
            <a:r>
              <a:rPr lang="en-US" dirty="0" err="1" smtClean="0"/>
              <a:t>onların</a:t>
            </a:r>
            <a:r>
              <a:rPr lang="en-US" dirty="0" smtClean="0"/>
              <a:t> </a:t>
            </a:r>
            <a:r>
              <a:rPr lang="en-US" dirty="0" err="1" smtClean="0"/>
              <a:t>yalnız</a:t>
            </a:r>
            <a:r>
              <a:rPr lang="en-US" dirty="0" smtClean="0"/>
              <a:t> </a:t>
            </a:r>
            <a:r>
              <a:rPr lang="en-US" dirty="0" err="1" smtClean="0"/>
              <a:t>surətləri</a:t>
            </a:r>
            <a:r>
              <a:rPr lang="en-US" dirty="0" smtClean="0"/>
              <a:t> </a:t>
            </a:r>
            <a:r>
              <a:rPr lang="en-US" dirty="0" err="1" smtClean="0"/>
              <a:t>göndərilməlidir</a:t>
            </a:r>
            <a:r>
              <a:rPr lang="en-US" dirty="0" smtClean="0"/>
              <a:t>); </a:t>
            </a:r>
          </a:p>
          <a:p>
            <a:r>
              <a:rPr lang="en-US" dirty="0" err="1" smtClean="0"/>
              <a:t>Ərizəçi</a:t>
            </a:r>
            <a:r>
              <a:rPr lang="az-Latn-AZ" dirty="0" smtClean="0"/>
              <a:t>nin və ya onu </a:t>
            </a:r>
            <a:r>
              <a:rPr lang="en-US" dirty="0" err="1" smtClean="0"/>
              <a:t>təmsil</a:t>
            </a:r>
            <a:r>
              <a:rPr lang="en-US" dirty="0" smtClean="0"/>
              <a:t> </a:t>
            </a:r>
            <a:r>
              <a:rPr lang="en-US" dirty="0" err="1" smtClean="0"/>
              <a:t>edən</a:t>
            </a:r>
            <a:r>
              <a:rPr lang="en-US" dirty="0" smtClean="0"/>
              <a:t> </a:t>
            </a:r>
            <a:r>
              <a:rPr lang="en-US" dirty="0" err="1" smtClean="0"/>
              <a:t>nümayəndənin</a:t>
            </a:r>
            <a:r>
              <a:rPr lang="en-US" dirty="0" smtClean="0"/>
              <a:t> </a:t>
            </a:r>
            <a:r>
              <a:rPr lang="en-US" dirty="0" err="1" smtClean="0"/>
              <a:t>imzası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Şikayətçi sayı böyük olan ölkələr: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Rusiya – 16 800</a:t>
            </a:r>
          </a:p>
          <a:p>
            <a:r>
              <a:rPr lang="az-Latn-AZ" dirty="0" smtClean="0"/>
              <a:t>İtaliya – 14 400</a:t>
            </a:r>
          </a:p>
          <a:p>
            <a:r>
              <a:rPr lang="az-Latn-AZ" dirty="0" smtClean="0"/>
              <a:t>Ukraina – 13 300</a:t>
            </a:r>
          </a:p>
          <a:p>
            <a:r>
              <a:rPr lang="az-Latn-AZ" dirty="0" smtClean="0"/>
              <a:t>Serbiya – 11 250 </a:t>
            </a:r>
          </a:p>
          <a:p>
            <a:r>
              <a:rPr lang="az-Latn-AZ" dirty="0" smtClean="0"/>
              <a:t>Türkiyə - 10 950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Az</a:t>
            </a:r>
            <a:r>
              <a:rPr lang="az-Latn-AZ" dirty="0" smtClean="0"/>
              <a:t>ər</a:t>
            </a:r>
            <a:r>
              <a:rPr lang="en-US" dirty="0" err="1" smtClean="0"/>
              <a:t>baycanla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az-Latn-AZ" dirty="0" smtClean="0"/>
              <a:t>ğ</a:t>
            </a:r>
            <a:r>
              <a:rPr lang="en-US" dirty="0" smtClean="0"/>
              <a:t>l</a:t>
            </a:r>
            <a:r>
              <a:rPr lang="az-Latn-AZ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Az</a:t>
            </a:r>
            <a:r>
              <a:rPr lang="az-Latn-AZ" sz="2400" dirty="0" smtClean="0"/>
              <a:t>ə</a:t>
            </a:r>
            <a:r>
              <a:rPr lang="en-US" sz="2400" dirty="0" err="1" smtClean="0"/>
              <a:t>rbaycana</a:t>
            </a:r>
            <a:r>
              <a:rPr lang="en-US" sz="2400" dirty="0" smtClean="0"/>
              <a:t> </a:t>
            </a:r>
            <a:r>
              <a:rPr lang="en-US" sz="2400" dirty="0" err="1" smtClean="0"/>
              <a:t>qar</a:t>
            </a:r>
            <a:r>
              <a:rPr lang="az-Latn-AZ" sz="2400" dirty="0" smtClean="0"/>
              <a:t>şı göndərilən ərizələrin sayı</a:t>
            </a:r>
            <a:r>
              <a:rPr lang="en-US" sz="2400" dirty="0" smtClean="0"/>
              <a:t>: </a:t>
            </a:r>
            <a:r>
              <a:rPr lang="az-Latn-AZ" sz="2400" dirty="0" smtClean="0"/>
              <a:t>təqribən</a:t>
            </a:r>
            <a:r>
              <a:rPr lang="en-US" sz="2400" dirty="0" smtClean="0"/>
              <a:t> 2700</a:t>
            </a:r>
          </a:p>
          <a:p>
            <a:r>
              <a:rPr lang="en-US" sz="2400" dirty="0" err="1" smtClean="0"/>
              <a:t>bax</a:t>
            </a:r>
            <a:r>
              <a:rPr lang="az-Latn-AZ" sz="2400" dirty="0" smtClean="0"/>
              <a:t>ı</a:t>
            </a:r>
            <a:r>
              <a:rPr lang="en-US" sz="2400" dirty="0" err="1" smtClean="0"/>
              <a:t>lmas</a:t>
            </a:r>
            <a:r>
              <a:rPr lang="az-Latn-AZ" sz="2400" dirty="0" smtClean="0"/>
              <a:t>ı</a:t>
            </a:r>
            <a:r>
              <a:rPr lang="en-US" sz="2400" dirty="0" smtClean="0"/>
              <a:t> g</a:t>
            </a:r>
            <a:r>
              <a:rPr lang="az-Latn-AZ" sz="2400" dirty="0" smtClean="0"/>
              <a:t>ö</a:t>
            </a:r>
            <a:r>
              <a:rPr lang="en-US" sz="2400" dirty="0" err="1" smtClean="0"/>
              <a:t>zl</a:t>
            </a:r>
            <a:r>
              <a:rPr lang="az-Latn-AZ" sz="2400" dirty="0" smtClean="0"/>
              <a:t>ə</a:t>
            </a:r>
            <a:r>
              <a:rPr lang="en-US" sz="2400" dirty="0" smtClean="0"/>
              <a:t>nil</a:t>
            </a:r>
            <a:r>
              <a:rPr lang="az-Latn-AZ" sz="2400" dirty="0" smtClean="0"/>
              <a:t>ə</a:t>
            </a:r>
            <a:r>
              <a:rPr lang="en-US" sz="2400" dirty="0" smtClean="0"/>
              <a:t>n </a:t>
            </a:r>
            <a:r>
              <a:rPr lang="en-US" sz="2400" dirty="0" err="1" smtClean="0"/>
              <a:t>i</a:t>
            </a:r>
            <a:r>
              <a:rPr lang="az-Latn-AZ" sz="2400" dirty="0" smtClean="0"/>
              <a:t>ş</a:t>
            </a:r>
            <a:r>
              <a:rPr lang="en-US" sz="2400" dirty="0" smtClean="0"/>
              <a:t>l</a:t>
            </a:r>
            <a:r>
              <a:rPr lang="az-Latn-AZ" sz="2400" dirty="0" smtClean="0"/>
              <a:t>ə</a:t>
            </a:r>
            <a:r>
              <a:rPr lang="en-US" sz="2400" dirty="0" smtClean="0"/>
              <a:t>r (pending cases): 1543</a:t>
            </a:r>
          </a:p>
          <a:p>
            <a:r>
              <a:rPr lang="en-US" sz="2400" dirty="0" smtClean="0"/>
              <a:t>Q</a:t>
            </a:r>
            <a:r>
              <a:rPr lang="az-Latn-AZ" sz="2400" dirty="0" smtClean="0"/>
              <a:t>ə</a:t>
            </a:r>
            <a:r>
              <a:rPr lang="en-US" sz="2400" dirty="0" err="1" smtClean="0"/>
              <a:t>buledilm</a:t>
            </a:r>
            <a:r>
              <a:rPr lang="az-Latn-AZ" sz="2400" dirty="0" smtClean="0"/>
              <a:t>ə</a:t>
            </a:r>
            <a:r>
              <a:rPr lang="en-US" sz="2400" dirty="0" smtClean="0"/>
              <a:t>y</a:t>
            </a:r>
            <a:r>
              <a:rPr lang="az-Latn-AZ" sz="2400" dirty="0" smtClean="0"/>
              <a:t>ə</a:t>
            </a:r>
            <a:r>
              <a:rPr lang="en-US" sz="2400" dirty="0" smtClean="0"/>
              <a:t>n say</a:t>
            </a:r>
            <a:r>
              <a:rPr lang="az-Latn-AZ" sz="2400" dirty="0" smtClean="0"/>
              <a:t>ıl</a:t>
            </a:r>
            <a:r>
              <a:rPr lang="en-US" sz="2400" dirty="0" smtClean="0"/>
              <a:t>an q</a:t>
            </a:r>
            <a:r>
              <a:rPr lang="az-Latn-AZ" sz="2400" dirty="0" smtClean="0"/>
              <a:t>ə</a:t>
            </a:r>
            <a:r>
              <a:rPr lang="en-US" sz="2400" dirty="0" err="1" smtClean="0"/>
              <a:t>rarlar</a:t>
            </a:r>
            <a:r>
              <a:rPr lang="az-Latn-AZ" sz="2400" dirty="0" smtClean="0"/>
              <a:t>:</a:t>
            </a:r>
            <a:r>
              <a:rPr lang="en-US" sz="2400" dirty="0" smtClean="0"/>
              <a:t> 1234</a:t>
            </a:r>
          </a:p>
          <a:p>
            <a:r>
              <a:rPr lang="en-US" sz="2400" dirty="0" err="1" smtClean="0"/>
              <a:t>Mahiyy</a:t>
            </a:r>
            <a:r>
              <a:rPr lang="az-Latn-AZ" sz="2400" dirty="0" smtClean="0"/>
              <a:t>ə</a:t>
            </a:r>
            <a:r>
              <a:rPr lang="en-US" sz="2400" dirty="0" smtClean="0"/>
              <a:t>t </a:t>
            </a:r>
            <a:r>
              <a:rPr lang="az-Latn-AZ" sz="2400" dirty="0" smtClean="0"/>
              <a:t>ü</a:t>
            </a:r>
            <a:r>
              <a:rPr lang="en-US" sz="2400" dirty="0" err="1" smtClean="0"/>
              <a:t>zr</a:t>
            </a:r>
            <a:r>
              <a:rPr lang="az-Latn-AZ" sz="2400" dirty="0" smtClean="0"/>
              <a:t>ə</a:t>
            </a:r>
            <a:r>
              <a:rPr lang="en-US" sz="2400" dirty="0" smtClean="0"/>
              <a:t> </a:t>
            </a:r>
            <a:r>
              <a:rPr lang="en-US" sz="2400" dirty="0" err="1" smtClean="0"/>
              <a:t>pozuntu</a:t>
            </a:r>
            <a:r>
              <a:rPr lang="en-US" sz="2400" dirty="0" smtClean="0"/>
              <a:t> tan</a:t>
            </a:r>
            <a:r>
              <a:rPr lang="az-Latn-AZ" sz="2400" dirty="0" smtClean="0"/>
              <a:t>ı</a:t>
            </a:r>
            <a:r>
              <a:rPr lang="en-US" sz="2400" dirty="0" err="1" smtClean="0"/>
              <a:t>nan</a:t>
            </a:r>
            <a:r>
              <a:rPr lang="en-US" sz="2400" dirty="0" smtClean="0"/>
              <a:t> q</a:t>
            </a:r>
            <a:r>
              <a:rPr lang="az-Latn-AZ" sz="2400" dirty="0" smtClean="0"/>
              <a:t>ə</a:t>
            </a:r>
            <a:r>
              <a:rPr lang="en-US" sz="2400" dirty="0" err="1" smtClean="0"/>
              <a:t>rarlar</a:t>
            </a:r>
            <a:r>
              <a:rPr lang="az-Latn-AZ" sz="2400" dirty="0" smtClean="0"/>
              <a:t>ı</a:t>
            </a:r>
            <a:r>
              <a:rPr lang="en-US" sz="2400" dirty="0" smtClean="0"/>
              <a:t>n say</a:t>
            </a:r>
            <a:r>
              <a:rPr lang="az-Latn-AZ" sz="2400" dirty="0" smtClean="0"/>
              <a:t>ı</a:t>
            </a:r>
            <a:r>
              <a:rPr lang="en-US" sz="2400" dirty="0" smtClean="0"/>
              <a:t>- 57 q</a:t>
            </a:r>
            <a:r>
              <a:rPr lang="az-Latn-AZ" sz="2400" dirty="0" smtClean="0"/>
              <a:t>ə</a:t>
            </a:r>
            <a:r>
              <a:rPr lang="en-US" sz="2400" dirty="0" err="1" smtClean="0"/>
              <a:t>rar</a:t>
            </a:r>
            <a:endParaRPr lang="en-US" sz="2400" dirty="0" smtClean="0"/>
          </a:p>
          <a:p>
            <a:r>
              <a:rPr lang="en-US" sz="2400" dirty="0" smtClean="0"/>
              <a:t>10 q</a:t>
            </a:r>
            <a:r>
              <a:rPr lang="az-Latn-AZ" sz="2400" dirty="0" smtClean="0"/>
              <a:t>ə</a:t>
            </a:r>
            <a:r>
              <a:rPr lang="en-US" sz="2400" dirty="0" err="1" smtClean="0"/>
              <a:t>rar</a:t>
            </a:r>
            <a:r>
              <a:rPr lang="en-US" sz="2400" dirty="0" smtClean="0"/>
              <a:t>- 2012, 1 </a:t>
            </a:r>
            <a:r>
              <a:rPr lang="en-US" sz="2400" dirty="0" err="1" smtClean="0"/>
              <a:t>yanvardan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g?n</a:t>
            </a:r>
            <a:r>
              <a:rPr lang="en-US" sz="2400" dirty="0" smtClean="0"/>
              <a:t>? </a:t>
            </a:r>
            <a:r>
              <a:rPr lang="en-US" sz="2400" dirty="0" err="1" smtClean="0"/>
              <a:t>kimi</a:t>
            </a:r>
            <a:endParaRPr lang="en-US" sz="2400" dirty="0" smtClean="0"/>
          </a:p>
          <a:p>
            <a:r>
              <a:rPr lang="en-US" sz="2400" dirty="0" err="1" smtClean="0"/>
              <a:t>Statistikaya</a:t>
            </a:r>
            <a:r>
              <a:rPr lang="en-US" sz="2400" dirty="0" smtClean="0"/>
              <a:t> g</a:t>
            </a:r>
            <a:r>
              <a:rPr lang="az-Latn-AZ" sz="2400" dirty="0" smtClean="0"/>
              <a:t>örə</a:t>
            </a:r>
            <a:r>
              <a:rPr lang="en-US" sz="2400" dirty="0" smtClean="0"/>
              <a:t>, 97 % q</a:t>
            </a:r>
            <a:r>
              <a:rPr lang="az-Latn-AZ" sz="2400" dirty="0" smtClean="0"/>
              <a:t>ə</a:t>
            </a:r>
            <a:r>
              <a:rPr lang="en-US" sz="2400" dirty="0" err="1" smtClean="0"/>
              <a:t>buledilm</a:t>
            </a:r>
            <a:r>
              <a:rPr lang="az-Latn-AZ" sz="2400" dirty="0" smtClean="0"/>
              <a:t>əyə</a:t>
            </a:r>
            <a:r>
              <a:rPr lang="en-US" sz="2400" dirty="0" smtClean="0"/>
              <a:t>n say</a:t>
            </a:r>
            <a:r>
              <a:rPr lang="az-Latn-AZ" sz="2400" dirty="0" smtClean="0"/>
              <a:t>ı</a:t>
            </a:r>
            <a:r>
              <a:rPr lang="en-US" sz="2400" dirty="0" smtClean="0"/>
              <a:t>l</a:t>
            </a:r>
            <a:r>
              <a:rPr lang="az-Latn-AZ" sz="2400" dirty="0" smtClean="0"/>
              <a:t>ı</a:t>
            </a:r>
            <a:r>
              <a:rPr lang="en-US" sz="2400" dirty="0" smtClean="0"/>
              <a:t>b/</a:t>
            </a:r>
            <a:r>
              <a:rPr lang="en-US" sz="2400" dirty="0" err="1" smtClean="0"/>
              <a:t>siyah</a:t>
            </a:r>
            <a:r>
              <a:rPr lang="az-Latn-AZ" sz="2400" dirty="0" smtClean="0"/>
              <a:t>ı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az-Latn-AZ" sz="2400" dirty="0" smtClean="0"/>
              <a:t>çıxarılı</a:t>
            </a:r>
            <a:r>
              <a:rPr lang="en-US" sz="2400" dirty="0" smtClean="0"/>
              <a:t>b, </a:t>
            </a:r>
            <a:endParaRPr lang="az-Latn-AZ" sz="2400" dirty="0" smtClean="0"/>
          </a:p>
          <a:p>
            <a:r>
              <a:rPr lang="en-US" sz="2400" dirty="0" smtClean="0"/>
              <a:t>3 % </a:t>
            </a:r>
            <a:r>
              <a:rPr lang="az-Latn-AZ" sz="2400" dirty="0" smtClean="0"/>
              <a:t>üzrə</a:t>
            </a:r>
            <a:r>
              <a:rPr lang="en-US" sz="2400" dirty="0" smtClean="0"/>
              <a:t> </a:t>
            </a:r>
            <a:r>
              <a:rPr lang="en-US" sz="2400" dirty="0" err="1" smtClean="0"/>
              <a:t>mahiyy</a:t>
            </a:r>
            <a:r>
              <a:rPr lang="az-Latn-AZ" sz="2400" dirty="0" smtClean="0"/>
              <a:t>ə</a:t>
            </a:r>
            <a:r>
              <a:rPr lang="en-US" sz="2400" dirty="0" err="1" smtClean="0"/>
              <a:t>ti</a:t>
            </a:r>
            <a:r>
              <a:rPr lang="en-US" sz="2400" dirty="0" smtClean="0"/>
              <a:t> </a:t>
            </a:r>
            <a:r>
              <a:rPr lang="az-Latn-AZ" sz="2400" dirty="0" smtClean="0"/>
              <a:t>üzrə</a:t>
            </a:r>
            <a:r>
              <a:rPr lang="en-US" sz="2400" dirty="0" smtClean="0"/>
              <a:t> q</a:t>
            </a:r>
            <a:r>
              <a:rPr lang="az-Latn-AZ" sz="2400" dirty="0" smtClean="0"/>
              <a:t>ə</a:t>
            </a:r>
            <a:r>
              <a:rPr lang="en-US" sz="2400" dirty="0" err="1" smtClean="0"/>
              <a:t>rar</a:t>
            </a:r>
            <a:r>
              <a:rPr lang="en-US" sz="2400" dirty="0" smtClean="0"/>
              <a:t> q</a:t>
            </a:r>
            <a:r>
              <a:rPr lang="az-Latn-AZ" sz="2400" dirty="0" smtClean="0"/>
              <a:t>ə</a:t>
            </a:r>
            <a:r>
              <a:rPr lang="en-US" sz="2400" dirty="0" err="1" smtClean="0"/>
              <a:t>bul</a:t>
            </a:r>
            <a:r>
              <a:rPr lang="en-US" sz="2400" dirty="0" smtClean="0"/>
              <a:t> </a:t>
            </a:r>
            <a:r>
              <a:rPr lang="en-US" sz="2400" dirty="0" err="1" smtClean="0"/>
              <a:t>edilib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Az</a:t>
            </a:r>
            <a:r>
              <a:rPr lang="az-Latn-AZ" dirty="0" smtClean="0"/>
              <a:t>ə</a:t>
            </a:r>
            <a:r>
              <a:rPr lang="en-US" dirty="0" err="1" smtClean="0"/>
              <a:t>rbaycanla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az-Latn-AZ" dirty="0" smtClean="0"/>
              <a:t>ğlı</a:t>
            </a:r>
            <a:r>
              <a:rPr lang="en-US" dirty="0" smtClean="0"/>
              <a:t> </a:t>
            </a:r>
            <a:r>
              <a:rPr lang="en-US" dirty="0" err="1" smtClean="0"/>
              <a:t>pozuntusu</a:t>
            </a:r>
            <a:r>
              <a:rPr lang="en-US" dirty="0" smtClean="0"/>
              <a:t> tan</a:t>
            </a:r>
            <a:r>
              <a:rPr lang="az-Latn-AZ" dirty="0" smtClean="0"/>
              <a:t>ı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madd</a:t>
            </a:r>
            <a:r>
              <a:rPr lang="az-Latn-AZ" dirty="0" smtClean="0"/>
              <a:t>ələ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2-ci </a:t>
            </a:r>
            <a:r>
              <a:rPr lang="en-US" dirty="0" err="1" smtClean="0"/>
              <a:t>madd</a:t>
            </a:r>
            <a:r>
              <a:rPr lang="az-Latn-AZ" dirty="0" smtClean="0"/>
              <a:t>ə</a:t>
            </a:r>
            <a:r>
              <a:rPr lang="en-US" dirty="0" smtClean="0"/>
              <a:t> (</a:t>
            </a:r>
            <a:r>
              <a:rPr lang="en-US" dirty="0" err="1" smtClean="0"/>
              <a:t>ya</a:t>
            </a:r>
            <a:r>
              <a:rPr lang="az-Latn-AZ" dirty="0" smtClean="0"/>
              <a:t>ş</a:t>
            </a:r>
            <a:r>
              <a:rPr lang="en-US" dirty="0" err="1" smtClean="0"/>
              <a:t>amaq</a:t>
            </a:r>
            <a:r>
              <a:rPr lang="en-US" dirty="0" smtClean="0"/>
              <a:t> </a:t>
            </a:r>
            <a:r>
              <a:rPr lang="en-US" dirty="0" err="1" smtClean="0"/>
              <a:t>huququ</a:t>
            </a:r>
            <a:r>
              <a:rPr lang="en-US" dirty="0" smtClean="0"/>
              <a:t>)</a:t>
            </a:r>
          </a:p>
          <a:p>
            <a:r>
              <a:rPr lang="en-US" dirty="0" smtClean="0"/>
              <a:t>3-c</a:t>
            </a:r>
            <a:r>
              <a:rPr lang="az-Latn-AZ" dirty="0" smtClean="0"/>
              <a:t>ü</a:t>
            </a:r>
            <a:r>
              <a:rPr lang="en-US" dirty="0" smtClean="0"/>
              <a:t> </a:t>
            </a:r>
            <a:r>
              <a:rPr lang="az-Latn-AZ" dirty="0" err="1" smtClean="0"/>
              <a:t>m</a:t>
            </a:r>
            <a:r>
              <a:rPr lang="en-US" dirty="0" smtClean="0"/>
              <a:t>add</a:t>
            </a:r>
            <a:r>
              <a:rPr lang="az-Latn-AZ" dirty="0" smtClean="0"/>
              <a:t>ə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az-Latn-AZ" dirty="0" smtClean="0"/>
              <a:t>şgəncələri</a:t>
            </a:r>
            <a:r>
              <a:rPr lang="en-US" dirty="0" smtClean="0"/>
              <a:t>n </a:t>
            </a:r>
            <a:r>
              <a:rPr lang="en-US" dirty="0" err="1" smtClean="0"/>
              <a:t>qada</a:t>
            </a:r>
            <a:r>
              <a:rPr lang="az-Latn-AZ" dirty="0" smtClean="0"/>
              <a:t>ğ</a:t>
            </a:r>
            <a:r>
              <a:rPr lang="en-US" dirty="0" smtClean="0"/>
              <a:t>an </a:t>
            </a:r>
            <a:r>
              <a:rPr lang="en-US" dirty="0" err="1" smtClean="0"/>
              <a:t>olunmas</a:t>
            </a:r>
            <a:r>
              <a:rPr lang="az-Latn-AZ" dirty="0" smtClean="0"/>
              <a:t>ı</a:t>
            </a:r>
            <a:r>
              <a:rPr lang="en-US" dirty="0" smtClean="0"/>
              <a:t>)</a:t>
            </a:r>
          </a:p>
          <a:p>
            <a:r>
              <a:rPr lang="en-US" dirty="0" smtClean="0"/>
              <a:t>5-ci </a:t>
            </a:r>
            <a:r>
              <a:rPr lang="en-US" dirty="0" err="1" smtClean="0"/>
              <a:t>madd</a:t>
            </a:r>
            <a:r>
              <a:rPr lang="az-Latn-AZ" dirty="0" smtClean="0"/>
              <a:t>ə</a:t>
            </a:r>
            <a:r>
              <a:rPr lang="en-US" dirty="0" smtClean="0"/>
              <a:t> (</a:t>
            </a:r>
            <a:r>
              <a:rPr lang="en-US" dirty="0" err="1" smtClean="0"/>
              <a:t>azadl</a:t>
            </a:r>
            <a:r>
              <a:rPr lang="az-Latn-AZ" dirty="0" smtClean="0"/>
              <a:t>ı</a:t>
            </a:r>
            <a:r>
              <a:rPr lang="en-US" dirty="0" smtClean="0"/>
              <a:t>q v</a:t>
            </a:r>
            <a:r>
              <a:rPr lang="az-Latn-AZ" dirty="0" smtClean="0"/>
              <a:t>ə</a:t>
            </a:r>
            <a:r>
              <a:rPr lang="en-US" dirty="0" smtClean="0"/>
              <a:t> </a:t>
            </a:r>
            <a:r>
              <a:rPr lang="en-US" dirty="0" err="1" smtClean="0"/>
              <a:t>toxunulmazl</a:t>
            </a:r>
            <a:r>
              <a:rPr lang="az-Latn-AZ" dirty="0" smtClean="0"/>
              <a:t>ı</a:t>
            </a:r>
            <a:r>
              <a:rPr lang="en-US" dirty="0" smtClean="0"/>
              <a:t>q h</a:t>
            </a:r>
            <a:r>
              <a:rPr lang="az-Latn-AZ" dirty="0" smtClean="0"/>
              <a:t>ü</a:t>
            </a:r>
            <a:r>
              <a:rPr lang="en-US" dirty="0" err="1" smtClean="0"/>
              <a:t>ququ</a:t>
            </a:r>
            <a:r>
              <a:rPr lang="en-US" dirty="0" smtClean="0"/>
              <a:t>)- 12 %</a:t>
            </a:r>
          </a:p>
          <a:p>
            <a:r>
              <a:rPr lang="en-US" dirty="0" smtClean="0"/>
              <a:t>6-c</a:t>
            </a:r>
            <a:r>
              <a:rPr lang="az-Latn-AZ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madd</a:t>
            </a:r>
            <a:r>
              <a:rPr lang="az-Latn-AZ" dirty="0" smtClean="0"/>
              <a:t>ə</a:t>
            </a:r>
            <a:r>
              <a:rPr lang="en-US" dirty="0" smtClean="0"/>
              <a:t> (</a:t>
            </a:r>
            <a:r>
              <a:rPr lang="az-Latn-AZ" dirty="0" smtClean="0"/>
              <a:t>ə</a:t>
            </a:r>
            <a:r>
              <a:rPr lang="en-US" dirty="0" err="1" smtClean="0"/>
              <a:t>dal</a:t>
            </a:r>
            <a:r>
              <a:rPr lang="az-Latn-AZ" dirty="0" smtClean="0"/>
              <a:t>ə</a:t>
            </a:r>
            <a:r>
              <a:rPr lang="en-US" dirty="0" err="1" smtClean="0"/>
              <a:t>tli</a:t>
            </a:r>
            <a:r>
              <a:rPr lang="en-US" dirty="0" smtClean="0"/>
              <a:t> m</a:t>
            </a:r>
            <a:r>
              <a:rPr lang="az-Latn-AZ" dirty="0" smtClean="0"/>
              <a:t>ə</a:t>
            </a:r>
            <a:r>
              <a:rPr lang="en-US" dirty="0" err="1" smtClean="0"/>
              <a:t>hk</a:t>
            </a:r>
            <a:r>
              <a:rPr lang="az-Latn-AZ" dirty="0" smtClean="0"/>
              <a:t>ə</a:t>
            </a:r>
            <a:r>
              <a:rPr lang="en-US" dirty="0" smtClean="0"/>
              <a:t>m</a:t>
            </a:r>
            <a:r>
              <a:rPr lang="az-Latn-AZ" dirty="0" smtClean="0"/>
              <a:t>ə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az-Latn-AZ" dirty="0" smtClean="0"/>
              <a:t>şdı</a:t>
            </a:r>
            <a:r>
              <a:rPr lang="en-US" dirty="0" err="1" smtClean="0"/>
              <a:t>rmas</a:t>
            </a:r>
            <a:r>
              <a:rPr lang="az-Latn-AZ" dirty="0" smtClean="0"/>
              <a:t>ı</a:t>
            </a:r>
            <a:r>
              <a:rPr lang="en-US" dirty="0" smtClean="0"/>
              <a:t> h</a:t>
            </a:r>
            <a:r>
              <a:rPr lang="az-Latn-AZ" dirty="0" smtClean="0"/>
              <a:t>ü</a:t>
            </a:r>
            <a:r>
              <a:rPr lang="en-US" dirty="0" err="1" smtClean="0"/>
              <a:t>ququ</a:t>
            </a:r>
            <a:r>
              <a:rPr lang="en-US" dirty="0" smtClean="0"/>
              <a:t>)- 32 %</a:t>
            </a:r>
          </a:p>
          <a:p>
            <a:r>
              <a:rPr lang="en-US" dirty="0" smtClean="0"/>
              <a:t>10-cu </a:t>
            </a:r>
            <a:r>
              <a:rPr lang="en-US" dirty="0" err="1" smtClean="0"/>
              <a:t>madd</a:t>
            </a:r>
            <a:r>
              <a:rPr lang="az-Latn-AZ" dirty="0" smtClean="0"/>
              <a:t>ə</a:t>
            </a:r>
            <a:r>
              <a:rPr lang="en-US" dirty="0" smtClean="0"/>
              <a:t> (</a:t>
            </a:r>
            <a:r>
              <a:rPr lang="en-US" dirty="0" err="1" smtClean="0"/>
              <a:t>ifad</a:t>
            </a:r>
            <a:r>
              <a:rPr lang="az-Latn-AZ" dirty="0" smtClean="0"/>
              <a:t>ə</a:t>
            </a:r>
            <a:r>
              <a:rPr lang="en-US" dirty="0" smtClean="0"/>
              <a:t> </a:t>
            </a:r>
            <a:r>
              <a:rPr lang="en-US" dirty="0" err="1" smtClean="0"/>
              <a:t>azadl</a:t>
            </a:r>
            <a:r>
              <a:rPr lang="az-Latn-AZ" dirty="0" smtClean="0"/>
              <a:t>ığı</a:t>
            </a:r>
            <a:r>
              <a:rPr lang="en-US" dirty="0" smtClean="0"/>
              <a:t>)</a:t>
            </a:r>
          </a:p>
          <a:p>
            <a:r>
              <a:rPr lang="en-US" dirty="0" smtClean="0"/>
              <a:t>11-ci </a:t>
            </a:r>
            <a:r>
              <a:rPr lang="en-US" dirty="0" err="1" smtClean="0"/>
              <a:t>madd</a:t>
            </a:r>
            <a:r>
              <a:rPr lang="az-Latn-AZ" dirty="0" smtClean="0"/>
              <a:t>ə </a:t>
            </a:r>
            <a:r>
              <a:rPr lang="en-US" dirty="0" smtClean="0"/>
              <a:t>(</a:t>
            </a:r>
            <a:r>
              <a:rPr lang="en-US" dirty="0" err="1" smtClean="0"/>
              <a:t>birl</a:t>
            </a:r>
            <a:r>
              <a:rPr lang="az-Latn-AZ" dirty="0" smtClean="0"/>
              <a:t>əşmə</a:t>
            </a:r>
            <a:r>
              <a:rPr lang="en-US" dirty="0" smtClean="0"/>
              <a:t>k v</a:t>
            </a:r>
            <a:r>
              <a:rPr lang="az-Latn-AZ" dirty="0" smtClean="0"/>
              <a:t>ə</a:t>
            </a:r>
            <a:r>
              <a:rPr lang="en-US" dirty="0" smtClean="0"/>
              <a:t> </a:t>
            </a:r>
            <a:r>
              <a:rPr lang="en-US" dirty="0" err="1" smtClean="0"/>
              <a:t>topla</a:t>
            </a:r>
            <a:r>
              <a:rPr lang="az-Latn-AZ" dirty="0" smtClean="0"/>
              <a:t>ş</a:t>
            </a:r>
            <a:r>
              <a:rPr lang="en-US" dirty="0" err="1" smtClean="0"/>
              <a:t>maq</a:t>
            </a:r>
            <a:r>
              <a:rPr lang="en-US" dirty="0" smtClean="0"/>
              <a:t> h</a:t>
            </a:r>
            <a:r>
              <a:rPr lang="az-Latn-AZ" dirty="0" smtClean="0"/>
              <a:t>ü</a:t>
            </a:r>
            <a:r>
              <a:rPr lang="en-US" dirty="0" err="1" smtClean="0"/>
              <a:t>ququ</a:t>
            </a:r>
            <a:r>
              <a:rPr lang="en-US" dirty="0" smtClean="0"/>
              <a:t>)</a:t>
            </a:r>
          </a:p>
          <a:p>
            <a:r>
              <a:rPr lang="en-US" dirty="0" smtClean="0"/>
              <a:t>13-c</a:t>
            </a:r>
            <a:r>
              <a:rPr lang="az-Latn-AZ" dirty="0" smtClean="0"/>
              <a:t>ü</a:t>
            </a:r>
            <a:r>
              <a:rPr lang="en-US" dirty="0" smtClean="0"/>
              <a:t> </a:t>
            </a:r>
            <a:r>
              <a:rPr lang="en-US" dirty="0" err="1" smtClean="0"/>
              <a:t>madd</a:t>
            </a:r>
            <a:r>
              <a:rPr lang="az-Latn-AZ" dirty="0" smtClean="0"/>
              <a:t>ə</a:t>
            </a:r>
            <a:r>
              <a:rPr lang="en-US" dirty="0" smtClean="0"/>
              <a:t> (s</a:t>
            </a:r>
            <a:r>
              <a:rPr lang="az-Latn-AZ" dirty="0" smtClean="0"/>
              <a:t>əmərə</a:t>
            </a:r>
            <a:r>
              <a:rPr lang="en-US" dirty="0" err="1" smtClean="0"/>
              <a:t>li</a:t>
            </a:r>
            <a:r>
              <a:rPr lang="en-US" dirty="0" smtClean="0"/>
              <a:t> h</a:t>
            </a:r>
            <a:r>
              <a:rPr lang="az-Latn-AZ" dirty="0" smtClean="0"/>
              <a:t>ü</a:t>
            </a:r>
            <a:r>
              <a:rPr lang="en-US" dirty="0" err="1" smtClean="0"/>
              <a:t>quqi</a:t>
            </a:r>
            <a:r>
              <a:rPr lang="en-US" dirty="0" smtClean="0"/>
              <a:t> m</a:t>
            </a:r>
            <a:r>
              <a:rPr lang="az-Latn-AZ" dirty="0" smtClean="0"/>
              <a:t>ü</a:t>
            </a:r>
            <a:r>
              <a:rPr lang="en-US" dirty="0" err="1" smtClean="0"/>
              <a:t>dafi</a:t>
            </a:r>
            <a:r>
              <a:rPr lang="az-Latn-AZ" dirty="0" smtClean="0"/>
              <a:t>ə</a:t>
            </a:r>
            <a:r>
              <a:rPr lang="en-US" dirty="0" smtClean="0"/>
              <a:t> </a:t>
            </a:r>
            <a:r>
              <a:rPr lang="en-US" dirty="0" err="1" smtClean="0"/>
              <a:t>vasit</a:t>
            </a:r>
            <a:r>
              <a:rPr lang="az-Latn-AZ" dirty="0" smtClean="0"/>
              <a:t>ə</a:t>
            </a:r>
            <a:r>
              <a:rPr lang="en-US" dirty="0" smtClean="0"/>
              <a:t>l</a:t>
            </a:r>
            <a:r>
              <a:rPr lang="az-Latn-AZ" dirty="0" smtClean="0"/>
              <a:t>ə</a:t>
            </a:r>
            <a:r>
              <a:rPr lang="en-US" dirty="0" err="1" smtClean="0"/>
              <a:t>ri</a:t>
            </a:r>
            <a:r>
              <a:rPr lang="en-US" dirty="0" smtClean="0"/>
              <a:t> h</a:t>
            </a:r>
            <a:r>
              <a:rPr lang="az-Latn-AZ" dirty="0" smtClean="0"/>
              <a:t>ü</a:t>
            </a:r>
            <a:r>
              <a:rPr lang="en-US" dirty="0" err="1" smtClean="0"/>
              <a:t>ququ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Protokol</a:t>
            </a:r>
            <a:r>
              <a:rPr lang="en-US" dirty="0" smtClean="0"/>
              <a:t> 1-1 (</a:t>
            </a:r>
            <a:r>
              <a:rPr lang="en-US" dirty="0" err="1" smtClean="0"/>
              <a:t>mulkiyy</a:t>
            </a:r>
            <a:r>
              <a:rPr lang="az-Latn-AZ" dirty="0" smtClean="0"/>
              <a:t>ə</a:t>
            </a:r>
            <a:r>
              <a:rPr lang="en-US" dirty="0" smtClean="0"/>
              <a:t>t h</a:t>
            </a:r>
            <a:r>
              <a:rPr lang="az-Latn-AZ" dirty="0" smtClean="0"/>
              <a:t>ü</a:t>
            </a:r>
            <a:r>
              <a:rPr lang="en-US" dirty="0" err="1" smtClean="0"/>
              <a:t>ququ</a:t>
            </a:r>
            <a:r>
              <a:rPr lang="en-US" dirty="0" smtClean="0"/>
              <a:t>)- 20 %</a:t>
            </a:r>
          </a:p>
          <a:p>
            <a:r>
              <a:rPr lang="en-US" dirty="0" err="1" smtClean="0"/>
              <a:t>Protokol</a:t>
            </a:r>
            <a:r>
              <a:rPr lang="en-US" dirty="0" smtClean="0"/>
              <a:t> 1-3 (</a:t>
            </a:r>
            <a:r>
              <a:rPr lang="en-US" dirty="0" err="1" smtClean="0"/>
              <a:t>azad</a:t>
            </a:r>
            <a:r>
              <a:rPr lang="en-US" dirty="0" smtClean="0"/>
              <a:t> se</a:t>
            </a:r>
            <a:r>
              <a:rPr lang="az-Latn-AZ" dirty="0" smtClean="0"/>
              <a:t>ç</a:t>
            </a:r>
            <a:r>
              <a:rPr lang="en-US" dirty="0" err="1" smtClean="0"/>
              <a:t>ki</a:t>
            </a:r>
            <a:r>
              <a:rPr lang="en-US" dirty="0" smtClean="0"/>
              <a:t> h</a:t>
            </a:r>
            <a:r>
              <a:rPr lang="az-Latn-AZ" dirty="0" smtClean="0"/>
              <a:t>ü</a:t>
            </a:r>
            <a:r>
              <a:rPr lang="en-US" dirty="0" err="1" smtClean="0"/>
              <a:t>ququ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Protokol</a:t>
            </a:r>
            <a:r>
              <a:rPr lang="en-US" dirty="0" smtClean="0"/>
              <a:t> 4-2 (h</a:t>
            </a:r>
            <a:r>
              <a:rPr lang="az-Latn-AZ" dirty="0" smtClean="0"/>
              <a:t>ərəkət</a:t>
            </a:r>
            <a:r>
              <a:rPr lang="en-US" dirty="0" smtClean="0"/>
              <a:t> </a:t>
            </a:r>
            <a:r>
              <a:rPr lang="en-US" dirty="0" err="1" smtClean="0"/>
              <a:t>etm</a:t>
            </a:r>
            <a:r>
              <a:rPr lang="az-Latn-AZ" dirty="0" smtClean="0"/>
              <a:t>ə</a:t>
            </a:r>
            <a:r>
              <a:rPr lang="en-US" dirty="0" smtClean="0"/>
              <a:t>k </a:t>
            </a:r>
            <a:r>
              <a:rPr lang="en-US" dirty="0" err="1" smtClean="0"/>
              <a:t>azadl</a:t>
            </a:r>
            <a:r>
              <a:rPr lang="az-Latn-AZ" dirty="0" smtClean="0"/>
              <a:t>ığı</a:t>
            </a:r>
            <a:r>
              <a:rPr lang="en-US" dirty="0" smtClean="0"/>
              <a:t>)</a:t>
            </a:r>
          </a:p>
          <a:p>
            <a:r>
              <a:rPr lang="en-US" dirty="0" smtClean="0"/>
              <a:t>36 %- dig</a:t>
            </a:r>
            <a:r>
              <a:rPr lang="az-Latn-AZ" dirty="0" smtClean="0"/>
              <a:t>ə</a:t>
            </a:r>
            <a:r>
              <a:rPr lang="en-US" dirty="0" smtClean="0"/>
              <a:t>r h</a:t>
            </a:r>
            <a:r>
              <a:rPr lang="az-Latn-AZ" dirty="0" smtClean="0"/>
              <a:t>ü</a:t>
            </a:r>
            <a:r>
              <a:rPr lang="en-US" dirty="0" err="1" smtClean="0"/>
              <a:t>quqlar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>
            <a:noAutofit/>
          </a:bodyPr>
          <a:lstStyle/>
          <a:p>
            <a:r>
              <a:rPr lang="az-Latn-AZ" sz="4000" dirty="0" smtClean="0"/>
              <a:t>İşin araşdırılması</a:t>
            </a:r>
            <a:r>
              <a:rPr lang="en-US" sz="4000" dirty="0" smtClean="0"/>
              <a:t> (f</a:t>
            </a:r>
            <a:r>
              <a:rPr lang="az-Latn-AZ" sz="4000" dirty="0" smtClean="0"/>
              <a:t>ə</a:t>
            </a:r>
            <a:r>
              <a:rPr lang="en-US" sz="4000" dirty="0" err="1" smtClean="0"/>
              <a:t>rdi</a:t>
            </a:r>
            <a:r>
              <a:rPr lang="en-US" sz="4000" dirty="0" smtClean="0"/>
              <a:t> </a:t>
            </a:r>
            <a:r>
              <a:rPr lang="az-Latn-AZ" sz="4000" dirty="0" smtClean="0"/>
              <a:t>ş</a:t>
            </a:r>
            <a:r>
              <a:rPr lang="en-US" sz="4000" dirty="0" err="1" smtClean="0"/>
              <a:t>ikay</a:t>
            </a:r>
            <a:r>
              <a:rPr lang="az-Latn-AZ" sz="4000" dirty="0" smtClean="0"/>
              <a:t>ə</a:t>
            </a:r>
            <a:r>
              <a:rPr lang="en-US" sz="4000" dirty="0" smtClean="0"/>
              <a:t>t)</a:t>
            </a:r>
            <a:r>
              <a:rPr lang="az-Latn-AZ" sz="4000" dirty="0" smtClean="0"/>
              <a:t> </a:t>
            </a:r>
            <a:r>
              <a:rPr lang="en-US" sz="4000" dirty="0" smtClean="0"/>
              <a:t>m</a:t>
            </a:r>
            <a:r>
              <a:rPr lang="az-Latn-AZ" sz="4000" dirty="0" smtClean="0"/>
              <a:t>ərhələlə</a:t>
            </a:r>
            <a:r>
              <a:rPr lang="en-US" sz="4000" dirty="0" err="1" smtClean="0"/>
              <a:t>ri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az-Latn-AZ" altLang="en-US" sz="2800" dirty="0" smtClean="0">
                <a:latin typeface="Times New Roman" pitchFamily="18" charset="0"/>
              </a:rPr>
              <a:t>Ərizənin Avropa Məhkəməsinə göndərilməsi</a:t>
            </a:r>
          </a:p>
          <a:p>
            <a:pPr>
              <a:lnSpc>
                <a:spcPct val="80000"/>
              </a:lnSpc>
            </a:pPr>
            <a:r>
              <a:rPr lang="az-Latn-AZ" altLang="en-US" sz="2800" dirty="0" smtClean="0">
                <a:latin typeface="Times New Roman" pitchFamily="18" charset="0"/>
              </a:rPr>
              <a:t>Ərizənin qeydiyyata alınması (Məhkəmədə iş üçün nömrə verilməsi, qovluq açılması)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Müvəqqəti tədbirlər (zəruri olsa)</a:t>
            </a:r>
            <a:r>
              <a:rPr lang="en-GB" altLang="en-US" sz="2800" dirty="0" smtClean="0">
                <a:latin typeface="Times New Roman" pitchFamily="18" charset="0"/>
              </a:rPr>
              <a:t> </a:t>
            </a:r>
            <a:endParaRPr lang="az-Latn-AZ" altLang="en-US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Məruzəçi hakimin təyin olunması 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İşin tək hakim, Komitəyə və ya Palataya göndərilməsi 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Tək hakim, Komitə (yekdilliklə) şikayəti qəbuledilməyən hesab edə bilər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Əks təqdirdə ərizəni Palataya yönəldir 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İşin kommunikasiya üçün cavabdeh Dövlətə göndərilməsi 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Huquqi yardım almaq üçün müraciət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Ərizə ilə bağlı mülahizələrini yazması üçün tərəflərə imkan verilməsi (dövlətin ərizə ilə bağlı mülahizələrini Məhkəmə ərizəçiyə göndərir, Ərizəçi də həmin mülahizələrlə bağlı qeydlərini Dövlətə göndərir)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Qəbuledilənlik məsələsinin həlli (qərar (decision) qəbulu)  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2800" dirty="0" smtClean="0">
                <a:latin typeface="Times New Roman" pitchFamily="18" charset="0"/>
              </a:rPr>
              <a:t>Dostcasına həll üçün danışıqlar (gizli)</a:t>
            </a:r>
          </a:p>
          <a:p>
            <a:pPr>
              <a:lnSpc>
                <a:spcPct val="80000"/>
              </a:lnSpc>
            </a:pPr>
            <a:r>
              <a:rPr lang="az-Latn-AZ" altLang="en-US" sz="2800" dirty="0" smtClean="0">
                <a:latin typeface="Times New Roman" pitchFamily="18" charset="0"/>
              </a:rPr>
              <a:t>Mahiyyət üzrə qərar qəbulu (qərar (judgment) qəbulu) </a:t>
            </a:r>
          </a:p>
          <a:p>
            <a:pPr>
              <a:lnSpc>
                <a:spcPct val="80000"/>
              </a:lnSpc>
            </a:pPr>
            <a:r>
              <a:rPr lang="az-Latn-AZ" altLang="en-US" sz="2800" dirty="0" smtClean="0">
                <a:latin typeface="Times New Roman" pitchFamily="18" charset="0"/>
              </a:rPr>
              <a:t>Qərarın icrasına nəzarət (Avropa Şurası Nazirlər Komitəsi)</a:t>
            </a:r>
            <a:endParaRPr lang="ru-RU" alt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az-Latn-AZ" altLang="en-US" sz="2800" dirty="0" smtClean="0">
                <a:latin typeface="Times New Roman" pitchFamily="18" charset="0"/>
              </a:rPr>
              <a:t>Şikayətlərlə bağlı prosedur haqqında daha detallı bilgi Qaydalarda var.</a:t>
            </a:r>
            <a:r>
              <a:rPr lang="az-Latn-AZ" altLang="en-US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Avropa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Hüquqlar</a:t>
            </a:r>
            <a:r>
              <a:rPr lang="az-Latn-AZ" dirty="0" smtClean="0"/>
              <a:t>ı </a:t>
            </a:r>
            <a:r>
              <a:rPr lang="en-US" dirty="0" err="1" smtClean="0"/>
              <a:t>Konvensiyas</a:t>
            </a:r>
            <a:r>
              <a:rPr lang="az-Latn-AZ" dirty="0" smtClean="0"/>
              <a:t>ı</a:t>
            </a:r>
            <a:r>
              <a:rPr lang="en-US" dirty="0" smtClean="0"/>
              <a:t> </a:t>
            </a:r>
            <a:r>
              <a:rPr lang="az-Latn-AZ" dirty="0" smtClean="0"/>
              <a:t>nədir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dirty="0" smtClean="0"/>
              <a:t>    </a:t>
            </a:r>
            <a:r>
              <a:rPr lang="en-US" dirty="0" smtClean="0"/>
              <a:t>Avropa </a:t>
            </a:r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Hüquqları</a:t>
            </a:r>
            <a:r>
              <a:rPr lang="en-US" dirty="0" smtClean="0"/>
              <a:t> </a:t>
            </a:r>
            <a:r>
              <a:rPr lang="en-US" dirty="0" err="1" smtClean="0"/>
              <a:t>Konvensiyası</a:t>
            </a:r>
            <a:r>
              <a:rPr lang="en-US" dirty="0" smtClean="0"/>
              <a:t> </a:t>
            </a:r>
            <a:r>
              <a:rPr lang="en-US" dirty="0" err="1" smtClean="0"/>
              <a:t>yalnız</a:t>
            </a:r>
            <a:r>
              <a:rPr lang="en-US" dirty="0" smtClean="0"/>
              <a:t> Avropa </a:t>
            </a:r>
            <a:r>
              <a:rPr lang="en-US" dirty="0" err="1" smtClean="0"/>
              <a:t>Şurasına</a:t>
            </a:r>
            <a:r>
              <a:rPr lang="en-US" dirty="0" smtClean="0"/>
              <a:t> </a:t>
            </a:r>
            <a:r>
              <a:rPr lang="en-US" dirty="0" err="1" smtClean="0"/>
              <a:t>üzv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dövlətlər</a:t>
            </a:r>
            <a:r>
              <a:rPr lang="en-US" dirty="0" smtClean="0"/>
              <a:t> </a:t>
            </a:r>
            <a:r>
              <a:rPr lang="en-US" dirty="0" err="1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imzalanan</a:t>
            </a:r>
            <a:r>
              <a:rPr lang="en-US" dirty="0" smtClean="0"/>
              <a:t> </a:t>
            </a:r>
            <a:r>
              <a:rPr lang="en-US" dirty="0" err="1" smtClean="0"/>
              <a:t>beynəlxalq</a:t>
            </a:r>
            <a:r>
              <a:rPr lang="en-US" dirty="0" smtClean="0"/>
              <a:t> </a:t>
            </a:r>
            <a:r>
              <a:rPr lang="en-US" dirty="0" err="1" smtClean="0"/>
              <a:t>müqavilədir</a:t>
            </a:r>
            <a:r>
              <a:rPr lang="en-US" dirty="0" smtClean="0"/>
              <a:t>. </a:t>
            </a:r>
            <a:r>
              <a:rPr lang="en-US" dirty="0" err="1" smtClean="0"/>
              <a:t>Məhkəməni</a:t>
            </a:r>
            <a:r>
              <a:rPr lang="en-US" dirty="0" smtClean="0"/>
              <a:t> </a:t>
            </a:r>
            <a:r>
              <a:rPr lang="en-US" dirty="0" err="1" smtClean="0"/>
              <a:t>təsis</a:t>
            </a:r>
            <a:r>
              <a:rPr lang="en-US" dirty="0" smtClean="0"/>
              <a:t> </a:t>
            </a:r>
            <a:r>
              <a:rPr lang="en-US" dirty="0" err="1" smtClean="0"/>
              <a:t>edən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fəaliyyətini</a:t>
            </a:r>
            <a:r>
              <a:rPr lang="en-US" dirty="0" smtClean="0"/>
              <a:t> </a:t>
            </a:r>
            <a:r>
              <a:rPr lang="en-US" dirty="0" err="1" smtClean="0"/>
              <a:t>tənzimləyən</a:t>
            </a:r>
            <a:r>
              <a:rPr lang="en-US" dirty="0" smtClean="0"/>
              <a:t> </a:t>
            </a:r>
            <a:r>
              <a:rPr lang="en-US" dirty="0" err="1" smtClean="0"/>
              <a:t>Konvensiya</a:t>
            </a:r>
            <a:r>
              <a:rPr lang="en-US" dirty="0" smtClean="0"/>
              <a:t> </a:t>
            </a:r>
            <a:r>
              <a:rPr lang="en-US" dirty="0" err="1" smtClean="0"/>
              <a:t>üzv</a:t>
            </a:r>
            <a:r>
              <a:rPr lang="en-US" dirty="0" smtClean="0"/>
              <a:t> </a:t>
            </a:r>
            <a:r>
              <a:rPr lang="en-US" dirty="0" err="1" smtClean="0"/>
              <a:t>dövlətlər</a:t>
            </a:r>
            <a:r>
              <a:rPr lang="en-US" dirty="0" smtClean="0"/>
              <a:t> </a:t>
            </a:r>
            <a:r>
              <a:rPr lang="en-US" dirty="0" err="1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hörmət</a:t>
            </a:r>
            <a:r>
              <a:rPr lang="en-US" dirty="0" smtClean="0"/>
              <a:t> </a:t>
            </a:r>
            <a:r>
              <a:rPr lang="en-US" dirty="0" err="1" smtClean="0"/>
              <a:t>edilməli</a:t>
            </a:r>
            <a:r>
              <a:rPr lang="en-US" dirty="0" smtClean="0"/>
              <a:t> </a:t>
            </a:r>
            <a:r>
              <a:rPr lang="en-US" dirty="0" err="1" smtClean="0"/>
              <a:t>hüquqların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onlarla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zəmanətlərin</a:t>
            </a:r>
            <a:r>
              <a:rPr lang="en-US" dirty="0" smtClean="0"/>
              <a:t> </a:t>
            </a:r>
            <a:r>
              <a:rPr lang="en-US" dirty="0" err="1" smtClean="0"/>
              <a:t>siyahısını</a:t>
            </a:r>
            <a:r>
              <a:rPr lang="en-US" dirty="0" smtClean="0"/>
              <a:t> </a:t>
            </a:r>
            <a:r>
              <a:rPr lang="en-US" dirty="0" err="1" smtClean="0"/>
              <a:t>əks</a:t>
            </a:r>
            <a:r>
              <a:rPr lang="en-US" dirty="0" smtClean="0"/>
              <a:t> </a:t>
            </a:r>
            <a:r>
              <a:rPr lang="en-US" dirty="0" err="1" smtClean="0"/>
              <a:t>etdirir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915400" cy="990600"/>
          </a:xfrm>
        </p:spPr>
        <p:txBody>
          <a:bodyPr>
            <a:noAutofit/>
          </a:bodyPr>
          <a:lstStyle/>
          <a:p>
            <a:r>
              <a:rPr lang="az-Latn-AZ" altLang="en-US" sz="3200" dirty="0" smtClean="0"/>
              <a:t>Fərdi şikayətlər ü</a:t>
            </a:r>
            <a:r>
              <a:rPr lang="en-GB" altLang="en-US" sz="3200" dirty="0" err="1" smtClean="0"/>
              <a:t>zrə</a:t>
            </a:r>
            <a:r>
              <a:rPr lang="en-GB" altLang="en-US" sz="3200" dirty="0" smtClean="0"/>
              <a:t> </a:t>
            </a:r>
            <a:r>
              <a:rPr lang="az-Latn-AZ" altLang="en-US" sz="3200" dirty="0" smtClean="0"/>
              <a:t>qəbuledilənlik şərtləri </a:t>
            </a:r>
            <a:r>
              <a:rPr lang="en-US" altLang="en-US" sz="3200" dirty="0" err="1" smtClean="0"/>
              <a:t>Konv</a:t>
            </a:r>
            <a:r>
              <a:rPr lang="az-Latn-AZ" altLang="en-US" sz="3200" dirty="0" smtClean="0"/>
              <a:t>ensiya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Madd</a:t>
            </a:r>
            <a:r>
              <a:rPr lang="az-Latn-AZ" altLang="en-US" sz="3200" dirty="0" smtClean="0"/>
              <a:t>ə 34, 35, 36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Ratione personae (şəxsə görə yurisdiksiya)- birbaşa və dolayı qurban</a:t>
            </a:r>
          </a:p>
          <a:p>
            <a:pPr>
              <a:lnSpc>
                <a:spcPct val="80000"/>
              </a:lnSpc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Ratione loci (məkana görə yurisdiksiya) - ərazi</a:t>
            </a:r>
          </a:p>
          <a:p>
            <a:pPr>
              <a:lnSpc>
                <a:spcPct val="80000"/>
              </a:lnSpc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Ratione temporis (zamana görə yurisdiksiya)- 15 aprel 2002-dən sonrakı pozuntular</a:t>
            </a:r>
          </a:p>
          <a:p>
            <a:pPr>
              <a:lnSpc>
                <a:spcPct val="80000"/>
              </a:lnSpc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Ratione materiae (məzmuna görə yurisdiksiya)- Konvensiya və Protokollarla qorunan hüquqlar</a:t>
            </a:r>
          </a:p>
          <a:p>
            <a:pPr>
              <a:lnSpc>
                <a:spcPct val="80000"/>
              </a:lnSpc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Səmərəli daxili müdafiə vasitələri tükəndirilməsi</a:t>
            </a:r>
          </a:p>
          <a:p>
            <a:pPr>
              <a:lnSpc>
                <a:spcPct val="80000"/>
              </a:lnSpc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6 ay qaydası (iş üzrə son qərarın çıxarıldığı tarixdən 6 ay ərzində şikayət edilməlidir)</a:t>
            </a:r>
          </a:p>
          <a:p>
            <a:pPr>
              <a:lnSpc>
                <a:spcPct val="80000"/>
              </a:lnSpc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Ərizə anonim olmamalı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Ərizə Konvensiyanın və ya ona dair Protokolların müddəalarına uyğundur, açıq-aşkar əsassız deyil və ya fərdi müraciət hüququndan sui-istifadə deyil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Mahiyyətcə Məhkəmənin artıq baxdığı məsələ ilə eyni olmamalı, yaxud beynəlxalq araşdırmanın və ya tənzimləmənin digər proseduranın predmeti ol</a:t>
            </a:r>
            <a:r>
              <a:rPr lang="en-US" altLang="en-US" sz="2100" dirty="0" err="1" smtClean="0">
                <a:latin typeface="Times New Roman" pitchFamily="18" charset="0"/>
                <a:cs typeface="Times New Roman" pitchFamily="18" charset="0"/>
              </a:rPr>
              <a:t>mamal</a:t>
            </a: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ı və işə aid yeni faktları əks etdirməlidir </a:t>
            </a:r>
          </a:p>
          <a:p>
            <a:pPr>
              <a:lnSpc>
                <a:spcPct val="80000"/>
              </a:lnSpc>
            </a:pP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altLang="en-US" sz="2100" dirty="0" smtClean="0">
                <a:latin typeface="Times New Roman" pitchFamily="18" charset="0"/>
                <a:cs typeface="Times New Roman" pitchFamily="18" charset="0"/>
              </a:rPr>
              <a:t>rizəçi</a:t>
            </a: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ru-RU" altLang="en-US" sz="2100" dirty="0" smtClean="0">
                <a:latin typeface="Times New Roman" pitchFamily="18" charset="0"/>
                <a:cs typeface="Times New Roman" pitchFamily="18" charset="0"/>
              </a:rPr>
              <a:t> böyük </a:t>
            </a: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(əhəmiyyətli) </a:t>
            </a:r>
            <a:r>
              <a:rPr lang="ru-RU" altLang="en-US" sz="2100" dirty="0" smtClean="0">
                <a:latin typeface="Times New Roman" pitchFamily="18" charset="0"/>
                <a:cs typeface="Times New Roman" pitchFamily="18" charset="0"/>
              </a:rPr>
              <a:t>zərərə məruz qal</a:t>
            </a: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ması (zərər böyük deyilsə belə  K</a:t>
            </a:r>
            <a:r>
              <a:rPr lang="ru-RU" altLang="en-US" sz="2100" dirty="0" smtClean="0">
                <a:latin typeface="Times New Roman" pitchFamily="18" charset="0"/>
                <a:cs typeface="Times New Roman" pitchFamily="18" charset="0"/>
              </a:rPr>
              <a:t>onvensiya və ona dair Protokollarda göstərilmiş insan hüquqlarına hörmət şikayətə mahiyyəti üzrə baxılmasını tələb e</a:t>
            </a: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dirsə və </a:t>
            </a:r>
            <a:r>
              <a:rPr lang="ru-RU" altLang="en-US" sz="2100" dirty="0" smtClean="0">
                <a:latin typeface="Times New Roman" pitchFamily="18" charset="0"/>
                <a:cs typeface="Times New Roman" pitchFamily="18" charset="0"/>
              </a:rPr>
              <a:t>yerli məhkəmə </a:t>
            </a: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işi </a:t>
            </a:r>
            <a:r>
              <a:rPr lang="ru-RU" altLang="en-US" sz="2100" dirty="0" smtClean="0">
                <a:latin typeface="Times New Roman" pitchFamily="18" charset="0"/>
                <a:cs typeface="Times New Roman" pitchFamily="18" charset="0"/>
              </a:rPr>
              <a:t>lazımınca araşdırmay</a:t>
            </a:r>
            <a:r>
              <a:rPr lang="az-Latn-AZ" altLang="en-US" sz="2100" dirty="0" smtClean="0">
                <a:latin typeface="Times New Roman" pitchFamily="18" charset="0"/>
                <a:cs typeface="Times New Roman" pitchFamily="18" charset="0"/>
              </a:rPr>
              <a:t>ıbsa, iş qəbuledilən hesab oluna bilər) </a:t>
            </a:r>
            <a:r>
              <a:rPr lang="ru-RU" alt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en-US" sz="2100" dirty="0" smtClean="0">
              <a:latin typeface="Palatino Linotyp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z-Latn-AZ" dirty="0" smtClean="0"/>
              <a:t>Məhkəmə qərarları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az-Latn-AZ" dirty="0" smtClean="0"/>
              <a:t>Qəbuledilənlik məsələləri üzrə</a:t>
            </a:r>
            <a:r>
              <a:rPr lang="en-US" dirty="0" smtClean="0"/>
              <a:t> q</a:t>
            </a:r>
            <a:r>
              <a:rPr lang="az-Latn-AZ" dirty="0" smtClean="0"/>
              <a:t>ə</a:t>
            </a:r>
            <a:r>
              <a:rPr lang="en-US" dirty="0" err="1" smtClean="0"/>
              <a:t>rar</a:t>
            </a:r>
            <a:r>
              <a:rPr lang="en-US" dirty="0" smtClean="0"/>
              <a:t> (decision</a:t>
            </a:r>
            <a:r>
              <a:rPr lang="az-Latn-AZ" dirty="0" smtClean="0"/>
              <a:t> </a:t>
            </a:r>
            <a:r>
              <a:rPr lang="en-US" dirty="0" smtClean="0"/>
              <a:t>on admissibility)</a:t>
            </a:r>
          </a:p>
          <a:p>
            <a:endParaRPr lang="en-US" dirty="0" smtClean="0"/>
          </a:p>
          <a:p>
            <a:r>
              <a:rPr lang="en-US" dirty="0" err="1" smtClean="0"/>
              <a:t>Mahiyy</a:t>
            </a:r>
            <a:r>
              <a:rPr lang="az-Latn-AZ" dirty="0" smtClean="0"/>
              <a:t>ə</a:t>
            </a:r>
            <a:r>
              <a:rPr lang="en-US" dirty="0" smtClean="0"/>
              <a:t>t</a:t>
            </a:r>
            <a:r>
              <a:rPr lang="az-Latn-AZ" dirty="0" smtClean="0"/>
              <a:t>i</a:t>
            </a:r>
            <a:r>
              <a:rPr lang="en-US" dirty="0" smtClean="0"/>
              <a:t> </a:t>
            </a:r>
            <a:r>
              <a:rPr lang="az-Latn-AZ" dirty="0" smtClean="0"/>
              <a:t>üzrə </a:t>
            </a:r>
            <a:r>
              <a:rPr lang="en-US" dirty="0" smtClean="0"/>
              <a:t>q</a:t>
            </a:r>
            <a:r>
              <a:rPr lang="az-Latn-AZ" dirty="0" smtClean="0"/>
              <a:t>ə</a:t>
            </a:r>
            <a:r>
              <a:rPr lang="en-US" dirty="0" err="1" smtClean="0"/>
              <a:t>rar</a:t>
            </a:r>
            <a:r>
              <a:rPr lang="en-US" dirty="0" smtClean="0"/>
              <a:t> (judgment on merits and</a:t>
            </a:r>
            <a:r>
              <a:rPr lang="az-Latn-AZ" dirty="0" smtClean="0"/>
              <a:t> </a:t>
            </a:r>
            <a:r>
              <a:rPr lang="en-US" dirty="0" smtClean="0"/>
              <a:t>just satisfaction)</a:t>
            </a:r>
          </a:p>
          <a:p>
            <a:endParaRPr lang="en-US" dirty="0" smtClean="0"/>
          </a:p>
          <a:p>
            <a:r>
              <a:rPr lang="az-Latn-AZ" dirty="0" smtClean="0"/>
              <a:t>İş</a:t>
            </a:r>
            <a:r>
              <a:rPr lang="en-US" dirty="0" smtClean="0"/>
              <a:t>in </a:t>
            </a:r>
            <a:r>
              <a:rPr lang="en-US" dirty="0" err="1" smtClean="0"/>
              <a:t>siyah</a:t>
            </a:r>
            <a:r>
              <a:rPr lang="az-Latn-AZ" dirty="0" smtClean="0"/>
              <a:t>ı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az-Latn-AZ" dirty="0" smtClean="0"/>
              <a:t>çı</a:t>
            </a:r>
            <a:r>
              <a:rPr lang="en-US" dirty="0" err="1" smtClean="0"/>
              <a:t>xar</a:t>
            </a:r>
            <a:r>
              <a:rPr lang="az-Latn-AZ" dirty="0" smtClean="0"/>
              <a:t>ı</a:t>
            </a:r>
            <a:r>
              <a:rPr lang="en-US" dirty="0" err="1" smtClean="0"/>
              <a:t>lmas</a:t>
            </a:r>
            <a:r>
              <a:rPr lang="az-Latn-AZ" dirty="0" smtClean="0"/>
              <a:t>ı</a:t>
            </a:r>
            <a:r>
              <a:rPr lang="en-US" dirty="0" smtClean="0"/>
              <a:t> </a:t>
            </a:r>
            <a:r>
              <a:rPr lang="az-Latn-AZ" dirty="0" smtClean="0"/>
              <a:t>qə</a:t>
            </a:r>
            <a:r>
              <a:rPr lang="en-US" dirty="0" err="1" smtClean="0"/>
              <a:t>rar</a:t>
            </a:r>
            <a:r>
              <a:rPr lang="az-Latn-AZ" dirty="0" smtClean="0"/>
              <a:t>ı</a:t>
            </a:r>
            <a:r>
              <a:rPr lang="en-US" dirty="0" smtClean="0"/>
              <a:t> (Strike out decision)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altLang="en-US" sz="5400" dirty="0" smtClean="0"/>
              <a:t>Avropa Məhkəməsi qərarında nə tələb edə bilər?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z-Latn-AZ" altLang="en-US" sz="2800" dirty="0" smtClean="0"/>
              <a:t>Ümumi və Xüsusi tədbirlər </a:t>
            </a:r>
          </a:p>
          <a:p>
            <a:pPr>
              <a:buFontTx/>
              <a:buChar char="-"/>
            </a:pPr>
            <a:r>
              <a:rPr lang="az-Latn-AZ" altLang="en-US" sz="2800" dirty="0" smtClean="0"/>
              <a:t>Yerli məhkəmə qərarlarının ləğvi </a:t>
            </a:r>
          </a:p>
          <a:p>
            <a:pPr>
              <a:buNone/>
            </a:pPr>
            <a:r>
              <a:rPr lang="az-Latn-AZ" altLang="en-US" sz="2800" dirty="0" smtClean="0"/>
              <a:t>- 	Qanunvericiliyin ləğvi (müstəsna hallarda, məs, L. Litvaya qarşı, qərar, 11 sentyabr 2007)</a:t>
            </a:r>
          </a:p>
          <a:p>
            <a:pPr>
              <a:buFontTx/>
              <a:buChar char="-"/>
            </a:pPr>
            <a:r>
              <a:rPr lang="az-Latn-AZ" altLang="en-US" sz="2800" dirty="0" smtClean="0"/>
              <a:t>Pozuntuya yol vermiş şəxslərin (hakimlərin, məmurların) cəzalandırılması </a:t>
            </a:r>
          </a:p>
          <a:p>
            <a:pPr>
              <a:buFontTx/>
              <a:buChar char="-"/>
            </a:pPr>
            <a:r>
              <a:rPr lang="az-Latn-AZ" altLang="en-US" sz="2800" dirty="0" smtClean="0"/>
              <a:t>Şəxsin həbsdən azad edilməsi (müstəsna hallarda, məs, Assanizde Gürcüstana qarşı, Fətullayev Azərbaycana qarşı)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Qeydlər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Məhkəmənin</a:t>
            </a:r>
            <a:r>
              <a:rPr lang="en-US" dirty="0" smtClean="0"/>
              <a:t> </a:t>
            </a:r>
            <a:r>
              <a:rPr lang="en-US" dirty="0" err="1" smtClean="0"/>
              <a:t>ölkədaxili</a:t>
            </a:r>
            <a:r>
              <a:rPr lang="en-US" dirty="0" smtClean="0"/>
              <a:t> </a:t>
            </a:r>
            <a:r>
              <a:rPr lang="en-US" dirty="0" err="1" smtClean="0"/>
              <a:t>qərarları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qanunları</a:t>
            </a:r>
            <a:r>
              <a:rPr lang="en-US" dirty="0" smtClean="0"/>
              <a:t> </a:t>
            </a:r>
            <a:r>
              <a:rPr lang="en-US" dirty="0" err="1" smtClean="0"/>
              <a:t>dəyişmək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ləğv</a:t>
            </a:r>
            <a:r>
              <a:rPr lang="en-US" dirty="0" smtClean="0"/>
              <a:t> </a:t>
            </a:r>
            <a:r>
              <a:rPr lang="en-US" dirty="0" err="1" smtClean="0"/>
              <a:t>etmək</a:t>
            </a:r>
            <a:r>
              <a:rPr lang="en-US" dirty="0" smtClean="0"/>
              <a:t> </a:t>
            </a:r>
            <a:r>
              <a:rPr lang="en-US" dirty="0" err="1" smtClean="0"/>
              <a:t>səlahiyyəti</a:t>
            </a:r>
            <a:r>
              <a:rPr lang="en-US" dirty="0" smtClean="0"/>
              <a:t> </a:t>
            </a:r>
            <a:r>
              <a:rPr lang="en-US" dirty="0" err="1" smtClean="0"/>
              <a:t>yoxdur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Məhkəmə</a:t>
            </a:r>
            <a:r>
              <a:rPr lang="en-US" dirty="0" smtClean="0"/>
              <a:t>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qətnamələrinin</a:t>
            </a:r>
            <a:r>
              <a:rPr lang="en-US" dirty="0" smtClean="0"/>
              <a:t> </a:t>
            </a:r>
            <a:r>
              <a:rPr lang="en-US" dirty="0" err="1" smtClean="0"/>
              <a:t>icrası</a:t>
            </a:r>
            <a:r>
              <a:rPr lang="en-US" dirty="0" smtClean="0"/>
              <a:t> </a:t>
            </a:r>
            <a:r>
              <a:rPr lang="en-US" dirty="0" err="1" smtClean="0"/>
              <a:t>ilə</a:t>
            </a:r>
            <a:r>
              <a:rPr lang="en-US" dirty="0" smtClean="0"/>
              <a:t> </a:t>
            </a:r>
            <a:r>
              <a:rPr lang="en-US" dirty="0" err="1" smtClean="0"/>
              <a:t>əlaqədar</a:t>
            </a:r>
            <a:r>
              <a:rPr lang="en-US" dirty="0" smtClean="0"/>
              <a:t> </a:t>
            </a:r>
            <a:r>
              <a:rPr lang="en-US" dirty="0" err="1" smtClean="0"/>
              <a:t>heç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məsuliyyət</a:t>
            </a:r>
            <a:r>
              <a:rPr lang="en-US" dirty="0" smtClean="0"/>
              <a:t> </a:t>
            </a:r>
            <a:r>
              <a:rPr lang="en-US" dirty="0" err="1" smtClean="0"/>
              <a:t>daşımır</a:t>
            </a:r>
            <a:r>
              <a:rPr lang="en-US" dirty="0" smtClean="0"/>
              <a:t>. </a:t>
            </a:r>
            <a:r>
              <a:rPr lang="en-US" dirty="0" err="1" smtClean="0"/>
              <a:t>Qətnamə</a:t>
            </a:r>
            <a:r>
              <a:rPr lang="en-US" dirty="0" smtClean="0"/>
              <a:t> </a:t>
            </a:r>
            <a:r>
              <a:rPr lang="en-US" dirty="0" err="1" smtClean="0"/>
              <a:t>çıxarıldıqdan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icrası</a:t>
            </a:r>
            <a:r>
              <a:rPr lang="en-US" dirty="0" smtClean="0"/>
              <a:t> </a:t>
            </a:r>
            <a:r>
              <a:rPr lang="en-US" dirty="0" err="1" smtClean="0"/>
              <a:t>üzrə</a:t>
            </a:r>
            <a:r>
              <a:rPr lang="en-US" dirty="0" smtClean="0"/>
              <a:t> </a:t>
            </a:r>
            <a:r>
              <a:rPr lang="en-US" dirty="0" err="1" smtClean="0"/>
              <a:t>məsuliyyət</a:t>
            </a:r>
            <a:r>
              <a:rPr lang="en-US" dirty="0" smtClean="0"/>
              <a:t> Avropa </a:t>
            </a:r>
            <a:r>
              <a:rPr lang="en-US" dirty="0" err="1" smtClean="0"/>
              <a:t>Şurasının</a:t>
            </a:r>
            <a:r>
              <a:rPr lang="en-US" dirty="0" smtClean="0"/>
              <a:t> </a:t>
            </a:r>
            <a:r>
              <a:rPr lang="en-US" dirty="0" err="1" smtClean="0"/>
              <a:t>Nazirlər</a:t>
            </a:r>
            <a:r>
              <a:rPr lang="en-US" dirty="0" smtClean="0"/>
              <a:t> </a:t>
            </a:r>
            <a:r>
              <a:rPr lang="en-US" dirty="0" err="1" smtClean="0"/>
              <a:t>Komitəsinə</a:t>
            </a:r>
            <a:r>
              <a:rPr lang="en-US" dirty="0" smtClean="0"/>
              <a:t> </a:t>
            </a:r>
            <a:r>
              <a:rPr lang="en-US" dirty="0" err="1" smtClean="0"/>
              <a:t>keçir</a:t>
            </a:r>
            <a:r>
              <a:rPr lang="en-US" dirty="0" smtClean="0"/>
              <a:t>. </a:t>
            </a:r>
            <a:r>
              <a:rPr lang="en-US" dirty="0" err="1" smtClean="0"/>
              <a:t>Nazirlər</a:t>
            </a:r>
            <a:r>
              <a:rPr lang="en-US" dirty="0" smtClean="0"/>
              <a:t> </a:t>
            </a:r>
            <a:r>
              <a:rPr lang="en-US" dirty="0" err="1" smtClean="0"/>
              <a:t>Komitəsi</a:t>
            </a:r>
            <a:r>
              <a:rPr lang="en-US" dirty="0" smtClean="0"/>
              <a:t> </a:t>
            </a:r>
            <a:r>
              <a:rPr lang="en-US" dirty="0" err="1" smtClean="0"/>
              <a:t>qətnamələrin</a:t>
            </a:r>
            <a:r>
              <a:rPr lang="en-US" dirty="0" smtClean="0"/>
              <a:t> </a:t>
            </a:r>
            <a:r>
              <a:rPr lang="en-US" dirty="0" err="1" smtClean="0"/>
              <a:t>icrasına</a:t>
            </a:r>
            <a:r>
              <a:rPr lang="en-US" dirty="0" smtClean="0"/>
              <a:t> </a:t>
            </a:r>
            <a:r>
              <a:rPr lang="en-US" dirty="0" err="1" smtClean="0"/>
              <a:t>nəzarət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hansı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kompensasiyanın</a:t>
            </a:r>
            <a:r>
              <a:rPr lang="en-US" dirty="0" smtClean="0"/>
              <a:t> </a:t>
            </a:r>
            <a:r>
              <a:rPr lang="en-US" dirty="0" err="1" smtClean="0"/>
              <a:t>ödənilməsini</a:t>
            </a:r>
            <a:r>
              <a:rPr lang="en-US" dirty="0" smtClean="0"/>
              <a:t> </a:t>
            </a:r>
            <a:r>
              <a:rPr lang="en-US" dirty="0" err="1" smtClean="0"/>
              <a:t>təmin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Qeydlər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Məhkəmə</a:t>
            </a:r>
            <a:r>
              <a:rPr lang="en-US" dirty="0" smtClean="0"/>
              <a:t> </a:t>
            </a:r>
            <a:r>
              <a:rPr lang="en-US" dirty="0" err="1" smtClean="0"/>
              <a:t>daxili</a:t>
            </a:r>
            <a:r>
              <a:rPr lang="en-US" dirty="0" smtClean="0"/>
              <a:t> </a:t>
            </a:r>
            <a:r>
              <a:rPr lang="en-US" dirty="0" err="1" smtClean="0"/>
              <a:t>məhkəmələrin</a:t>
            </a:r>
            <a:r>
              <a:rPr lang="en-US" dirty="0" smtClean="0"/>
              <a:t> </a:t>
            </a:r>
            <a:r>
              <a:rPr lang="en-US" dirty="0" err="1" smtClean="0"/>
              <a:t>üzərində</a:t>
            </a:r>
            <a:r>
              <a:rPr lang="en-US" dirty="0" smtClean="0"/>
              <a:t> </a:t>
            </a:r>
            <a:r>
              <a:rPr lang="en-US" dirty="0" err="1" smtClean="0"/>
              <a:t>apellyasiya</a:t>
            </a:r>
            <a:r>
              <a:rPr lang="en-US" dirty="0" smtClean="0"/>
              <a:t> </a:t>
            </a:r>
            <a:r>
              <a:rPr lang="en-US" dirty="0" err="1" smtClean="0"/>
              <a:t>məhkəməsi</a:t>
            </a:r>
            <a:r>
              <a:rPr lang="en-US" dirty="0" smtClean="0"/>
              <a:t> </a:t>
            </a:r>
            <a:r>
              <a:rPr lang="en-US" dirty="0" err="1" smtClean="0"/>
              <a:t>kimi</a:t>
            </a:r>
            <a:r>
              <a:rPr lang="en-US" dirty="0" smtClean="0"/>
              <a:t> </a:t>
            </a:r>
            <a:r>
              <a:rPr lang="en-US" dirty="0" err="1" smtClean="0"/>
              <a:t>fəaliyyət</a:t>
            </a:r>
            <a:r>
              <a:rPr lang="en-US" dirty="0" smtClean="0"/>
              <a:t> </a:t>
            </a:r>
            <a:r>
              <a:rPr lang="en-US" dirty="0" err="1" smtClean="0"/>
              <a:t>göstərmir</a:t>
            </a:r>
            <a:endParaRPr lang="az-Latn-AZ" dirty="0" smtClean="0"/>
          </a:p>
          <a:p>
            <a:r>
              <a:rPr lang="az-Latn-AZ" dirty="0" smtClean="0"/>
              <a:t>İ</a:t>
            </a:r>
            <a:r>
              <a:rPr lang="en-US" dirty="0" err="1" smtClean="0"/>
              <a:t>şlərlə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təkrar</a:t>
            </a:r>
            <a:r>
              <a:rPr lang="en-US" dirty="0" smtClean="0"/>
              <a:t> </a:t>
            </a:r>
            <a:r>
              <a:rPr lang="en-US" dirty="0" err="1" smtClean="0"/>
              <a:t>dinləmələr</a:t>
            </a:r>
            <a:r>
              <a:rPr lang="en-US" dirty="0" smtClean="0"/>
              <a:t> </a:t>
            </a:r>
            <a:r>
              <a:rPr lang="en-US" dirty="0" err="1" smtClean="0"/>
              <a:t>keçirmir</a:t>
            </a:r>
            <a:r>
              <a:rPr lang="az-Latn-AZ" dirty="0" smtClean="0"/>
              <a:t> </a:t>
            </a:r>
          </a:p>
          <a:p>
            <a:r>
              <a:rPr lang="az-Latn-AZ" dirty="0" smtClean="0"/>
              <a:t>M</a:t>
            </a:r>
            <a:r>
              <a:rPr lang="en-US" dirty="0" err="1" smtClean="0"/>
              <a:t>illi</a:t>
            </a:r>
            <a:r>
              <a:rPr lang="en-US" dirty="0" smtClean="0"/>
              <a:t> </a:t>
            </a:r>
            <a:r>
              <a:rPr lang="en-US" dirty="0" err="1" smtClean="0"/>
              <a:t>məhkəmələr</a:t>
            </a:r>
            <a:r>
              <a:rPr lang="en-US" dirty="0" smtClean="0"/>
              <a:t> </a:t>
            </a:r>
            <a:r>
              <a:rPr lang="en-US" dirty="0" err="1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verilən</a:t>
            </a:r>
            <a:r>
              <a:rPr lang="en-US" dirty="0" smtClean="0"/>
              <a:t> </a:t>
            </a:r>
            <a:r>
              <a:rPr lang="en-US" dirty="0" err="1" smtClean="0"/>
              <a:t>qərarları</a:t>
            </a:r>
            <a:r>
              <a:rPr lang="en-US" dirty="0" smtClean="0"/>
              <a:t> </a:t>
            </a:r>
            <a:r>
              <a:rPr lang="en-US" dirty="0" err="1" smtClean="0"/>
              <a:t>ləğv</a:t>
            </a:r>
            <a:r>
              <a:rPr lang="en-US" dirty="0" smtClean="0"/>
              <a:t> </a:t>
            </a:r>
            <a:r>
              <a:rPr lang="en-US" dirty="0" err="1" smtClean="0"/>
              <a:t>etmək</a:t>
            </a:r>
            <a:r>
              <a:rPr lang="en-US" dirty="0" smtClean="0"/>
              <a:t>, </a:t>
            </a:r>
            <a:r>
              <a:rPr lang="en-US" dirty="0" err="1" smtClean="0"/>
              <a:t>dəyişmək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işə</a:t>
            </a:r>
            <a:r>
              <a:rPr lang="en-US" dirty="0" smtClean="0"/>
              <a:t> </a:t>
            </a:r>
            <a:r>
              <a:rPr lang="en-US" dirty="0" err="1" smtClean="0"/>
              <a:t>yenidən</a:t>
            </a:r>
            <a:r>
              <a:rPr lang="en-US" dirty="0" smtClean="0"/>
              <a:t> </a:t>
            </a:r>
            <a:r>
              <a:rPr lang="en-US" dirty="0" err="1" smtClean="0"/>
              <a:t>baxmaq</a:t>
            </a:r>
            <a:r>
              <a:rPr lang="en-US" dirty="0" smtClean="0"/>
              <a:t> </a:t>
            </a:r>
            <a:r>
              <a:rPr lang="en-US" dirty="0" err="1" smtClean="0"/>
              <a:t>səlahiyyətinə</a:t>
            </a:r>
            <a:r>
              <a:rPr lang="en-US" dirty="0" smtClean="0"/>
              <a:t>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deyildir</a:t>
            </a:r>
            <a:r>
              <a:rPr lang="en-US" dirty="0" smtClean="0"/>
              <a:t>. </a:t>
            </a:r>
          </a:p>
          <a:p>
            <a:r>
              <a:rPr lang="az-Latn-AZ" dirty="0" smtClean="0"/>
              <a:t>Mə</a:t>
            </a:r>
            <a:r>
              <a:rPr lang="en-US" dirty="0" err="1" smtClean="0"/>
              <a:t>hkəmə</a:t>
            </a:r>
            <a:r>
              <a:rPr lang="en-US" dirty="0" smtClean="0"/>
              <a:t> </a:t>
            </a:r>
            <a:r>
              <a:rPr lang="en-US" dirty="0" err="1" smtClean="0"/>
              <a:t>şikayətinizin</a:t>
            </a:r>
            <a:r>
              <a:rPr lang="en-US" dirty="0" smtClean="0"/>
              <a:t> </a:t>
            </a:r>
            <a:r>
              <a:rPr lang="en-US" dirty="0" err="1" smtClean="0"/>
              <a:t>ünvanlandığı</a:t>
            </a:r>
            <a:r>
              <a:rPr lang="en-US" dirty="0" smtClean="0"/>
              <a:t> </a:t>
            </a:r>
            <a:r>
              <a:rPr lang="en-US" dirty="0" err="1" smtClean="0"/>
              <a:t>Dövlətdə</a:t>
            </a:r>
            <a:r>
              <a:rPr lang="en-US" dirty="0" smtClean="0"/>
              <a:t> </a:t>
            </a:r>
            <a:r>
              <a:rPr lang="en-US" dirty="0" err="1" smtClean="0"/>
              <a:t>qüvvədə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qanunvericilik</a:t>
            </a:r>
            <a:r>
              <a:rPr lang="en-US" dirty="0" smtClean="0"/>
              <a:t> </a:t>
            </a:r>
            <a:r>
              <a:rPr lang="en-US" dirty="0" err="1" smtClean="0"/>
              <a:t>ilə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sizə</a:t>
            </a:r>
            <a:r>
              <a:rPr lang="en-US" dirty="0" smtClean="0"/>
              <a:t> </a:t>
            </a:r>
            <a:r>
              <a:rPr lang="en-US" dirty="0" err="1" smtClean="0"/>
              <a:t>heç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hüquqi</a:t>
            </a:r>
            <a:r>
              <a:rPr lang="en-US" dirty="0" smtClean="0"/>
              <a:t> </a:t>
            </a:r>
            <a:r>
              <a:rPr lang="en-US" dirty="0" err="1" smtClean="0"/>
              <a:t>məlumat</a:t>
            </a:r>
            <a:r>
              <a:rPr lang="en-US" dirty="0" smtClean="0"/>
              <a:t> </a:t>
            </a:r>
            <a:r>
              <a:rPr lang="en-US" dirty="0" err="1" smtClean="0"/>
              <a:t>verə</a:t>
            </a:r>
            <a:r>
              <a:rPr lang="en-US" dirty="0" smtClean="0"/>
              <a:t> </a:t>
            </a:r>
            <a:r>
              <a:rPr lang="en-US" dirty="0" err="1" smtClean="0"/>
              <a:t>bilməz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1" name="Picture 3" descr="C:\Users\User\Google Drive\Training-coe\Strasbourg-_European_Court_of_Human_Righ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802562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Google Drive\Training-coe\3238335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65200"/>
            <a:ext cx="9144000" cy="5892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591312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Hakimlər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dirty="0" smtClean="0">
                <a:solidFill>
                  <a:srgbClr val="FF0000"/>
                </a:solidFill>
              </a:rPr>
              <a:t>Təşəkkülər!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/>
          </a:bodyPr>
          <a:lstStyle/>
          <a:p>
            <a:r>
              <a:rPr lang="az-Latn-AZ" dirty="0" smtClean="0"/>
              <a:t>Konvensiya barədə faktlar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noyabr</a:t>
            </a:r>
            <a:r>
              <a:rPr lang="en-US" dirty="0" smtClean="0"/>
              <a:t> 1950-ci </a:t>
            </a:r>
            <a:r>
              <a:rPr lang="en-US" dirty="0" err="1" smtClean="0"/>
              <a:t>ildə</a:t>
            </a:r>
            <a:r>
              <a:rPr lang="en-US" dirty="0" smtClean="0"/>
              <a:t> </a:t>
            </a:r>
            <a:r>
              <a:rPr lang="en-US" dirty="0" err="1" smtClean="0"/>
              <a:t>Romada</a:t>
            </a:r>
            <a:r>
              <a:rPr lang="en-US" dirty="0" smtClean="0"/>
              <a:t> </a:t>
            </a:r>
            <a:r>
              <a:rPr lang="az-Latn-AZ" dirty="0" smtClean="0"/>
              <a:t>imzalanıb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sentyabr</a:t>
            </a:r>
            <a:r>
              <a:rPr lang="en-US" dirty="0" smtClean="0"/>
              <a:t> 1953-cü </a:t>
            </a:r>
            <a:r>
              <a:rPr lang="en-US" dirty="0" err="1" smtClean="0"/>
              <a:t>ildə</a:t>
            </a:r>
            <a:r>
              <a:rPr lang="en-US" dirty="0" smtClean="0"/>
              <a:t> </a:t>
            </a:r>
            <a:r>
              <a:rPr lang="en-US" dirty="0" err="1" smtClean="0"/>
              <a:t>qüvvəyə</a:t>
            </a:r>
            <a:r>
              <a:rPr lang="en-US" dirty="0" smtClean="0"/>
              <a:t> min</a:t>
            </a:r>
            <a:r>
              <a:rPr lang="az-Latn-AZ" dirty="0" smtClean="0"/>
              <a:t>ib</a:t>
            </a:r>
          </a:p>
          <a:p>
            <a:r>
              <a:rPr lang="az-Latn-AZ" dirty="0" smtClean="0"/>
              <a:t>47 dövlət tərəfindən ratifikasiya edilib</a:t>
            </a:r>
          </a:p>
          <a:p>
            <a:r>
              <a:rPr lang="az-Latn-AZ" dirty="0" smtClean="0"/>
              <a:t>Azərbaycan Respublikası 15.04.2011 –ci ildə ratifikasiya edib</a:t>
            </a:r>
          </a:p>
          <a:p>
            <a:pPr>
              <a:buNone/>
            </a:pPr>
            <a:endParaRPr lang="az-Latn-AZ" dirty="0" smtClean="0"/>
          </a:p>
          <a:p>
            <a:endParaRPr lang="az-Latn-A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Konvensiya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Protokolları</a:t>
            </a:r>
            <a:r>
              <a:rPr lang="en-US" dirty="0" smtClean="0"/>
              <a:t> </a:t>
            </a:r>
            <a:r>
              <a:rPr lang="en-US" dirty="0" err="1" smtClean="0"/>
              <a:t>hansı</a:t>
            </a:r>
            <a:r>
              <a:rPr lang="en-US" dirty="0" smtClean="0"/>
              <a:t> </a:t>
            </a:r>
            <a:r>
              <a:rPr lang="en-US" dirty="0" err="1" smtClean="0"/>
              <a:t>hüquqları</a:t>
            </a:r>
            <a:r>
              <a:rPr lang="en-US" dirty="0" smtClean="0"/>
              <a:t> </a:t>
            </a:r>
            <a:r>
              <a:rPr lang="en-US" dirty="0" err="1" smtClean="0"/>
              <a:t>müdafiə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Yaşamaq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Mülki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cinayət</a:t>
            </a:r>
            <a:r>
              <a:rPr lang="en-US" dirty="0" smtClean="0"/>
              <a:t> </a:t>
            </a:r>
            <a:r>
              <a:rPr lang="en-US" dirty="0" err="1" smtClean="0"/>
              <a:t>işlərində</a:t>
            </a:r>
            <a:r>
              <a:rPr lang="en-US" dirty="0" smtClean="0"/>
              <a:t> </a:t>
            </a:r>
            <a:r>
              <a:rPr lang="en-US" dirty="0" err="1" smtClean="0"/>
              <a:t>ədalətli</a:t>
            </a:r>
            <a:r>
              <a:rPr lang="en-US" dirty="0" smtClean="0"/>
              <a:t> </a:t>
            </a:r>
            <a:r>
              <a:rPr lang="en-US" dirty="0" err="1" smtClean="0"/>
              <a:t>mühakimə</a:t>
            </a:r>
            <a:r>
              <a:rPr lang="en-US" dirty="0" smtClean="0"/>
              <a:t> </a:t>
            </a:r>
            <a:r>
              <a:rPr lang="en-US" dirty="0" err="1" smtClean="0"/>
              <a:t>olunmaq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Şəxsi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ailə</a:t>
            </a:r>
            <a:r>
              <a:rPr lang="en-US" dirty="0" smtClean="0"/>
              <a:t> </a:t>
            </a:r>
            <a:r>
              <a:rPr lang="en-US" dirty="0" err="1" smtClean="0"/>
              <a:t>həyatına</a:t>
            </a:r>
            <a:r>
              <a:rPr lang="en-US" dirty="0" smtClean="0"/>
              <a:t> </a:t>
            </a:r>
            <a:r>
              <a:rPr lang="en-US" dirty="0" err="1" smtClean="0"/>
              <a:t>hörmət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Sərbəst</a:t>
            </a:r>
            <a:r>
              <a:rPr lang="en-US" dirty="0" smtClean="0"/>
              <a:t>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ifadə</a:t>
            </a:r>
            <a:r>
              <a:rPr lang="en-US" dirty="0" smtClean="0"/>
              <a:t> </a:t>
            </a:r>
            <a:r>
              <a:rPr lang="en-US" dirty="0" err="1" smtClean="0"/>
              <a:t>etmək</a:t>
            </a:r>
            <a:r>
              <a:rPr lang="en-US" dirty="0" smtClean="0"/>
              <a:t> </a:t>
            </a:r>
            <a:r>
              <a:rPr lang="en-US" dirty="0" err="1" smtClean="0"/>
              <a:t>azadlığı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Fikir</a:t>
            </a:r>
            <a:r>
              <a:rPr lang="en-US" dirty="0" smtClean="0"/>
              <a:t>, </a:t>
            </a:r>
            <a:r>
              <a:rPr lang="en-US" dirty="0" err="1" smtClean="0"/>
              <a:t>vicdan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din </a:t>
            </a:r>
            <a:r>
              <a:rPr lang="en-US" dirty="0" err="1" smtClean="0"/>
              <a:t>azadlığı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Səmərəli</a:t>
            </a:r>
            <a:r>
              <a:rPr lang="en-US" dirty="0" smtClean="0"/>
              <a:t> </a:t>
            </a:r>
            <a:r>
              <a:rPr lang="en-US" dirty="0" err="1" smtClean="0"/>
              <a:t>hüquq</a:t>
            </a:r>
            <a:r>
              <a:rPr lang="en-US" dirty="0" smtClean="0"/>
              <a:t> </a:t>
            </a:r>
            <a:r>
              <a:rPr lang="en-US" dirty="0" err="1" smtClean="0"/>
              <a:t>müdafiə</a:t>
            </a:r>
            <a:r>
              <a:rPr lang="en-US" dirty="0" smtClean="0"/>
              <a:t> </a:t>
            </a:r>
            <a:r>
              <a:rPr lang="en-US" dirty="0" err="1" smtClean="0"/>
              <a:t>vasitəsiləri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Mülkiyyət</a:t>
            </a:r>
            <a:r>
              <a:rPr lang="en-US" dirty="0" smtClean="0"/>
              <a:t> </a:t>
            </a:r>
            <a:r>
              <a:rPr lang="en-US" dirty="0" err="1" smtClean="0"/>
              <a:t>hüquqlarına</a:t>
            </a:r>
            <a:r>
              <a:rPr lang="en-US" dirty="0" smtClean="0"/>
              <a:t> </a:t>
            </a:r>
            <a:r>
              <a:rPr lang="en-US" dirty="0" err="1" smtClean="0"/>
              <a:t>hörmət</a:t>
            </a:r>
            <a:r>
              <a:rPr lang="en-US" dirty="0" smtClean="0"/>
              <a:t> </a:t>
            </a:r>
            <a:r>
              <a:rPr lang="en-US" dirty="0" err="1" smtClean="0"/>
              <a:t>olunması</a:t>
            </a:r>
            <a:r>
              <a:rPr lang="en-US" dirty="0" smtClean="0"/>
              <a:t>;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Seçkilərdə</a:t>
            </a:r>
            <a:r>
              <a:rPr lang="en-US" dirty="0" smtClean="0"/>
              <a:t> </a:t>
            </a:r>
            <a:r>
              <a:rPr lang="en-US" dirty="0" err="1" smtClean="0"/>
              <a:t>səs</a:t>
            </a:r>
            <a:r>
              <a:rPr lang="en-US" dirty="0" smtClean="0"/>
              <a:t> </a:t>
            </a:r>
            <a:r>
              <a:rPr lang="en-US" dirty="0" err="1" smtClean="0"/>
              <a:t>vermək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seçilmək</a:t>
            </a:r>
            <a:r>
              <a:rPr lang="en-US" dirty="0" smtClean="0"/>
              <a:t> </a:t>
            </a:r>
            <a:r>
              <a:rPr lang="en-US" dirty="0" err="1" smtClean="0"/>
              <a:t>hüququ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Konvensiya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Protokolları</a:t>
            </a:r>
            <a:r>
              <a:rPr lang="en-US" dirty="0" smtClean="0"/>
              <a:t> </a:t>
            </a:r>
            <a:r>
              <a:rPr lang="en-US" dirty="0" err="1" smtClean="0"/>
              <a:t>nəyi</a:t>
            </a:r>
            <a:r>
              <a:rPr lang="en-US" dirty="0" smtClean="0"/>
              <a:t> </a:t>
            </a:r>
            <a:r>
              <a:rPr lang="en-US" dirty="0" err="1" smtClean="0"/>
              <a:t>qadağan</a:t>
            </a:r>
            <a:r>
              <a:rPr lang="en-US" dirty="0" smtClean="0"/>
              <a:t> </a:t>
            </a:r>
            <a:r>
              <a:rPr lang="en-US" dirty="0" err="1" smtClean="0"/>
              <a:t>edir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İşgəncə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qeyri-insani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ləyaqəti</a:t>
            </a:r>
            <a:r>
              <a:rPr lang="en-US" dirty="0" smtClean="0"/>
              <a:t> </a:t>
            </a:r>
            <a:r>
              <a:rPr lang="en-US" dirty="0" err="1" smtClean="0"/>
              <a:t>alçadan</a:t>
            </a:r>
            <a:r>
              <a:rPr lang="en-US" dirty="0" smtClean="0"/>
              <a:t> </a:t>
            </a:r>
            <a:r>
              <a:rPr lang="en-US" dirty="0" err="1" smtClean="0"/>
              <a:t>rəftar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cəzanı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Əsassız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qanunsuz</a:t>
            </a:r>
            <a:r>
              <a:rPr lang="en-US" dirty="0" smtClean="0"/>
              <a:t> </a:t>
            </a:r>
            <a:r>
              <a:rPr lang="en-US" dirty="0" err="1" smtClean="0"/>
              <a:t>həbsi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Konvensiyada</a:t>
            </a:r>
            <a:r>
              <a:rPr lang="en-US" dirty="0" smtClean="0"/>
              <a:t> </a:t>
            </a:r>
            <a:r>
              <a:rPr lang="en-US" dirty="0" err="1" smtClean="0"/>
              <a:t>təsbit</a:t>
            </a:r>
            <a:r>
              <a:rPr lang="en-US" dirty="0" smtClean="0"/>
              <a:t> </a:t>
            </a:r>
            <a:r>
              <a:rPr lang="en-US" dirty="0" err="1" smtClean="0"/>
              <a:t>olunmuş</a:t>
            </a:r>
            <a:r>
              <a:rPr lang="en-US" dirty="0" smtClean="0"/>
              <a:t> </a:t>
            </a:r>
            <a:r>
              <a:rPr lang="en-US" dirty="0" err="1" smtClean="0"/>
              <a:t>hüquq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azadlıqların</a:t>
            </a:r>
            <a:r>
              <a:rPr lang="en-US" dirty="0" smtClean="0"/>
              <a:t> </a:t>
            </a:r>
            <a:r>
              <a:rPr lang="en-US" dirty="0" err="1" smtClean="0"/>
              <a:t>istifadəsində</a:t>
            </a:r>
            <a:r>
              <a:rPr lang="en-US" dirty="0" smtClean="0"/>
              <a:t> </a:t>
            </a:r>
            <a:r>
              <a:rPr lang="en-US" dirty="0" err="1" smtClean="0"/>
              <a:t>ayrı-seçkiliyi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Dövlətin</a:t>
            </a:r>
            <a:r>
              <a:rPr lang="en-US" dirty="0" smtClean="0"/>
              <a:t> </a:t>
            </a: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vətəndaşlarını</a:t>
            </a:r>
            <a:r>
              <a:rPr lang="en-US" dirty="0" smtClean="0"/>
              <a:t> </a:t>
            </a:r>
            <a:r>
              <a:rPr lang="en-US" dirty="0" err="1" smtClean="0"/>
              <a:t>ərazisindən</a:t>
            </a:r>
            <a:r>
              <a:rPr lang="en-US" dirty="0" smtClean="0"/>
              <a:t> </a:t>
            </a:r>
            <a:r>
              <a:rPr lang="en-US" dirty="0" err="1" smtClean="0"/>
              <a:t>çıxarmasını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onlara</a:t>
            </a:r>
            <a:r>
              <a:rPr lang="en-US" dirty="0" smtClean="0"/>
              <a:t> </a:t>
            </a:r>
            <a:r>
              <a:rPr lang="en-US" dirty="0" err="1" smtClean="0"/>
              <a:t>həmin</a:t>
            </a:r>
            <a:r>
              <a:rPr lang="en-US" dirty="0" smtClean="0"/>
              <a:t> </a:t>
            </a:r>
            <a:r>
              <a:rPr lang="en-US" dirty="0" err="1" smtClean="0"/>
              <a:t>dövlətin</a:t>
            </a:r>
            <a:r>
              <a:rPr lang="en-US" dirty="0" smtClean="0"/>
              <a:t> </a:t>
            </a:r>
            <a:r>
              <a:rPr lang="en-US" dirty="0" err="1" smtClean="0"/>
              <a:t>ərazisinə</a:t>
            </a:r>
            <a:r>
              <a:rPr lang="en-US" dirty="0" smtClean="0"/>
              <a:t> </a:t>
            </a:r>
            <a:r>
              <a:rPr lang="en-US" dirty="0" err="1" smtClean="0"/>
              <a:t>daxil</a:t>
            </a:r>
            <a:r>
              <a:rPr lang="en-US" dirty="0" smtClean="0"/>
              <a:t> </a:t>
            </a:r>
            <a:r>
              <a:rPr lang="en-US" dirty="0" err="1" smtClean="0"/>
              <a:t>olmağa</a:t>
            </a:r>
            <a:r>
              <a:rPr lang="en-US" dirty="0" smtClean="0"/>
              <a:t> </a:t>
            </a:r>
            <a:r>
              <a:rPr lang="en-US" dirty="0" err="1" smtClean="0"/>
              <a:t>qadağa</a:t>
            </a:r>
            <a:r>
              <a:rPr lang="en-US" dirty="0" smtClean="0"/>
              <a:t> </a:t>
            </a:r>
            <a:r>
              <a:rPr lang="en-US" dirty="0" err="1" smtClean="0"/>
              <a:t>qoymasını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cəzasının</a:t>
            </a:r>
            <a:r>
              <a:rPr lang="en-US" dirty="0" smtClean="0"/>
              <a:t> </a:t>
            </a:r>
            <a:r>
              <a:rPr lang="en-US" dirty="0" err="1" smtClean="0"/>
              <a:t>tətbiq</a:t>
            </a:r>
            <a:r>
              <a:rPr lang="en-US" dirty="0" smtClean="0"/>
              <a:t> </a:t>
            </a:r>
            <a:r>
              <a:rPr lang="en-US" dirty="0" err="1" smtClean="0"/>
              <a:t>edilməsini</a:t>
            </a:r>
            <a:r>
              <a:rPr lang="en-US" dirty="0" smtClean="0"/>
              <a:t>;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Əcnəbi</a:t>
            </a:r>
            <a:r>
              <a:rPr lang="en-US" dirty="0" smtClean="0"/>
              <a:t> </a:t>
            </a:r>
            <a:r>
              <a:rPr lang="en-US" dirty="0" err="1" smtClean="0"/>
              <a:t>vətəndaşların</a:t>
            </a:r>
            <a:r>
              <a:rPr lang="en-US" dirty="0" smtClean="0"/>
              <a:t> </a:t>
            </a:r>
            <a:r>
              <a:rPr lang="en-US" dirty="0" err="1" smtClean="0"/>
              <a:t>ölkədən</a:t>
            </a:r>
            <a:r>
              <a:rPr lang="en-US" dirty="0" smtClean="0"/>
              <a:t> </a:t>
            </a:r>
            <a:r>
              <a:rPr lang="en-US" dirty="0" err="1" smtClean="0"/>
              <a:t>kollektiv</a:t>
            </a:r>
            <a:r>
              <a:rPr lang="en-US" dirty="0" smtClean="0"/>
              <a:t> </a:t>
            </a:r>
            <a:r>
              <a:rPr lang="en-US" dirty="0" err="1" smtClean="0"/>
              <a:t>şəkildə</a:t>
            </a:r>
            <a:r>
              <a:rPr lang="en-US" dirty="0" smtClean="0"/>
              <a:t> </a:t>
            </a:r>
            <a:r>
              <a:rPr lang="en-US" dirty="0" err="1" smtClean="0"/>
              <a:t>çıxarılmasını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Hüquqlar arasında iyerarxiya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az-Latn-AZ" dirty="0" smtClean="0"/>
              <a:t>Mütləq və məhdudlaşdırıla bilən hüquqlar</a:t>
            </a:r>
            <a:endParaRPr lang="en-US" dirty="0" smtClean="0"/>
          </a:p>
          <a:p>
            <a:endParaRPr lang="en-US" dirty="0" smtClean="0"/>
          </a:p>
          <a:p>
            <a:r>
              <a:rPr lang="az-Latn-AZ" dirty="0" smtClean="0"/>
              <a:t>Mütləq hüquqlar </a:t>
            </a:r>
            <a:r>
              <a:rPr lang="en-US" dirty="0" smtClean="0"/>
              <a:t>(</a:t>
            </a:r>
            <a:r>
              <a:rPr lang="en-US" dirty="0" err="1" smtClean="0"/>
              <a:t>Konvensiya</a:t>
            </a:r>
            <a:r>
              <a:rPr lang="en-US" dirty="0" smtClean="0"/>
              <a:t>, </a:t>
            </a:r>
            <a:r>
              <a:rPr lang="en-US" dirty="0" err="1" smtClean="0"/>
              <a:t>Madd</a:t>
            </a:r>
            <a:r>
              <a:rPr lang="az-Latn-AZ" dirty="0" smtClean="0"/>
              <a:t>ə </a:t>
            </a:r>
            <a:r>
              <a:rPr lang="en-US" dirty="0" smtClean="0"/>
              <a:t>15.2)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500" dirty="0" smtClean="0">
                <a:latin typeface="Calibri (Body)"/>
              </a:rPr>
              <a:t>Avropa </a:t>
            </a:r>
            <a:r>
              <a:rPr lang="en-US" sz="4500" dirty="0" err="1" smtClean="0">
                <a:latin typeface="Calibri (Body)"/>
              </a:rPr>
              <a:t>İnsan</a:t>
            </a:r>
            <a:r>
              <a:rPr lang="en-US" sz="4500" dirty="0" smtClean="0">
                <a:latin typeface="Calibri (Body)"/>
              </a:rPr>
              <a:t> </a:t>
            </a:r>
            <a:r>
              <a:rPr lang="en-US" sz="4500" dirty="0" err="1" smtClean="0">
                <a:latin typeface="Calibri (Body)"/>
              </a:rPr>
              <a:t>Haqları</a:t>
            </a:r>
            <a:r>
              <a:rPr lang="az-Latn-AZ" sz="4500" dirty="0" smtClean="0">
                <a:latin typeface="Calibri (Body)"/>
              </a:rPr>
              <a:t> </a:t>
            </a:r>
            <a:r>
              <a:rPr lang="en-US" sz="4500" dirty="0" err="1" smtClean="0">
                <a:latin typeface="Calibri (Body)"/>
              </a:rPr>
              <a:t>Məhkəməsi</a:t>
            </a:r>
            <a:r>
              <a:rPr lang="az-Latn-AZ" sz="4500" dirty="0" smtClean="0">
                <a:latin typeface="Calibri (Body)"/>
              </a:rPr>
              <a:t>   </a:t>
            </a:r>
            <a:r>
              <a:rPr lang="az-Latn-AZ" dirty="0" smtClean="0"/>
              <a:t>nədir?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Constantia (Body)"/>
              </a:rPr>
              <a:t> </a:t>
            </a:r>
            <a:r>
              <a:rPr lang="az-Latn-AZ" sz="2800" dirty="0" smtClean="0">
                <a:latin typeface="Constantia (Body)"/>
              </a:rPr>
              <a:t>  Avropa İnsan haqları və əsas azadlıqları Konvensiyasını </a:t>
            </a:r>
            <a:r>
              <a:rPr lang="en-US" sz="2800" dirty="0" err="1" smtClean="0">
                <a:latin typeface="Constantia (Body)"/>
              </a:rPr>
              <a:t>imzalamış</a:t>
            </a:r>
            <a:r>
              <a:rPr lang="en-US" sz="2800" dirty="0">
                <a:latin typeface="Constantia (Body)"/>
              </a:rPr>
              <a:t> </a:t>
            </a:r>
            <a:r>
              <a:rPr lang="en-US" sz="2800" dirty="0" err="1" smtClean="0">
                <a:latin typeface="Constantia (Body)"/>
              </a:rPr>
              <a:t>bütün</a:t>
            </a:r>
            <a:r>
              <a:rPr lang="en-US" sz="2800" dirty="0" smtClean="0">
                <a:latin typeface="Constantia (Body)"/>
              </a:rPr>
              <a:t> </a:t>
            </a:r>
            <a:r>
              <a:rPr lang="az-Latn-AZ" sz="2800" dirty="0" smtClean="0">
                <a:latin typeface="Constantia (Body)"/>
              </a:rPr>
              <a:t>iştirakçı dövlətlərə </a:t>
            </a:r>
            <a:r>
              <a:rPr lang="en-US" sz="2800" dirty="0" smtClean="0">
                <a:latin typeface="Constantia (Body)"/>
              </a:rPr>
              <a:t>aid </a:t>
            </a:r>
            <a:r>
              <a:rPr lang="en-US" sz="2800" dirty="0" err="1">
                <a:latin typeface="Constantia (Body)"/>
              </a:rPr>
              <a:t>qərar</a:t>
            </a:r>
            <a:r>
              <a:rPr lang="en-US" sz="2800" dirty="0">
                <a:latin typeface="Constantia (Body)"/>
              </a:rPr>
              <a:t> </a:t>
            </a:r>
            <a:r>
              <a:rPr lang="en-US" sz="2800" dirty="0" err="1">
                <a:latin typeface="Constantia (Body)"/>
              </a:rPr>
              <a:t>qəbul</a:t>
            </a:r>
            <a:r>
              <a:rPr lang="en-US" sz="2800" dirty="0">
                <a:latin typeface="Constantia (Body)"/>
              </a:rPr>
              <a:t> </a:t>
            </a:r>
            <a:r>
              <a:rPr lang="en-US" sz="2800" dirty="0" err="1">
                <a:latin typeface="Constantia (Body)"/>
              </a:rPr>
              <a:t>etmək</a:t>
            </a:r>
            <a:r>
              <a:rPr lang="en-US" sz="2800" dirty="0">
                <a:latin typeface="Constantia (Body)"/>
              </a:rPr>
              <a:t> </a:t>
            </a:r>
            <a:r>
              <a:rPr lang="en-US" sz="2800" dirty="0" err="1">
                <a:latin typeface="Constantia (Body)"/>
              </a:rPr>
              <a:t>səlahiyyətinə</a:t>
            </a:r>
            <a:r>
              <a:rPr lang="en-US" sz="2800" dirty="0">
                <a:latin typeface="Constantia (Body)"/>
              </a:rPr>
              <a:t> </a:t>
            </a:r>
            <a:r>
              <a:rPr lang="en-US" sz="2800" dirty="0" err="1">
                <a:latin typeface="Constantia (Body)"/>
              </a:rPr>
              <a:t>malik</a:t>
            </a:r>
            <a:r>
              <a:rPr lang="en-US" sz="2800" dirty="0">
                <a:latin typeface="Constantia (Body)"/>
              </a:rPr>
              <a:t> </a:t>
            </a:r>
            <a:r>
              <a:rPr lang="en-US" sz="2800" dirty="0" err="1">
                <a:latin typeface="Constantia (Body)"/>
              </a:rPr>
              <a:t>olan</a:t>
            </a:r>
            <a:r>
              <a:rPr lang="en-US" sz="2800" dirty="0">
                <a:latin typeface="Constantia (Body)"/>
              </a:rPr>
              <a:t> </a:t>
            </a:r>
            <a:r>
              <a:rPr lang="en-US" sz="2800" dirty="0" err="1">
                <a:latin typeface="Constantia (Body)"/>
              </a:rPr>
              <a:t>beynəlxalq</a:t>
            </a:r>
            <a:r>
              <a:rPr lang="en-US" sz="2800" dirty="0">
                <a:latin typeface="Constantia (Body)"/>
              </a:rPr>
              <a:t> </a:t>
            </a:r>
            <a:r>
              <a:rPr lang="en-US" sz="2800" dirty="0" err="1">
                <a:latin typeface="Constantia (Body)"/>
              </a:rPr>
              <a:t>məhkəmə</a:t>
            </a:r>
            <a:r>
              <a:rPr lang="en-US" sz="2800" dirty="0">
                <a:latin typeface="Constantia (Body)"/>
              </a:rPr>
              <a:t> </a:t>
            </a:r>
            <a:r>
              <a:rPr lang="en-US" sz="2800" dirty="0" err="1" smtClean="0">
                <a:latin typeface="Constantia (Body)"/>
              </a:rPr>
              <a:t>orqanı</a:t>
            </a:r>
            <a:r>
              <a:rPr lang="az-Latn-AZ" sz="2800" dirty="0" smtClean="0">
                <a:latin typeface="Constantia (Body)"/>
              </a:rPr>
              <a:t>dır</a:t>
            </a:r>
            <a:endParaRPr lang="en-US" sz="2800" dirty="0">
              <a:latin typeface="Constantia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Məhkəmənin binası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C:\Users\User\Google Drive\Training-coe\article-2085420-0F6B9D2400000578-695_634x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42732"/>
            <a:ext cx="9144000" cy="4615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Məhkəmə haqqında faktlar: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Yerləşdiyi məkan – Strasburq şəh., Fransa</a:t>
            </a:r>
          </a:p>
          <a:p>
            <a:r>
              <a:rPr lang="az-Latn-AZ" dirty="0" smtClean="0"/>
              <a:t>47 hakim çalışır</a:t>
            </a:r>
          </a:p>
          <a:p>
            <a:r>
              <a:rPr lang="az-Latn-AZ" dirty="0" smtClean="0"/>
              <a:t>Hakimlər müstəqildirlər və vətandaşı olduğu ölkələrin hökümətlərini təmsil etmirlər</a:t>
            </a:r>
          </a:p>
          <a:p>
            <a:r>
              <a:rPr lang="az-Latn-AZ" dirty="0" smtClean="0"/>
              <a:t>Işçi dillər – ingilis və fransız</a:t>
            </a:r>
          </a:p>
          <a:p>
            <a:r>
              <a:rPr lang="az-Latn-AZ" dirty="0" smtClean="0"/>
              <a:t>150 000 yaxın baxılmamış iş</a:t>
            </a:r>
          </a:p>
          <a:p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BC2D-D71B-431D-BE21-BF36FE9F465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647</TotalTime>
  <Words>1319</Words>
  <Application>Microsoft Office PowerPoint</Application>
  <PresentationFormat>On-screen Show (4:3)</PresentationFormat>
  <Paragraphs>175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İnsan Hüquqlarının və Əsas Azadlıqların Müdafiəsi haqqında Avropa Konvensiyası və Avropa İnsan Hüquqları Məhkəməsi</vt:lpstr>
      <vt:lpstr>Avropa Insan Hüquqları Konvensiyası nədir? </vt:lpstr>
      <vt:lpstr>Konvensiya barədə faktlar</vt:lpstr>
      <vt:lpstr>Konvensiya və onun Protokolları hansı hüquqları müdafiə edir? </vt:lpstr>
      <vt:lpstr>Konvensiya və onun Protokolları nəyi qadağan edir? </vt:lpstr>
      <vt:lpstr>Hüquqlar arasında iyerarxiya</vt:lpstr>
      <vt:lpstr>Avropa İnsan Haqları Məhkəməsi   nədir?</vt:lpstr>
      <vt:lpstr>Məhkəmənin binası</vt:lpstr>
      <vt:lpstr>Məhkəmə haqqında faktlar:</vt:lpstr>
      <vt:lpstr>Avropa İnsan Haqları Məhkəməsinin saytı</vt:lpstr>
      <vt:lpstr>Məhkəməyə hansı hallarda müraciət etmək mümkündür?</vt:lpstr>
      <vt:lpstr>Məhkəməyə kimlər şikayət edə bilər? </vt:lpstr>
      <vt:lpstr>Kimə qarşı şikayət etmək mümkündür</vt:lpstr>
      <vt:lpstr>Müraciət proseduru</vt:lpstr>
      <vt:lpstr>Ərizədə mütləq qeyd edilməlidir:</vt:lpstr>
      <vt:lpstr>Şikayətçi sayı böyük olan ölkələr:</vt:lpstr>
      <vt:lpstr>Azərbaycanla bağlı statistika</vt:lpstr>
      <vt:lpstr>Azərbaycanla bağlı pozuntusu tanınan maddələr</vt:lpstr>
      <vt:lpstr>İşin araşdırılması (fərdi şikayət) mərhələləri</vt:lpstr>
      <vt:lpstr>Fərdi şikayətlər üzrə qəbuledilənlik şərtləri Konvensiya, Maddə 34, 35, 36</vt:lpstr>
      <vt:lpstr>Məhkəmə qərarları</vt:lpstr>
      <vt:lpstr>Avropa Məhkəməsi qərarında nə tələb edə bilər?</vt:lpstr>
      <vt:lpstr>Qeydlər</vt:lpstr>
      <vt:lpstr>Qeydlər</vt:lpstr>
      <vt:lpstr>PowerPoint Presentation</vt:lpstr>
      <vt:lpstr>Hakimlər</vt:lpstr>
      <vt:lpstr>Təşəkkülər!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Avropa İnsan Hüquqları Məhkəməsi  və  Avropa İnsan Hüquqları Konvensiyası</dc:title>
  <dc:creator>User</dc:creator>
  <cp:lastModifiedBy>ROVSHANOVA Vafa</cp:lastModifiedBy>
  <cp:revision>76</cp:revision>
  <dcterms:created xsi:type="dcterms:W3CDTF">2014-09-22T04:48:52Z</dcterms:created>
  <dcterms:modified xsi:type="dcterms:W3CDTF">2016-07-06T11:51:55Z</dcterms:modified>
</cp:coreProperties>
</file>