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30"/>
  </p:notesMasterIdLst>
  <p:sldIdLst>
    <p:sldId id="256" r:id="rId2"/>
    <p:sldId id="306" r:id="rId3"/>
    <p:sldId id="321" r:id="rId4"/>
    <p:sldId id="322" r:id="rId5"/>
    <p:sldId id="323" r:id="rId6"/>
    <p:sldId id="324" r:id="rId7"/>
    <p:sldId id="325" r:id="rId8"/>
    <p:sldId id="326" r:id="rId9"/>
    <p:sldId id="327" r:id="rId10"/>
    <p:sldId id="328" r:id="rId11"/>
    <p:sldId id="329" r:id="rId12"/>
    <p:sldId id="330" r:id="rId13"/>
    <p:sldId id="257" r:id="rId14"/>
    <p:sldId id="300" r:id="rId15"/>
    <p:sldId id="258" r:id="rId16"/>
    <p:sldId id="305" r:id="rId17"/>
    <p:sldId id="302" r:id="rId18"/>
    <p:sldId id="276" r:id="rId19"/>
    <p:sldId id="277" r:id="rId20"/>
    <p:sldId id="267" r:id="rId21"/>
    <p:sldId id="301" r:id="rId22"/>
    <p:sldId id="270" r:id="rId23"/>
    <p:sldId id="271" r:id="rId24"/>
    <p:sldId id="292" r:id="rId25"/>
    <p:sldId id="320" r:id="rId26"/>
    <p:sldId id="307" r:id="rId27"/>
    <p:sldId id="331" r:id="rId28"/>
    <p:sldId id="303"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p:cViewPr varScale="1">
        <p:scale>
          <a:sx n="92" d="100"/>
          <a:sy n="92" d="100"/>
        </p:scale>
        <p:origin x="-132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gradFill rotWithShape="1">
              <a:gsLst>
                <a:gs pos="0">
                  <a:schemeClr val="accent6">
                    <a:tint val="1000"/>
                    <a:satMod val="255000"/>
                  </a:schemeClr>
                </a:gs>
                <a:gs pos="55000">
                  <a:schemeClr val="accent6">
                    <a:tint val="12000"/>
                    <a:satMod val="255000"/>
                  </a:schemeClr>
                </a:gs>
                <a:gs pos="100000">
                  <a:schemeClr val="accent6">
                    <a:tint val="45000"/>
                    <a:satMod val="250000"/>
                  </a:schemeClr>
                </a:gs>
              </a:gsLst>
              <a:path path="circle">
                <a:fillToRect l="-40000" t="-90000" r="140000" b="190000"/>
              </a:path>
            </a:gradFill>
            <a:ln w="9525" cap="flat" cmpd="sng" algn="ctr">
              <a:solidFill>
                <a:schemeClr val="accent6">
                  <a:shade val="95000"/>
                </a:schemeClr>
              </a:solidFill>
              <a:round/>
            </a:ln>
            <a:effectLst>
              <a:outerShdw blurRad="51500" dist="25400" dir="5400000" rotWithShape="0">
                <a:srgbClr val="000000">
                  <a:alpha val="40000"/>
                </a:srgbClr>
              </a:outerShdw>
            </a:effectLst>
            <a:sp3d contourW="9525">
              <a:contourClr>
                <a:schemeClr val="accent6">
                  <a:shade val="95000"/>
                </a:schemeClr>
              </a:contourClr>
            </a:sp3d>
          </c:spPr>
          <c:invertIfNegative val="0"/>
          <c:cat>
            <c:strLit>
              <c:ptCount val="3"/>
              <c:pt idx="0">
                <c:v>1</c:v>
              </c:pt>
              <c:pt idx="1">
                <c:v>2</c:v>
              </c:pt>
              <c:pt idx="2">
                <c:v>3</c:v>
              </c:pt>
              <c:extLst>
                <c:ext xmlns:c15="http://schemas.microsoft.com/office/drawing/2012/chart" uri="{02D57815-91ED-43cb-92C2-25804820EDAC}">
                  <c15:autoCat val="1"/>
                </c:ext>
              </c:extLst>
            </c:strLit>
          </c:cat>
          <c:val>
            <c:numRef>
              <c:f>Sheet1!$B$2:$B$4</c:f>
              <c:numCache>
                <c:formatCode>General</c:formatCode>
                <c:ptCount val="3"/>
                <c:pt idx="0">
                  <c:v>4.3</c:v>
                </c:pt>
                <c:pt idx="1">
                  <c:v>2</c:v>
                </c:pt>
                <c:pt idx="2">
                  <c:v>0.5</c:v>
                </c:pt>
              </c:numCache>
              <c:extLst>
                <c:ext xmlns:c15="http://schemas.microsoft.com/office/drawing/2012/chart" uri="{02D57815-91ED-43cb-92C2-25804820EDAC}">
                  <c15:fullRef>
                    <c15:sqref>Sheet1!$B$2:$B$5</c15:sqref>
                  </c15:fullRef>
                </c:ext>
              </c:extLst>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strRef>
                    <c:extLst>
                      <c:ext uri="{02D57815-91ED-43cb-92C2-25804820EDAC}">
                        <c15:formulaRef>
                          <c15:sqref>Sheet1!$A$2:$A$5</c15:sqref>
                        </c15:formulaRef>
                      </c:ext>
                    </c:extLst>
                    <c:strCache>
                      <c:ptCount val="3"/>
                      <c:pt idx="0">
                        <c:v>Category 1</c:v>
                      </c:pt>
                      <c:pt idx="1">
                        <c:v>Category 2</c:v>
                      </c:pt>
                      <c:pt idx="2">
                        <c:v>Category 3</c:v>
                      </c:pt>
                    </c:strCache>
                  </c:strRef>
                </c15:cat>
              </c15:filteredCategoryTitle>
            </c:ext>
          </c:extLst>
        </c:ser>
        <c:dLbls>
          <c:showLegendKey val="0"/>
          <c:showVal val="0"/>
          <c:showCatName val="0"/>
          <c:showSerName val="0"/>
          <c:showPercent val="0"/>
          <c:showBubbleSize val="0"/>
        </c:dLbls>
        <c:gapWidth val="150"/>
        <c:shape val="box"/>
        <c:axId val="42156032"/>
        <c:axId val="42157568"/>
        <c:axId val="0"/>
      </c:bar3DChart>
      <c:catAx>
        <c:axId val="4215603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42157568"/>
        <c:crosses val="autoZero"/>
        <c:auto val="1"/>
        <c:lblAlgn val="ctr"/>
        <c:lblOffset val="100"/>
        <c:noMultiLvlLbl val="0"/>
      </c:catAx>
      <c:valAx>
        <c:axId val="421575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421560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8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60D692-2DA6-427B-BC88-99AFEC0AF7B5}" type="datetimeFigureOut">
              <a:rPr lang="ru-RU" smtClean="0"/>
              <a:pPr/>
              <a:t>11.07.2016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15A723-3EFE-411B-BD5E-9A6E6333B0C3}" type="slidenum">
              <a:rPr lang="ru-RU" smtClean="0"/>
              <a:pPr/>
              <a:t>‹#›</a:t>
            </a:fld>
            <a:endParaRPr lang="ru-RU"/>
          </a:p>
        </p:txBody>
      </p:sp>
    </p:spTree>
    <p:extLst>
      <p:ext uri="{BB962C8B-B14F-4D97-AF65-F5344CB8AC3E}">
        <p14:creationId xmlns:p14="http://schemas.microsoft.com/office/powerpoint/2010/main" val="667546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3215A723-3EFE-411B-BD5E-9A6E6333B0C3}" type="slidenum">
              <a:rPr lang="ru-RU" smtClean="0"/>
              <a:pPr/>
              <a:t>1</a:t>
            </a:fld>
            <a:endParaRPr lang="ru-RU"/>
          </a:p>
        </p:txBody>
      </p:sp>
    </p:spTree>
    <p:extLst>
      <p:ext uri="{BB962C8B-B14F-4D97-AF65-F5344CB8AC3E}">
        <p14:creationId xmlns:p14="http://schemas.microsoft.com/office/powerpoint/2010/main" val="630437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9369B132-C9E0-4559-B2B8-06ED4CCC0216}" type="datetime1">
              <a:rPr lang="ru-RU" smtClean="0"/>
              <a:pPr/>
              <a:t>11.07.2016</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10ED775-AC28-4874-8815-FD98951F7B21}" type="datetime1">
              <a:rPr lang="ru-RU" smtClean="0"/>
              <a:pPr/>
              <a:t>11.07.2016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0100B33-B3BC-4DC8-B789-F802FF3B86BE}" type="datetime1">
              <a:rPr lang="ru-RU" smtClean="0"/>
              <a:pPr/>
              <a:t>11.07.2016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B9D7B8B-0BFE-4F5F-BC98-1D925DAB4FC8}" type="datetime1">
              <a:rPr lang="ru-RU" smtClean="0"/>
              <a:pPr/>
              <a:t>11.07.2016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73C4714-0A2B-4998-AFC9-F71BB9A9C355}" type="datetime1">
              <a:rPr lang="ru-RU" smtClean="0"/>
              <a:pPr/>
              <a:t>11.07.2016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36AA9A7-E514-4419-A40D-D1DD23B018D9}" type="datetime1">
              <a:rPr lang="ru-RU" smtClean="0"/>
              <a:pPr/>
              <a:t>11.07.2016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153FA13-A5E7-455F-8598-37EE85CF238A}" type="datetime1">
              <a:rPr lang="ru-RU" smtClean="0"/>
              <a:pPr/>
              <a:t>11.07.2016</a:t>
            </a:fld>
            <a:endParaRPr lang="ru-RU"/>
          </a:p>
        </p:txBody>
      </p:sp>
      <p:sp>
        <p:nvSpPr>
          <p:cNvPr id="27" name="Номер слайда 26"/>
          <p:cNvSpPr>
            <a:spLocks noGrp="1"/>
          </p:cNvSpPr>
          <p:nvPr>
            <p:ph type="sldNum" sz="quarter" idx="11"/>
          </p:nvPr>
        </p:nvSpPr>
        <p:spPr/>
        <p:txBody>
          <a:bodyPr rtlCol="0"/>
          <a:lstStyle/>
          <a:p>
            <a:fld id="{6017FEB1-CA62-42DC-841E-A979DEFBD1C3}"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2E3FDEFC-6FE0-4D2B-A8BE-17ACDB4DDA40}" type="datetime1">
              <a:rPr lang="ru-RU" smtClean="0"/>
              <a:pPr/>
              <a:t>11.07.2016</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470C8BC-E407-44DC-8413-D2327B92925C}" type="datetime1">
              <a:rPr lang="ru-RU" smtClean="0"/>
              <a:pPr/>
              <a:t>11.07.2016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0BCE123-6785-41B3-A322-A02EB63C69EC}" type="datetime1">
              <a:rPr lang="ru-RU" smtClean="0"/>
              <a:pPr/>
              <a:t>11.07.2016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05D0E2F-06BB-4711-AAAF-A99149D5C830}" type="datetime1">
              <a:rPr lang="ru-RU" smtClean="0"/>
              <a:pPr/>
              <a:t>11.07.2016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E7543A2-CB42-4B47-900D-D6A1FEB99F8C}" type="datetime1">
              <a:rPr lang="ru-RU" smtClean="0"/>
              <a:pPr/>
              <a:t>11.07.2016</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017FEB1-CA62-42DC-841E-A979DEFBD1C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2401887"/>
            <a:ext cx="8458200" cy="1171129"/>
          </a:xfrm>
        </p:spPr>
        <p:txBody>
          <a:bodyPr>
            <a:normAutofit fontScale="90000"/>
          </a:bodyPr>
          <a:lstStyle/>
          <a:p>
            <a:r>
              <a:rPr lang="az-Latn-AZ" dirty="0" smtClean="0"/>
              <a:t>Şəxsi və ailə həyatından istifadədə ayrıseçkilik</a:t>
            </a:r>
            <a:endParaRPr lang="ru-RU" dirty="0"/>
          </a:p>
        </p:txBody>
      </p:sp>
      <p:sp>
        <p:nvSpPr>
          <p:cNvPr id="3" name="Подзаголовок 2"/>
          <p:cNvSpPr>
            <a:spLocks noGrp="1"/>
          </p:cNvSpPr>
          <p:nvPr>
            <p:ph type="subTitle" idx="1"/>
          </p:nvPr>
        </p:nvSpPr>
        <p:spPr>
          <a:xfrm>
            <a:off x="539552" y="3861048"/>
            <a:ext cx="4896544" cy="1800200"/>
          </a:xfrm>
        </p:spPr>
        <p:txBody>
          <a:bodyPr>
            <a:normAutofit/>
          </a:bodyPr>
          <a:lstStyle/>
          <a:p>
            <a:pPr algn="r"/>
            <a:r>
              <a:rPr lang="en-US" sz="2800" dirty="0" smtClean="0">
                <a:latin typeface="Times New Roman" pitchFamily="18" charset="0"/>
                <a:cs typeface="Times New Roman" pitchFamily="18" charset="0"/>
              </a:rPr>
              <a:t>Sadiq Ba</a:t>
            </a:r>
            <a:r>
              <a:rPr lang="az-Latn-AZ" sz="2800" dirty="0" smtClean="0">
                <a:latin typeface="Times New Roman" pitchFamily="18" charset="0"/>
                <a:cs typeface="Times New Roman" pitchFamily="18" charset="0"/>
              </a:rPr>
              <a:t>ğırov</a:t>
            </a:r>
          </a:p>
          <a:p>
            <a:pPr algn="r"/>
            <a:r>
              <a:rPr lang="az-Latn-AZ" sz="2800" dirty="0" smtClean="0">
                <a:latin typeface="Times New Roman" pitchFamily="18" charset="0"/>
                <a:cs typeface="Times New Roman" pitchFamily="18" charset="0"/>
              </a:rPr>
              <a:t>2015</a:t>
            </a:r>
            <a:endParaRPr lang="az-Latn-AZ" sz="2800" dirty="0" smtClean="0">
              <a:latin typeface="Times New Roman" pitchFamily="18" charset="0"/>
              <a:cs typeface="Times New Roman" pitchFamily="18" charset="0"/>
            </a:endParaRPr>
          </a:p>
          <a:p>
            <a:endParaRPr lang="az-Latn-AZ" sz="2800" dirty="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521800"/>
          </a:xfrm>
        </p:spPr>
        <p:txBody>
          <a:bodyPr>
            <a:normAutofit lnSpcReduction="10000"/>
          </a:bodyPr>
          <a:lstStyle/>
          <a:p>
            <a:r>
              <a:rPr lang="az-Latn-AZ" dirty="0" smtClean="0"/>
              <a:t>Doğma bacı və qardaşlar ailə həyatı hüququna malikdirlər (Olsso Isveçə qarşı)</a:t>
            </a:r>
          </a:p>
          <a:p>
            <a:r>
              <a:rPr lang="az-Latn-AZ" dirty="0" smtClean="0"/>
              <a:t>Uşaq doğulan anda nikahda olan ata və ana ona münasibətdə ailə həyatı hüququna malik olurlar (</a:t>
            </a:r>
            <a:r>
              <a:rPr lang="az-Latn-AZ" i="1" dirty="0" smtClean="0"/>
              <a:t>Berrehab Niderlanda qarşı, </a:t>
            </a:r>
            <a:r>
              <a:rPr lang="en-US" i="1" dirty="0" err="1" smtClean="0"/>
              <a:t>Ahmut</a:t>
            </a:r>
            <a:r>
              <a:rPr lang="en-US" i="1" dirty="0" smtClean="0"/>
              <a:t> </a:t>
            </a:r>
            <a:r>
              <a:rPr lang="en-US" i="1" dirty="0" err="1"/>
              <a:t>Niderlanda</a:t>
            </a:r>
            <a:r>
              <a:rPr lang="en-US" i="1" dirty="0"/>
              <a:t> </a:t>
            </a:r>
            <a:r>
              <a:rPr lang="en-US" i="1" dirty="0" err="1" smtClean="0"/>
              <a:t>qarşı</a:t>
            </a:r>
            <a:endParaRPr lang="az-Latn-AZ" dirty="0" smtClean="0"/>
          </a:p>
          <a:p>
            <a:r>
              <a:rPr lang="az-Latn-AZ" dirty="0" smtClean="0"/>
              <a:t>Nikah olmadan doğulmuş uşaqlar</a:t>
            </a:r>
            <a:r>
              <a:rPr lang="en-US" dirty="0" smtClean="0"/>
              <a:t>a m</a:t>
            </a:r>
            <a:r>
              <a:rPr lang="az-Latn-AZ" dirty="0" smtClean="0"/>
              <a:t>ünasibətdə ana şərtsiz, ata isə işin hallarından və bəzi hallarda övladına olan marağı əsas götürülməklə ailə həyatı hüququna malikdirlər. (</a:t>
            </a:r>
            <a:r>
              <a:rPr lang="az-Latn-AZ" i="1" dirty="0" smtClean="0"/>
              <a:t>Kiqan İrlandiyaya qarşı işdə</a:t>
            </a:r>
            <a:r>
              <a:rPr lang="az-Latn-AZ" dirty="0" smtClean="0"/>
              <a:t> ata qızına hədsiz maraq göstərmişdi)</a:t>
            </a:r>
          </a:p>
          <a:p>
            <a:r>
              <a:rPr lang="az-Latn-AZ" dirty="0" smtClean="0"/>
              <a:t>Əmi, dayı, xala və bibilərlə uşaq arasındakı o halda ailə həyatı tanına bilər ki, sıx şəxsi əlaqələrin mövcudluğu konkret təsdiq edilsin (</a:t>
            </a:r>
            <a:r>
              <a:rPr lang="az-Latn-AZ" i="1" dirty="0" smtClean="0"/>
              <a:t>Boyl vs. U.K.</a:t>
            </a:r>
            <a:r>
              <a:rPr lang="az-Latn-AZ" dirty="0" smtClean="0"/>
              <a:t>) </a:t>
            </a:r>
          </a:p>
          <a:p>
            <a:endParaRPr lang="az-Latn-AZ" dirty="0"/>
          </a:p>
          <a:p>
            <a:pPr marL="109728" indent="0">
              <a:buNone/>
            </a:pPr>
            <a:endParaRPr lang="az-Latn-AZ" dirty="0" smtClean="0"/>
          </a:p>
        </p:txBody>
      </p:sp>
      <p:sp>
        <p:nvSpPr>
          <p:cNvPr id="4" name="Slide Number Placeholder 3"/>
          <p:cNvSpPr>
            <a:spLocks noGrp="1"/>
          </p:cNvSpPr>
          <p:nvPr>
            <p:ph type="sldNum" sz="quarter" idx="12"/>
          </p:nvPr>
        </p:nvSpPr>
        <p:spPr/>
        <p:txBody>
          <a:bodyPr/>
          <a:lstStyle/>
          <a:p>
            <a:fld id="{6017FEB1-CA62-42DC-841E-A979DEFBD1C3}" type="slidenum">
              <a:rPr lang="ru-RU" smtClean="0"/>
              <a:pPr/>
              <a:t>10</a:t>
            </a:fld>
            <a:endParaRPr lang="ru-RU"/>
          </a:p>
        </p:txBody>
      </p:sp>
    </p:spTree>
    <p:extLst>
      <p:ext uri="{BB962C8B-B14F-4D97-AF65-F5344CB8AC3E}">
        <p14:creationId xmlns:p14="http://schemas.microsoft.com/office/powerpoint/2010/main" val="126926867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91264" cy="5377784"/>
          </a:xfrm>
        </p:spPr>
        <p:txBody>
          <a:bodyPr>
            <a:normAutofit fontScale="92500" lnSpcReduction="20000"/>
          </a:bodyPr>
          <a:lstStyle/>
          <a:p>
            <a:r>
              <a:rPr lang="az-Latn-AZ" b="1" dirty="0" smtClean="0"/>
              <a:t>Himayəyə götürmə zamanı ailə həyatına hüquq</a:t>
            </a:r>
          </a:p>
          <a:p>
            <a:pPr marL="109728" indent="0">
              <a:buNone/>
            </a:pPr>
            <a:r>
              <a:rPr lang="az-Latn-AZ" dirty="0" smtClean="0"/>
              <a:t>Məhkəmə bu halda uşağın əvvəlki valideynləri ilə münasibətinin xarakteri və əlaqənin sıxlığını əsas götürür. </a:t>
            </a:r>
          </a:p>
          <a:p>
            <a:pPr marL="109728" indent="0">
              <a:buNone/>
            </a:pPr>
            <a:endParaRPr lang="az-Latn-AZ" dirty="0" smtClean="0"/>
          </a:p>
          <a:p>
            <a:r>
              <a:rPr lang="en-US" b="1" dirty="0" err="1"/>
              <a:t>Uşaq</a:t>
            </a:r>
            <a:r>
              <a:rPr lang="en-US" b="1" dirty="0"/>
              <a:t> </a:t>
            </a:r>
            <a:r>
              <a:rPr lang="en-US" b="1" dirty="0" err="1"/>
              <a:t>və</a:t>
            </a:r>
            <a:r>
              <a:rPr lang="en-US" b="1" dirty="0"/>
              <a:t> </a:t>
            </a:r>
            <a:r>
              <a:rPr lang="en-US" b="1" dirty="0" err="1"/>
              <a:t>yaxın</a:t>
            </a:r>
            <a:r>
              <a:rPr lang="en-US" b="1" dirty="0"/>
              <a:t> </a:t>
            </a:r>
            <a:r>
              <a:rPr lang="en-US" b="1" dirty="0" err="1"/>
              <a:t>qohumlar</a:t>
            </a:r>
            <a:r>
              <a:rPr lang="en-US" b="1" dirty="0"/>
              <a:t> </a:t>
            </a:r>
            <a:r>
              <a:rPr lang="en-US" b="1" dirty="0" err="1"/>
              <a:t>arasında</a:t>
            </a:r>
            <a:r>
              <a:rPr lang="en-US" b="1" dirty="0"/>
              <a:t> </a:t>
            </a:r>
            <a:r>
              <a:rPr lang="en-US" b="1" dirty="0" err="1"/>
              <a:t>əlaqələr</a:t>
            </a:r>
            <a:r>
              <a:rPr lang="en-US" dirty="0"/>
              <a:t> (baba-</a:t>
            </a:r>
            <a:r>
              <a:rPr lang="en-US" dirty="0" err="1"/>
              <a:t>nənə</a:t>
            </a:r>
            <a:r>
              <a:rPr lang="en-US" dirty="0"/>
              <a:t> </a:t>
            </a:r>
            <a:r>
              <a:rPr lang="en-US" dirty="0" err="1"/>
              <a:t>və</a:t>
            </a:r>
            <a:r>
              <a:rPr lang="en-US" dirty="0"/>
              <a:t> </a:t>
            </a:r>
            <a:r>
              <a:rPr lang="en-US" dirty="0" err="1" smtClean="0"/>
              <a:t>nəvə</a:t>
            </a:r>
            <a:r>
              <a:rPr lang="az-Latn-AZ" dirty="0" smtClean="0"/>
              <a:t> </a:t>
            </a:r>
            <a:r>
              <a:rPr lang="en-US" dirty="0" err="1" smtClean="0"/>
              <a:t>əlaqələri</a:t>
            </a:r>
            <a:r>
              <a:rPr lang="az-Latn-AZ" dirty="0" smtClean="0"/>
              <a:t>) – ailə həyatı sayılır,</a:t>
            </a:r>
            <a:r>
              <a:rPr lang="en-US" dirty="0" smtClean="0"/>
              <a:t> </a:t>
            </a:r>
            <a:r>
              <a:rPr lang="en-US" dirty="0" err="1"/>
              <a:t>çünki</a:t>
            </a:r>
            <a:r>
              <a:rPr lang="en-US" dirty="0"/>
              <a:t> </a:t>
            </a:r>
            <a:r>
              <a:rPr lang="en-US" dirty="0" err="1"/>
              <a:t>belə</a:t>
            </a:r>
            <a:r>
              <a:rPr lang="en-US" dirty="0"/>
              <a:t> </a:t>
            </a:r>
            <a:r>
              <a:rPr lang="en-US" dirty="0" err="1"/>
              <a:t>qohumlar</a:t>
            </a:r>
            <a:r>
              <a:rPr lang="en-US" dirty="0"/>
              <a:t> </a:t>
            </a:r>
            <a:r>
              <a:rPr lang="en-US" dirty="0" err="1"/>
              <a:t>ailə</a:t>
            </a:r>
            <a:r>
              <a:rPr lang="en-US" dirty="0"/>
              <a:t> </a:t>
            </a:r>
            <a:r>
              <a:rPr lang="en-US" dirty="0" err="1"/>
              <a:t>həyatında</a:t>
            </a:r>
            <a:r>
              <a:rPr lang="en-US" dirty="0"/>
              <a:t> </a:t>
            </a:r>
            <a:r>
              <a:rPr lang="en-US" dirty="0" err="1"/>
              <a:t>önəmli</a:t>
            </a:r>
            <a:r>
              <a:rPr lang="en-US" dirty="0"/>
              <a:t> </a:t>
            </a:r>
            <a:r>
              <a:rPr lang="en-US" dirty="0" err="1"/>
              <a:t>rol</a:t>
            </a:r>
            <a:r>
              <a:rPr lang="en-US" dirty="0"/>
              <a:t> </a:t>
            </a:r>
            <a:r>
              <a:rPr lang="en-US" dirty="0" err="1"/>
              <a:t>oynayır</a:t>
            </a:r>
            <a:endParaRPr lang="en-US" dirty="0"/>
          </a:p>
          <a:p>
            <a:pPr marL="109728" indent="0">
              <a:buNone/>
            </a:pPr>
            <a:r>
              <a:rPr lang="en-US" dirty="0"/>
              <a:t>(</a:t>
            </a:r>
            <a:r>
              <a:rPr lang="en-US" i="1" dirty="0"/>
              <a:t>Price </a:t>
            </a:r>
            <a:r>
              <a:rPr lang="en-US" i="1" dirty="0" err="1"/>
              <a:t>Birləşmiş</a:t>
            </a:r>
            <a:r>
              <a:rPr lang="en-US" i="1" dirty="0"/>
              <a:t> </a:t>
            </a:r>
            <a:r>
              <a:rPr lang="en-US" i="1" dirty="0" err="1"/>
              <a:t>Krallığa</a:t>
            </a:r>
            <a:r>
              <a:rPr lang="en-US" i="1" dirty="0"/>
              <a:t> </a:t>
            </a:r>
            <a:r>
              <a:rPr lang="en-US" i="1" dirty="0" err="1" smtClean="0"/>
              <a:t>qarşı</a:t>
            </a:r>
            <a:r>
              <a:rPr lang="az-Latn-AZ" dirty="0"/>
              <a:t>)</a:t>
            </a:r>
            <a:r>
              <a:rPr lang="en-US" dirty="0" smtClean="0"/>
              <a:t>.</a:t>
            </a:r>
            <a:endParaRPr lang="az-Latn-AZ" dirty="0" smtClean="0"/>
          </a:p>
          <a:p>
            <a:pPr marL="109728" indent="0">
              <a:buNone/>
            </a:pPr>
            <a:endParaRPr lang="az-Latn-AZ" dirty="0" smtClean="0"/>
          </a:p>
          <a:p>
            <a:r>
              <a:rPr lang="en-US" b="1" dirty="0" err="1"/>
              <a:t>İmmiqrasiya</a:t>
            </a:r>
            <a:r>
              <a:rPr lang="en-US" b="1" dirty="0"/>
              <a:t> </a:t>
            </a:r>
            <a:r>
              <a:rPr lang="en-US" dirty="0" err="1"/>
              <a:t>məsələlərində</a:t>
            </a:r>
            <a:r>
              <a:rPr lang="en-US" dirty="0"/>
              <a:t> normal </a:t>
            </a:r>
            <a:r>
              <a:rPr lang="en-US" dirty="0" err="1"/>
              <a:t>emosional</a:t>
            </a:r>
            <a:r>
              <a:rPr lang="en-US" dirty="0"/>
              <a:t> </a:t>
            </a:r>
            <a:r>
              <a:rPr lang="en-US" dirty="0" err="1"/>
              <a:t>bağlılıqdan</a:t>
            </a:r>
            <a:r>
              <a:rPr lang="en-US" dirty="0"/>
              <a:t> </a:t>
            </a:r>
            <a:r>
              <a:rPr lang="en-US" dirty="0" err="1" smtClean="0"/>
              <a:t>başqa</a:t>
            </a:r>
            <a:r>
              <a:rPr lang="az-Latn-AZ" dirty="0" smtClean="0"/>
              <a:t> </a:t>
            </a:r>
            <a:r>
              <a:rPr lang="en-US" dirty="0" err="1" smtClean="0"/>
              <a:t>əlavə</a:t>
            </a:r>
            <a:r>
              <a:rPr lang="en-US" dirty="0" smtClean="0"/>
              <a:t> </a:t>
            </a:r>
            <a:r>
              <a:rPr lang="en-US" dirty="0" err="1"/>
              <a:t>asılılıq</a:t>
            </a:r>
            <a:r>
              <a:rPr lang="en-US" dirty="0"/>
              <a:t> </a:t>
            </a:r>
            <a:r>
              <a:rPr lang="en-US" dirty="0" err="1"/>
              <a:t>elementləri</a:t>
            </a:r>
            <a:r>
              <a:rPr lang="en-US" dirty="0"/>
              <a:t> </a:t>
            </a:r>
            <a:r>
              <a:rPr lang="en-US" dirty="0" err="1"/>
              <a:t>nümayiş</a:t>
            </a:r>
            <a:r>
              <a:rPr lang="en-US" dirty="0"/>
              <a:t> </a:t>
            </a:r>
            <a:r>
              <a:rPr lang="en-US" dirty="0" err="1"/>
              <a:t>etdirilmədikdə</a:t>
            </a:r>
            <a:r>
              <a:rPr lang="en-US" dirty="0"/>
              <a:t> </a:t>
            </a:r>
            <a:r>
              <a:rPr lang="en-US" dirty="0" err="1"/>
              <a:t>valideynlər</a:t>
            </a:r>
            <a:r>
              <a:rPr lang="en-US" dirty="0"/>
              <a:t> </a:t>
            </a:r>
            <a:r>
              <a:rPr lang="en-US" dirty="0" err="1"/>
              <a:t>və</a:t>
            </a:r>
            <a:r>
              <a:rPr lang="en-US" dirty="0"/>
              <a:t> </a:t>
            </a:r>
            <a:r>
              <a:rPr lang="en-US" dirty="0" err="1" smtClean="0"/>
              <a:t>yetkinlik</a:t>
            </a:r>
            <a:r>
              <a:rPr lang="az-Latn-AZ" dirty="0" smtClean="0"/>
              <a:t> </a:t>
            </a:r>
            <a:r>
              <a:rPr lang="en-US" dirty="0" err="1" smtClean="0"/>
              <a:t>yaşına</a:t>
            </a:r>
            <a:r>
              <a:rPr lang="en-US" dirty="0" smtClean="0"/>
              <a:t> </a:t>
            </a:r>
            <a:r>
              <a:rPr lang="en-US" dirty="0" err="1"/>
              <a:t>çatmış</a:t>
            </a:r>
            <a:r>
              <a:rPr lang="en-US" dirty="0"/>
              <a:t> </a:t>
            </a:r>
            <a:r>
              <a:rPr lang="en-US" dirty="0" err="1"/>
              <a:t>uşaqlar</a:t>
            </a:r>
            <a:r>
              <a:rPr lang="en-US" dirty="0"/>
              <a:t> </a:t>
            </a:r>
            <a:r>
              <a:rPr lang="en-US" dirty="0" err="1"/>
              <a:t>arasında</a:t>
            </a:r>
            <a:r>
              <a:rPr lang="en-US" dirty="0"/>
              <a:t> </a:t>
            </a:r>
            <a:r>
              <a:rPr lang="en-US" dirty="0" err="1"/>
              <a:t>ailə</a:t>
            </a:r>
            <a:r>
              <a:rPr lang="en-US" dirty="0"/>
              <a:t> </a:t>
            </a:r>
            <a:r>
              <a:rPr lang="en-US" dirty="0" err="1"/>
              <a:t>həyatı</a:t>
            </a:r>
            <a:r>
              <a:rPr lang="en-US" dirty="0"/>
              <a:t> </a:t>
            </a:r>
            <a:r>
              <a:rPr lang="en-US" dirty="0" err="1"/>
              <a:t>yoxdur</a:t>
            </a:r>
            <a:r>
              <a:rPr lang="en-US" dirty="0"/>
              <a:t> (</a:t>
            </a:r>
            <a:r>
              <a:rPr lang="en-US" i="1" dirty="0" err="1"/>
              <a:t>Slivenko</a:t>
            </a:r>
            <a:r>
              <a:rPr lang="en-US" i="1" dirty="0"/>
              <a:t> </a:t>
            </a:r>
            <a:r>
              <a:rPr lang="en-US" i="1" dirty="0" err="1" smtClean="0"/>
              <a:t>Latviyaya</a:t>
            </a:r>
            <a:r>
              <a:rPr lang="az-Latn-AZ" i="1" dirty="0" smtClean="0"/>
              <a:t> </a:t>
            </a:r>
            <a:r>
              <a:rPr lang="en-US" i="1" dirty="0" err="1" smtClean="0"/>
              <a:t>qarşı</a:t>
            </a:r>
            <a:r>
              <a:rPr lang="en-US" i="1" dirty="0"/>
              <a:t>*)</a:t>
            </a:r>
            <a:r>
              <a:rPr lang="en-US" dirty="0"/>
              <a:t>. </a:t>
            </a:r>
            <a:r>
              <a:rPr lang="en-US" dirty="0" err="1"/>
              <a:t>Lakin</a:t>
            </a:r>
            <a:r>
              <a:rPr lang="en-US" dirty="0"/>
              <a:t> </a:t>
            </a:r>
            <a:r>
              <a:rPr lang="en-US" dirty="0" err="1"/>
              <a:t>bu</a:t>
            </a:r>
            <a:r>
              <a:rPr lang="en-US" dirty="0"/>
              <a:t> </a:t>
            </a:r>
            <a:r>
              <a:rPr lang="en-US" dirty="0" err="1" smtClean="0"/>
              <a:t>cür</a:t>
            </a:r>
            <a:r>
              <a:rPr lang="az-Latn-AZ" dirty="0" smtClean="0"/>
              <a:t> </a:t>
            </a:r>
            <a:r>
              <a:rPr lang="en-US" dirty="0" err="1" smtClean="0"/>
              <a:t>əlaqələrə</a:t>
            </a:r>
            <a:r>
              <a:rPr lang="en-US" dirty="0" smtClean="0"/>
              <a:t> </a:t>
            </a:r>
            <a:r>
              <a:rPr lang="en-US" dirty="0"/>
              <a:t>“</a:t>
            </a:r>
            <a:r>
              <a:rPr lang="en-US" dirty="0" err="1"/>
              <a:t>şəxsi</a:t>
            </a:r>
            <a:r>
              <a:rPr lang="en-US" dirty="0"/>
              <a:t> </a:t>
            </a:r>
            <a:r>
              <a:rPr lang="en-US" dirty="0" err="1"/>
              <a:t>həyat</a:t>
            </a:r>
            <a:r>
              <a:rPr lang="en-US" dirty="0"/>
              <a:t>” </a:t>
            </a:r>
            <a:r>
              <a:rPr lang="en-US" dirty="0" err="1"/>
              <a:t>başlığı</a:t>
            </a:r>
            <a:r>
              <a:rPr lang="en-US" dirty="0"/>
              <a:t> </a:t>
            </a:r>
            <a:r>
              <a:rPr lang="en-US" dirty="0" err="1"/>
              <a:t>altında</a:t>
            </a:r>
            <a:r>
              <a:rPr lang="en-US" dirty="0"/>
              <a:t> </a:t>
            </a:r>
            <a:r>
              <a:rPr lang="en-US" dirty="0" err="1"/>
              <a:t>baxıla</a:t>
            </a:r>
            <a:r>
              <a:rPr lang="en-US" dirty="0"/>
              <a:t> </a:t>
            </a:r>
            <a:r>
              <a:rPr lang="en-US" dirty="0" err="1"/>
              <a:t>bilər</a:t>
            </a:r>
            <a:r>
              <a:rPr lang="en-US" dirty="0"/>
              <a:t> (</a:t>
            </a:r>
            <a:r>
              <a:rPr lang="en-US" i="1" dirty="0" err="1"/>
              <a:t>Slivenko</a:t>
            </a:r>
            <a:r>
              <a:rPr lang="en-US" i="1" dirty="0"/>
              <a:t> </a:t>
            </a:r>
            <a:r>
              <a:rPr lang="en-US" i="1" dirty="0" err="1" smtClean="0"/>
              <a:t>Latviyaya</a:t>
            </a:r>
            <a:r>
              <a:rPr lang="az-Latn-AZ" i="1" dirty="0" smtClean="0"/>
              <a:t> </a:t>
            </a:r>
            <a:r>
              <a:rPr lang="en-US" i="1" dirty="0" err="1" smtClean="0"/>
              <a:t>qarşı</a:t>
            </a:r>
            <a:r>
              <a:rPr lang="en-US" dirty="0" smtClean="0"/>
              <a:t>).</a:t>
            </a:r>
            <a:endParaRPr lang="en-US" dirty="0"/>
          </a:p>
          <a:p>
            <a:pPr marL="109728" indent="0">
              <a:buNone/>
            </a:pPr>
            <a:endParaRPr lang="az-Latn-AZ" dirty="0" smtClean="0"/>
          </a:p>
          <a:p>
            <a:pPr marL="109728" indent="0">
              <a:buNone/>
            </a:pPr>
            <a:endParaRPr lang="en-US" dirty="0"/>
          </a:p>
        </p:txBody>
      </p:sp>
      <p:sp>
        <p:nvSpPr>
          <p:cNvPr id="4" name="Slide Number Placeholder 3"/>
          <p:cNvSpPr>
            <a:spLocks noGrp="1"/>
          </p:cNvSpPr>
          <p:nvPr>
            <p:ph type="sldNum" sz="quarter" idx="12"/>
          </p:nvPr>
        </p:nvSpPr>
        <p:spPr/>
        <p:txBody>
          <a:bodyPr/>
          <a:lstStyle/>
          <a:p>
            <a:fld id="{6017FEB1-CA62-42DC-841E-A979DEFBD1C3}" type="slidenum">
              <a:rPr lang="ru-RU" smtClean="0"/>
              <a:pPr/>
              <a:t>11</a:t>
            </a:fld>
            <a:endParaRPr lang="ru-RU"/>
          </a:p>
        </p:txBody>
      </p:sp>
    </p:spTree>
    <p:extLst>
      <p:ext uri="{BB962C8B-B14F-4D97-AF65-F5344CB8AC3E}">
        <p14:creationId xmlns:p14="http://schemas.microsoft.com/office/powerpoint/2010/main" val="184173248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24744"/>
            <a:ext cx="8507288" cy="5305776"/>
          </a:xfrm>
        </p:spPr>
        <p:txBody>
          <a:bodyPr>
            <a:normAutofit fontScale="92500" lnSpcReduction="10000"/>
          </a:bodyPr>
          <a:lstStyle/>
          <a:p>
            <a:r>
              <a:rPr lang="en-US" b="1" dirty="0" err="1"/>
              <a:t>Cütlüklərə</a:t>
            </a:r>
            <a:r>
              <a:rPr lang="en-US" b="1" dirty="0"/>
              <a:t> </a:t>
            </a:r>
            <a:r>
              <a:rPr lang="en-US" b="1" dirty="0" err="1" smtClean="0"/>
              <a:t>gəlincə</a:t>
            </a:r>
            <a:r>
              <a:rPr lang="az-Latn-AZ" dirty="0"/>
              <a:t> </a:t>
            </a:r>
            <a:r>
              <a:rPr lang="az-Latn-AZ" dirty="0" smtClean="0"/>
              <a:t>- </a:t>
            </a:r>
            <a:r>
              <a:rPr lang="en-US" dirty="0" smtClean="0"/>
              <a:t>8-ci </a:t>
            </a:r>
            <a:r>
              <a:rPr lang="en-US" dirty="0" err="1"/>
              <a:t>maddədə</a:t>
            </a:r>
            <a:r>
              <a:rPr lang="en-US" dirty="0"/>
              <a:t> </a:t>
            </a:r>
            <a:r>
              <a:rPr lang="en-US" dirty="0" err="1"/>
              <a:t>təsbit</a:t>
            </a:r>
            <a:r>
              <a:rPr lang="en-US" dirty="0"/>
              <a:t> </a:t>
            </a:r>
            <a:r>
              <a:rPr lang="en-US" dirty="0" err="1"/>
              <a:t>olunan</a:t>
            </a:r>
            <a:r>
              <a:rPr lang="en-US" dirty="0"/>
              <a:t> “</a:t>
            </a:r>
            <a:r>
              <a:rPr lang="en-US" dirty="0" err="1"/>
              <a:t>ailə</a:t>
            </a:r>
            <a:r>
              <a:rPr lang="en-US" dirty="0"/>
              <a:t>” </a:t>
            </a:r>
            <a:r>
              <a:rPr lang="en-US" dirty="0" err="1"/>
              <a:t>anlayışı</a:t>
            </a:r>
            <a:r>
              <a:rPr lang="en-US" dirty="0"/>
              <a:t> </a:t>
            </a:r>
            <a:r>
              <a:rPr lang="en-US" dirty="0" err="1"/>
              <a:t>yalnız</a:t>
            </a:r>
            <a:r>
              <a:rPr lang="en-US" dirty="0"/>
              <a:t> </a:t>
            </a:r>
            <a:r>
              <a:rPr lang="en-US" dirty="0" err="1"/>
              <a:t>evlilik</a:t>
            </a:r>
            <a:r>
              <a:rPr lang="en-US" dirty="0"/>
              <a:t> </a:t>
            </a:r>
            <a:r>
              <a:rPr lang="en-US" dirty="0" err="1" smtClean="0"/>
              <a:t>əsaslı</a:t>
            </a:r>
            <a:r>
              <a:rPr lang="az-Latn-AZ" dirty="0" smtClean="0"/>
              <a:t> </a:t>
            </a:r>
            <a:r>
              <a:rPr lang="en-US" dirty="0" err="1" smtClean="0"/>
              <a:t>əlaqələrlə</a:t>
            </a:r>
            <a:r>
              <a:rPr lang="en-US" dirty="0" smtClean="0"/>
              <a:t> </a:t>
            </a:r>
            <a:r>
              <a:rPr lang="en-US" dirty="0" err="1"/>
              <a:t>kifayətlənmir</a:t>
            </a:r>
            <a:r>
              <a:rPr lang="en-US" dirty="0"/>
              <a:t> </a:t>
            </a:r>
            <a:r>
              <a:rPr lang="en-US" dirty="0" err="1"/>
              <a:t>və</a:t>
            </a:r>
            <a:r>
              <a:rPr lang="en-US" dirty="0"/>
              <a:t> </a:t>
            </a:r>
            <a:r>
              <a:rPr lang="en-US" dirty="0" err="1"/>
              <a:t>tərəflərin</a:t>
            </a:r>
            <a:r>
              <a:rPr lang="en-US" dirty="0"/>
              <a:t> </a:t>
            </a:r>
            <a:r>
              <a:rPr lang="en-US" dirty="0" err="1"/>
              <a:t>nikahdan</a:t>
            </a:r>
            <a:r>
              <a:rPr lang="en-US" dirty="0"/>
              <a:t> </a:t>
            </a:r>
            <a:r>
              <a:rPr lang="en-US" dirty="0" err="1"/>
              <a:t>kənar</a:t>
            </a:r>
            <a:r>
              <a:rPr lang="en-US" dirty="0"/>
              <a:t> </a:t>
            </a:r>
            <a:r>
              <a:rPr lang="en-US" dirty="0" err="1"/>
              <a:t>birlikdə</a:t>
            </a:r>
            <a:r>
              <a:rPr lang="en-US" dirty="0"/>
              <a:t> </a:t>
            </a:r>
            <a:r>
              <a:rPr lang="en-US" dirty="0" err="1" smtClean="0"/>
              <a:t>yaşaması</a:t>
            </a:r>
            <a:r>
              <a:rPr lang="az-Latn-AZ" dirty="0"/>
              <a:t> </a:t>
            </a:r>
            <a:r>
              <a:rPr lang="en-US" dirty="0" err="1" smtClean="0"/>
              <a:t>kimi</a:t>
            </a:r>
            <a:r>
              <a:rPr lang="en-US" dirty="0" smtClean="0"/>
              <a:t> </a:t>
            </a:r>
            <a:r>
              <a:rPr lang="en-US" dirty="0" err="1"/>
              <a:t>digər</a:t>
            </a:r>
            <a:r>
              <a:rPr lang="en-US" dirty="0"/>
              <a:t> </a:t>
            </a:r>
            <a:r>
              <a:rPr lang="en-US" i="1" dirty="0"/>
              <a:t>de facto </a:t>
            </a:r>
            <a:r>
              <a:rPr lang="en-US" dirty="0"/>
              <a:t>“</a:t>
            </a:r>
            <a:r>
              <a:rPr lang="en-US" dirty="0" err="1"/>
              <a:t>ailə</a:t>
            </a:r>
            <a:r>
              <a:rPr lang="en-US" dirty="0"/>
              <a:t> </a:t>
            </a:r>
            <a:r>
              <a:rPr lang="en-US" dirty="0" err="1"/>
              <a:t>həyatı</a:t>
            </a:r>
            <a:r>
              <a:rPr lang="en-US" dirty="0"/>
              <a:t>”-</a:t>
            </a:r>
            <a:r>
              <a:rPr lang="en-US" dirty="0" err="1"/>
              <a:t>nı</a:t>
            </a:r>
            <a:r>
              <a:rPr lang="en-US" dirty="0"/>
              <a:t> </a:t>
            </a:r>
            <a:r>
              <a:rPr lang="en-US" dirty="0" err="1"/>
              <a:t>əhatə</a:t>
            </a:r>
            <a:r>
              <a:rPr lang="en-US" dirty="0"/>
              <a:t> </a:t>
            </a:r>
            <a:r>
              <a:rPr lang="en-US" dirty="0" err="1"/>
              <a:t>edə</a:t>
            </a:r>
            <a:r>
              <a:rPr lang="en-US" dirty="0"/>
              <a:t> </a:t>
            </a:r>
            <a:r>
              <a:rPr lang="en-US" dirty="0" err="1"/>
              <a:t>bilir</a:t>
            </a:r>
            <a:r>
              <a:rPr lang="en-US" dirty="0"/>
              <a:t> (</a:t>
            </a:r>
            <a:r>
              <a:rPr lang="en-US" i="1" dirty="0" err="1"/>
              <a:t>Jonston</a:t>
            </a:r>
            <a:r>
              <a:rPr lang="en-US" i="1" dirty="0"/>
              <a:t> </a:t>
            </a:r>
            <a:r>
              <a:rPr lang="en-US" i="1" dirty="0" err="1"/>
              <a:t>və</a:t>
            </a:r>
            <a:r>
              <a:rPr lang="en-US" i="1" dirty="0"/>
              <a:t> </a:t>
            </a:r>
            <a:r>
              <a:rPr lang="en-US" i="1" dirty="0" err="1"/>
              <a:t>Başqaları</a:t>
            </a:r>
            <a:endParaRPr lang="en-US" dirty="0"/>
          </a:p>
          <a:p>
            <a:pPr marL="109728" indent="0">
              <a:buNone/>
            </a:pPr>
            <a:r>
              <a:rPr lang="az-Latn-AZ" i="1" dirty="0" smtClean="0"/>
              <a:t> </a:t>
            </a:r>
            <a:r>
              <a:rPr lang="en-US" i="1" dirty="0" err="1" smtClean="0"/>
              <a:t>İrlandiyaya</a:t>
            </a:r>
            <a:r>
              <a:rPr lang="en-US" i="1" dirty="0" smtClean="0"/>
              <a:t> </a:t>
            </a:r>
            <a:r>
              <a:rPr lang="en-US" i="1" dirty="0" err="1" smtClean="0"/>
              <a:t>qarşı</a:t>
            </a:r>
            <a:r>
              <a:rPr lang="en-US" dirty="0" smtClean="0"/>
              <a:t>).</a:t>
            </a:r>
            <a:endParaRPr lang="az-Latn-AZ" dirty="0" smtClean="0"/>
          </a:p>
          <a:p>
            <a:pPr marL="109728" indent="0">
              <a:buNone/>
            </a:pPr>
            <a:endParaRPr lang="en-US" dirty="0"/>
          </a:p>
          <a:p>
            <a:pPr marL="109728" indent="0">
              <a:buNone/>
            </a:pPr>
            <a:r>
              <a:rPr lang="en-US" dirty="0" err="1" smtClean="0"/>
              <a:t>Hətta</a:t>
            </a:r>
            <a:r>
              <a:rPr lang="en-US" dirty="0" smtClean="0"/>
              <a:t> </a:t>
            </a:r>
            <a:r>
              <a:rPr lang="en-US" dirty="0" err="1"/>
              <a:t>birlikdə</a:t>
            </a:r>
            <a:r>
              <a:rPr lang="en-US" dirty="0"/>
              <a:t> </a:t>
            </a:r>
            <a:r>
              <a:rPr lang="en-US" dirty="0" err="1"/>
              <a:t>yaşamanın</a:t>
            </a:r>
            <a:r>
              <a:rPr lang="en-US" dirty="0"/>
              <a:t> </a:t>
            </a:r>
            <a:r>
              <a:rPr lang="en-US" dirty="0" err="1"/>
              <a:t>olmadığı</a:t>
            </a:r>
            <a:r>
              <a:rPr lang="en-US" dirty="0"/>
              <a:t> </a:t>
            </a:r>
            <a:r>
              <a:rPr lang="en-US" dirty="0" err="1"/>
              <a:t>halda</a:t>
            </a:r>
            <a:r>
              <a:rPr lang="en-US" dirty="0"/>
              <a:t> </a:t>
            </a:r>
            <a:r>
              <a:rPr lang="en-US" dirty="0" err="1"/>
              <a:t>belə</a:t>
            </a:r>
            <a:r>
              <a:rPr lang="en-US" dirty="0"/>
              <a:t> </a:t>
            </a:r>
            <a:r>
              <a:rPr lang="en-US" dirty="0" err="1"/>
              <a:t>ailə</a:t>
            </a:r>
            <a:r>
              <a:rPr lang="en-US" dirty="0"/>
              <a:t> </a:t>
            </a:r>
            <a:r>
              <a:rPr lang="en-US" dirty="0" err="1"/>
              <a:t>həyatı</a:t>
            </a:r>
            <a:r>
              <a:rPr lang="en-US" dirty="0"/>
              <a:t> </a:t>
            </a:r>
            <a:r>
              <a:rPr lang="en-US" dirty="0" err="1"/>
              <a:t>üçün</a:t>
            </a:r>
            <a:endParaRPr lang="en-US" dirty="0"/>
          </a:p>
          <a:p>
            <a:pPr marL="109728" indent="0">
              <a:buNone/>
            </a:pPr>
            <a:r>
              <a:rPr lang="en-US" dirty="0" err="1"/>
              <a:t>yetərli</a:t>
            </a:r>
            <a:r>
              <a:rPr lang="en-US" dirty="0"/>
              <a:t> </a:t>
            </a:r>
            <a:r>
              <a:rPr lang="en-US" dirty="0" err="1"/>
              <a:t>bağlantılar</a:t>
            </a:r>
            <a:r>
              <a:rPr lang="en-US" dirty="0"/>
              <a:t> </a:t>
            </a:r>
            <a:r>
              <a:rPr lang="en-US" dirty="0" err="1"/>
              <a:t>ola</a:t>
            </a:r>
            <a:r>
              <a:rPr lang="en-US" dirty="0"/>
              <a:t> </a:t>
            </a:r>
            <a:r>
              <a:rPr lang="en-US" dirty="0" err="1"/>
              <a:t>bilər</a:t>
            </a:r>
            <a:r>
              <a:rPr lang="en-US" dirty="0"/>
              <a:t> (</a:t>
            </a:r>
            <a:r>
              <a:rPr lang="en-US" i="1" dirty="0"/>
              <a:t>Kroon </a:t>
            </a:r>
            <a:r>
              <a:rPr lang="en-US" i="1" dirty="0" err="1"/>
              <a:t>və</a:t>
            </a:r>
            <a:r>
              <a:rPr lang="en-US" i="1" dirty="0"/>
              <a:t> </a:t>
            </a:r>
            <a:r>
              <a:rPr lang="en-US" i="1" dirty="0" err="1"/>
              <a:t>Başqaları</a:t>
            </a:r>
            <a:r>
              <a:rPr lang="en-US" i="1" dirty="0"/>
              <a:t> </a:t>
            </a:r>
            <a:r>
              <a:rPr lang="en-US" i="1" dirty="0" err="1"/>
              <a:t>Niderlanda</a:t>
            </a:r>
            <a:r>
              <a:rPr lang="en-US" i="1" dirty="0"/>
              <a:t> </a:t>
            </a:r>
            <a:r>
              <a:rPr lang="en-US" i="1" dirty="0" err="1"/>
              <a:t>qarşı</a:t>
            </a:r>
            <a:r>
              <a:rPr lang="en-US" dirty="0"/>
              <a:t>, § 30).</a:t>
            </a:r>
          </a:p>
          <a:p>
            <a:pPr marL="109728" indent="0">
              <a:buNone/>
            </a:pPr>
            <a:endParaRPr lang="az-Latn-AZ" dirty="0" smtClean="0"/>
          </a:p>
          <a:p>
            <a:pPr marL="109728" indent="0">
              <a:buNone/>
            </a:pPr>
            <a:r>
              <a:rPr lang="en-US" dirty="0" err="1" smtClean="0"/>
              <a:t>Milli</a:t>
            </a:r>
            <a:r>
              <a:rPr lang="en-US" dirty="0" smtClean="0"/>
              <a:t> </a:t>
            </a:r>
            <a:r>
              <a:rPr lang="en-US" dirty="0" err="1"/>
              <a:t>qanunvericiliyə</a:t>
            </a:r>
            <a:r>
              <a:rPr lang="en-US" dirty="0"/>
              <a:t> </a:t>
            </a:r>
            <a:r>
              <a:rPr lang="en-US" dirty="0" err="1"/>
              <a:t>uyğun</a:t>
            </a:r>
            <a:r>
              <a:rPr lang="en-US" dirty="0"/>
              <a:t> </a:t>
            </a:r>
            <a:r>
              <a:rPr lang="en-US" dirty="0" err="1"/>
              <a:t>olmayan</a:t>
            </a:r>
            <a:r>
              <a:rPr lang="en-US" dirty="0"/>
              <a:t> </a:t>
            </a:r>
            <a:r>
              <a:rPr lang="en-US" dirty="0" err="1"/>
              <a:t>nikahlar</a:t>
            </a:r>
            <a:r>
              <a:rPr lang="en-US" dirty="0"/>
              <a:t> </a:t>
            </a:r>
            <a:r>
              <a:rPr lang="en-US" dirty="0" err="1"/>
              <a:t>ailə</a:t>
            </a:r>
            <a:r>
              <a:rPr lang="en-US" dirty="0"/>
              <a:t> </a:t>
            </a:r>
            <a:r>
              <a:rPr lang="en-US" dirty="0" err="1"/>
              <a:t>həyatı</a:t>
            </a:r>
            <a:r>
              <a:rPr lang="en-US" dirty="0"/>
              <a:t> </a:t>
            </a:r>
            <a:r>
              <a:rPr lang="en-US" dirty="0" err="1" smtClean="0"/>
              <a:t>üçün</a:t>
            </a:r>
            <a:r>
              <a:rPr lang="az-Latn-AZ" dirty="0" smtClean="0"/>
              <a:t> </a:t>
            </a:r>
            <a:r>
              <a:rPr lang="en-US" dirty="0" smtClean="0"/>
              <a:t>mane </a:t>
            </a:r>
            <a:r>
              <a:rPr lang="en-US" dirty="0" err="1"/>
              <a:t>deyil</a:t>
            </a:r>
            <a:r>
              <a:rPr lang="en-US" dirty="0"/>
              <a:t> (</a:t>
            </a:r>
            <a:r>
              <a:rPr lang="en-US" i="1" dirty="0" err="1"/>
              <a:t>Abdulaziz</a:t>
            </a:r>
            <a:r>
              <a:rPr lang="en-US" i="1" dirty="0"/>
              <a:t> </a:t>
            </a:r>
            <a:r>
              <a:rPr lang="en-US" i="1" dirty="0" err="1"/>
              <a:t>Cabales</a:t>
            </a:r>
            <a:r>
              <a:rPr lang="en-US" i="1" dirty="0"/>
              <a:t> </a:t>
            </a:r>
            <a:r>
              <a:rPr lang="en-US" i="1" dirty="0" err="1"/>
              <a:t>və</a:t>
            </a:r>
            <a:r>
              <a:rPr lang="en-US" i="1" dirty="0"/>
              <a:t> </a:t>
            </a:r>
            <a:r>
              <a:rPr lang="en-US" i="1" dirty="0" err="1"/>
              <a:t>Balkandali</a:t>
            </a:r>
            <a:r>
              <a:rPr lang="en-US" i="1" dirty="0"/>
              <a:t> </a:t>
            </a:r>
            <a:r>
              <a:rPr lang="en-US" i="1" dirty="0" err="1"/>
              <a:t>Birləşmiş</a:t>
            </a:r>
            <a:r>
              <a:rPr lang="en-US" i="1" dirty="0"/>
              <a:t> </a:t>
            </a:r>
            <a:r>
              <a:rPr lang="en-US" i="1" dirty="0" err="1"/>
              <a:t>Krallığa</a:t>
            </a:r>
            <a:r>
              <a:rPr lang="en-US" i="1" dirty="0"/>
              <a:t> </a:t>
            </a:r>
            <a:r>
              <a:rPr lang="en-US" i="1" dirty="0" err="1" smtClean="0"/>
              <a:t>qarşı</a:t>
            </a:r>
            <a:r>
              <a:rPr lang="en-US"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6017FEB1-CA62-42DC-841E-A979DEFBD1C3}" type="slidenum">
              <a:rPr lang="ru-RU" smtClean="0"/>
              <a:pPr/>
              <a:t>12</a:t>
            </a:fld>
            <a:endParaRPr lang="ru-RU"/>
          </a:p>
        </p:txBody>
      </p:sp>
    </p:spTree>
    <p:extLst>
      <p:ext uri="{BB962C8B-B14F-4D97-AF65-F5344CB8AC3E}">
        <p14:creationId xmlns:p14="http://schemas.microsoft.com/office/powerpoint/2010/main" val="20600965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dirty="0" smtClean="0">
                <a:cs typeface="Times New Roman" pitchFamily="18" charset="0"/>
              </a:rPr>
              <a:t>Ayrı-seçkiliyin qadağan olunması</a:t>
            </a:r>
            <a:endParaRPr lang="ru-RU" dirty="0">
              <a:cs typeface="Times New Roman" pitchFamily="18" charset="0"/>
            </a:endParaRPr>
          </a:p>
        </p:txBody>
      </p:sp>
      <p:sp>
        <p:nvSpPr>
          <p:cNvPr id="3" name="Содержимое 2"/>
          <p:cNvSpPr>
            <a:spLocks noGrp="1"/>
          </p:cNvSpPr>
          <p:nvPr>
            <p:ph idx="1"/>
          </p:nvPr>
        </p:nvSpPr>
        <p:spPr/>
        <p:txBody>
          <a:bodyPr>
            <a:normAutofit/>
          </a:bodyPr>
          <a:lstStyle/>
          <a:p>
            <a:pPr>
              <a:buNone/>
            </a:pPr>
            <a:r>
              <a:rPr lang="az-Latn-AZ" b="1" dirty="0" smtClean="0">
                <a:latin typeface="Times New Roman" pitchFamily="18" charset="0"/>
                <a:cs typeface="Times New Roman" pitchFamily="18" charset="0"/>
              </a:rPr>
              <a:t>Beynəlxalq sənədlər:</a:t>
            </a:r>
          </a:p>
          <a:p>
            <a:r>
              <a:rPr lang="az-Latn-AZ" dirty="0" smtClean="0">
                <a:latin typeface="Times New Roman" pitchFamily="18" charset="0"/>
                <a:cs typeface="Times New Roman" pitchFamily="18" charset="0"/>
              </a:rPr>
              <a:t>İnsan Hüquqları haqqında Ümumi Bəyannamə (1948) -1-ci və 2-ci maddələr</a:t>
            </a:r>
          </a:p>
          <a:p>
            <a:r>
              <a:rPr lang="az-Latn-AZ" dirty="0" smtClean="0">
                <a:latin typeface="Times New Roman" pitchFamily="18" charset="0"/>
                <a:cs typeface="Times New Roman" pitchFamily="18" charset="0"/>
              </a:rPr>
              <a:t>İqtisadi,Sosial və Mədəni Hüquqlar haqqında Beynəlxalq Pakt (1966) – 2-ci maddə</a:t>
            </a:r>
          </a:p>
          <a:p>
            <a:r>
              <a:rPr lang="az-Latn-AZ" dirty="0" smtClean="0">
                <a:latin typeface="Times New Roman" pitchFamily="18" charset="0"/>
                <a:cs typeface="Times New Roman" pitchFamily="18" charset="0"/>
              </a:rPr>
              <a:t>Mülki və Siyasi Hüquqlar haqqında Beynəlxalq Pakt (1965) – 2-ci və 26-cı maddələr</a:t>
            </a:r>
          </a:p>
          <a:p>
            <a:r>
              <a:rPr lang="az-Latn-AZ" dirty="0" smtClean="0">
                <a:latin typeface="Times New Roman" pitchFamily="18" charset="0"/>
                <a:cs typeface="Times New Roman" pitchFamily="18" charset="0"/>
              </a:rPr>
              <a:t>İrqi Ayrı-seçkiliyin Bütün Formalarının Ləğvi haqqında Beynəlxalq Pakt (1966)</a:t>
            </a:r>
          </a:p>
          <a:p>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13</a:t>
            </a:fld>
            <a:endParaRPr lang="ru-RU"/>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dirty="0" smtClean="0">
                <a:cs typeface="Times New Roman" pitchFamily="18" charset="0"/>
              </a:rPr>
              <a:t>Ayrı-seçkiliyin qadağan olunması</a:t>
            </a:r>
            <a:endParaRPr lang="ru-RU" dirty="0"/>
          </a:p>
        </p:txBody>
      </p:sp>
      <p:sp>
        <p:nvSpPr>
          <p:cNvPr id="3" name="Содержимое 2"/>
          <p:cNvSpPr>
            <a:spLocks noGrp="1"/>
          </p:cNvSpPr>
          <p:nvPr>
            <p:ph idx="1"/>
          </p:nvPr>
        </p:nvSpPr>
        <p:spPr/>
        <p:txBody>
          <a:bodyPr>
            <a:normAutofit/>
          </a:bodyPr>
          <a:lstStyle/>
          <a:p>
            <a:pPr>
              <a:buNone/>
            </a:pPr>
            <a:r>
              <a:rPr lang="az-Latn-AZ" dirty="0" smtClean="0">
                <a:latin typeface="Times New Roman" pitchFamily="18" charset="0"/>
                <a:cs typeface="Times New Roman" pitchFamily="18" charset="0"/>
              </a:rPr>
              <a:t>	</a:t>
            </a:r>
            <a:r>
              <a:rPr lang="az-Latn-AZ" b="1" dirty="0" smtClean="0">
                <a:latin typeface="Times New Roman" pitchFamily="18" charset="0"/>
                <a:cs typeface="Times New Roman" pitchFamily="18" charset="0"/>
              </a:rPr>
              <a:t>Beynəlxalq sənədlər:</a:t>
            </a:r>
          </a:p>
          <a:p>
            <a:r>
              <a:rPr lang="az-Latn-AZ" dirty="0" smtClean="0">
                <a:latin typeface="Times New Roman" pitchFamily="18" charset="0"/>
                <a:cs typeface="Times New Roman" pitchFamily="18" charset="0"/>
              </a:rPr>
              <a:t>Qadınlara qarşı Ayrı-seçkiliyin Bütün Formalarının Ləğvi haqqında Beynəlxalq Pakt (1979)</a:t>
            </a:r>
          </a:p>
          <a:p>
            <a:r>
              <a:rPr lang="az-Latn-AZ" dirty="0" smtClean="0">
                <a:latin typeface="Times New Roman" pitchFamily="18" charset="0"/>
                <a:cs typeface="Times New Roman" pitchFamily="18" charset="0"/>
              </a:rPr>
              <a:t>İnsan Hüquqları haqqında Amerika Konvensiyası (1-ci və 24-cü maddələr)</a:t>
            </a:r>
          </a:p>
          <a:p>
            <a:r>
              <a:rPr lang="az-Latn-AZ" dirty="0" smtClean="0">
                <a:latin typeface="Times New Roman" pitchFamily="18" charset="0"/>
                <a:cs typeface="Times New Roman" pitchFamily="18" charset="0"/>
              </a:rPr>
              <a:t>İnsan və Xalqların Hüquqları haqqında Afrika Konvensiyası (2-ci və 3-cü maddələr)</a:t>
            </a:r>
            <a:endParaRPr lang="en-US" dirty="0" smtClean="0">
              <a:latin typeface="Times New Roman" pitchFamily="18" charset="0"/>
              <a:cs typeface="Times New Roman" pitchFamily="18" charset="0"/>
            </a:endParaRPr>
          </a:p>
          <a:p>
            <a:r>
              <a:rPr lang="az-Latn-AZ" dirty="0" smtClean="0">
                <a:latin typeface="Times New Roman" pitchFamily="18" charset="0"/>
                <a:cs typeface="Times New Roman" pitchFamily="18" charset="0"/>
              </a:rPr>
              <a:t>Avropa </a:t>
            </a:r>
            <a:r>
              <a:rPr lang="en-US" dirty="0" err="1" smtClean="0">
                <a:latin typeface="Times New Roman" pitchFamily="18" charset="0"/>
                <a:cs typeface="Times New Roman" pitchFamily="18" charset="0"/>
              </a:rPr>
              <a:t>Sosial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Xartiya</a:t>
            </a:r>
            <a:r>
              <a:rPr lang="az-Latn-AZ" dirty="0" smtClean="0">
                <a:latin typeface="Times New Roman" pitchFamily="18" charset="0"/>
                <a:cs typeface="Times New Roman" pitchFamily="18" charset="0"/>
              </a:rPr>
              <a:t>sı (1961,1996)</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madd</a:t>
            </a:r>
            <a:r>
              <a:rPr lang="az-Latn-AZ" dirty="0" smtClean="0">
                <a:latin typeface="Times New Roman" pitchFamily="18" charset="0"/>
                <a:cs typeface="Times New Roman" pitchFamily="18" charset="0"/>
              </a:rPr>
              <a:t>ə “E”</a:t>
            </a:r>
            <a:endParaRPr lang="en-US" dirty="0" smtClean="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14</a:t>
            </a:fld>
            <a:endParaRPr lang="ru-RU"/>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dirty="0" smtClean="0">
                <a:cs typeface="Times New Roman" pitchFamily="18" charset="0"/>
              </a:rPr>
              <a:t>Ayrı-seçkiliyin qadağan olunması</a:t>
            </a:r>
            <a:endParaRPr lang="ru-RU" dirty="0">
              <a:cs typeface="Times New Roman" pitchFamily="18" charset="0"/>
            </a:endParaRPr>
          </a:p>
        </p:txBody>
      </p:sp>
      <p:sp>
        <p:nvSpPr>
          <p:cNvPr id="3" name="Содержимое 2"/>
          <p:cNvSpPr>
            <a:spLocks noGrp="1"/>
          </p:cNvSpPr>
          <p:nvPr>
            <p:ph idx="1"/>
          </p:nvPr>
        </p:nvSpPr>
        <p:spPr/>
        <p:txBody>
          <a:bodyPr>
            <a:normAutofit lnSpcReduction="10000"/>
          </a:bodyPr>
          <a:lstStyle/>
          <a:p>
            <a:pPr>
              <a:buNone/>
            </a:pPr>
            <a:r>
              <a:rPr lang="az-Latn-AZ" dirty="0" smtClean="0"/>
              <a:t>	</a:t>
            </a:r>
            <a:r>
              <a:rPr lang="az-Latn-AZ" dirty="0" smtClean="0">
                <a:latin typeface="Times New Roman" pitchFamily="18" charset="0"/>
                <a:cs typeface="Times New Roman" pitchFamily="18" charset="0"/>
              </a:rPr>
              <a:t>İHMK-nın 14-cü maddəsi : </a:t>
            </a:r>
          </a:p>
          <a:p>
            <a:pPr>
              <a:buNone/>
            </a:pPr>
            <a:r>
              <a:rPr lang="az-Latn-AZ" b="1" dirty="0" smtClean="0">
                <a:latin typeface="Times New Roman" pitchFamily="18" charset="0"/>
                <a:cs typeface="Times New Roman" pitchFamily="18" charset="0"/>
              </a:rPr>
              <a:t>    “Ayrı-seçkiliyin qadağan olunması”</a:t>
            </a:r>
          </a:p>
          <a:p>
            <a:pPr>
              <a:buNone/>
            </a:pPr>
            <a:r>
              <a:rPr lang="az-Latn-AZ" dirty="0" smtClean="0">
                <a:latin typeface="Times New Roman" pitchFamily="18" charset="0"/>
                <a:cs typeface="Times New Roman" pitchFamily="18" charset="0"/>
              </a:rPr>
              <a:t>	</a:t>
            </a:r>
            <a:r>
              <a:rPr lang="az-Latn-AZ" sz="3200" dirty="0" smtClean="0">
                <a:latin typeface="Times New Roman" pitchFamily="18" charset="0"/>
                <a:cs typeface="Times New Roman" pitchFamily="18" charset="0"/>
              </a:rPr>
              <a:t>Bu Konvensiyada təsbit olunmuş hüquq və azadlıqlardan istifadə cins, irq, rəng,dil,din, siyasi və digər baxışlar, milli və ya sosial ya digər mənşə, milli azlıqlara mənsubiyyət, əmlak vəziyyəti,  doğum  və  ya digər status kimi hər hansı əlamətlərinə görə ayrı-seçkilik olmadan təmin olunmalıdır  </a:t>
            </a:r>
            <a:endParaRPr lang="en-US" sz="3200" dirty="0" smtClean="0">
              <a:latin typeface="Times New Roman" pitchFamily="18" charset="0"/>
              <a:cs typeface="Times New Roman" pitchFamily="18" charset="0"/>
            </a:endParaRPr>
          </a:p>
          <a:p>
            <a:pPr>
              <a:buNone/>
            </a:pPr>
            <a:endParaRPr lang="az-Latn-AZ" sz="3200" dirty="0" smtClean="0"/>
          </a:p>
          <a:p>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15</a:t>
            </a:fld>
            <a:endParaRPr lang="ru-RU"/>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1224136"/>
          </a:xfrm>
        </p:spPr>
        <p:txBody>
          <a:bodyPr/>
          <a:lstStyle/>
          <a:p>
            <a:r>
              <a:rPr lang="az-Latn-AZ" dirty="0" smtClean="0"/>
              <a:t>Konvensiyanın 12 saylı Protokolu</a:t>
            </a:r>
            <a:endParaRPr lang="ru-RU" dirty="0"/>
          </a:p>
        </p:txBody>
      </p:sp>
      <p:sp>
        <p:nvSpPr>
          <p:cNvPr id="3" name="Содержимое 2"/>
          <p:cNvSpPr>
            <a:spLocks noGrp="1"/>
          </p:cNvSpPr>
          <p:nvPr>
            <p:ph idx="1"/>
          </p:nvPr>
        </p:nvSpPr>
        <p:spPr/>
        <p:txBody>
          <a:bodyPr>
            <a:normAutofit/>
          </a:bodyPr>
          <a:lstStyle/>
          <a:p>
            <a:r>
              <a:rPr lang="az-Latn-AZ" sz="3600" dirty="0" smtClean="0">
                <a:latin typeface="Times New Roman" pitchFamily="18" charset="0"/>
                <a:cs typeface="Times New Roman" pitchFamily="18" charset="0"/>
              </a:rPr>
              <a:t>Qəbul edilib – 4 noyabr 2000-ci il</a:t>
            </a:r>
            <a:endParaRPr lang="en-US" sz="3600" dirty="0" smtClean="0">
              <a:latin typeface="Times New Roman" pitchFamily="18" charset="0"/>
              <a:cs typeface="Times New Roman" pitchFamily="18" charset="0"/>
            </a:endParaRPr>
          </a:p>
          <a:p>
            <a:pPr>
              <a:buNone/>
            </a:pPr>
            <a:endParaRPr lang="az-Latn-AZ" sz="3600" dirty="0" smtClean="0">
              <a:latin typeface="Times New Roman" pitchFamily="18" charset="0"/>
              <a:cs typeface="Times New Roman" pitchFamily="18" charset="0"/>
            </a:endParaRPr>
          </a:p>
          <a:p>
            <a:r>
              <a:rPr lang="az-Latn-AZ" sz="3600" dirty="0" smtClean="0">
                <a:latin typeface="Times New Roman" pitchFamily="18" charset="0"/>
                <a:cs typeface="Times New Roman" pitchFamily="18" charset="0"/>
              </a:rPr>
              <a:t>Qüvvəyə minib – 01aprel 2005-ci il</a:t>
            </a:r>
          </a:p>
          <a:p>
            <a:endParaRPr lang="ru-RU" sz="36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6017FEB1-CA62-42DC-841E-A979DEFBD1C3}" type="slidenum">
              <a:rPr lang="ru-RU" smtClean="0"/>
              <a:pPr/>
              <a:t>16</a:t>
            </a:fld>
            <a:endParaRPr lang="ru-RU"/>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dirty="0" smtClean="0">
                <a:cs typeface="Times New Roman" pitchFamily="18" charset="0"/>
              </a:rPr>
              <a:t>Konvensiyanın 12 saylı Protokolu</a:t>
            </a:r>
            <a:endParaRPr lang="ru-RU" dirty="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r>
              <a:rPr lang="az-Latn-AZ" dirty="0" smtClean="0">
                <a:latin typeface="Times New Roman" pitchFamily="18" charset="0"/>
                <a:cs typeface="Times New Roman" pitchFamily="18" charset="0"/>
              </a:rPr>
              <a:t>12 saylı Protokolun 1-ci maddəsi:</a:t>
            </a:r>
          </a:p>
          <a:p>
            <a:pPr>
              <a:buNone/>
            </a:pPr>
            <a:r>
              <a:rPr lang="az-Latn-AZ" b="1" dirty="0" smtClean="0">
                <a:latin typeface="Times New Roman" pitchFamily="18" charset="0"/>
                <a:cs typeface="Times New Roman" pitchFamily="18" charset="0"/>
              </a:rPr>
              <a:t>  </a:t>
            </a:r>
            <a:r>
              <a:rPr lang="az-Latn-AZ" b="1" u="sng" dirty="0" smtClean="0">
                <a:latin typeface="Times New Roman" pitchFamily="18" charset="0"/>
                <a:cs typeface="Times New Roman" pitchFamily="18" charset="0"/>
              </a:rPr>
              <a:t>“Ayrı-seçkiliyinin tam qadağan olunması”</a:t>
            </a:r>
          </a:p>
          <a:p>
            <a:pPr marL="514350" indent="-514350">
              <a:buAutoNum type="arabicPeriod"/>
            </a:pPr>
            <a:r>
              <a:rPr lang="az-Latn-AZ" sz="2800" dirty="0" smtClean="0"/>
              <a:t>Qanunla təsbit olunmuş hər hansı hüquqdan istifadə cins,irq,rəng,dil,din,siyasi və digər baxışlar, milli və ya sosial mənşə,milli azlıqlara mənsubiyyət, əmlak vəziyyəti,doğum və ya  digər status kimi hər hansı əlamətlərinə görə ayrı-seçkilik olmadan təmin olunmalıdır.</a:t>
            </a:r>
          </a:p>
          <a:p>
            <a:pPr marL="514350" indent="-514350">
              <a:buAutoNum type="arabicPeriod"/>
            </a:pPr>
            <a:r>
              <a:rPr lang="az-Latn-AZ" sz="2800" dirty="0" smtClean="0"/>
              <a:t>Heç kəs 1-ci bənddə qeyd olunan hər hansı əsasa görə hər hansı dövlət hakimiyyət orqanı tərəfindən ayrı-seçkiliyə məruz qalmamalıdır.</a:t>
            </a:r>
          </a:p>
          <a:p>
            <a:pPr marL="514350" indent="-514350">
              <a:buAutoNum type="arabicPeriod"/>
            </a:pPr>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17</a:t>
            </a:fld>
            <a:endParaRPr lang="ru-RU"/>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Ayrı-seçkiliyin əsasları</a:t>
            </a:r>
            <a:endParaRPr lang="ru-RU" dirty="0"/>
          </a:p>
        </p:txBody>
      </p:sp>
      <p:sp>
        <p:nvSpPr>
          <p:cNvPr id="3" name="Содержимое 2"/>
          <p:cNvSpPr>
            <a:spLocks noGrp="1"/>
          </p:cNvSpPr>
          <p:nvPr>
            <p:ph idx="1"/>
          </p:nvPr>
        </p:nvSpPr>
        <p:spPr/>
        <p:txBody>
          <a:bodyPr>
            <a:normAutofit/>
          </a:bodyPr>
          <a:lstStyle/>
          <a:p>
            <a:pPr>
              <a:buNone/>
            </a:pPr>
            <a:r>
              <a:rPr lang="az-Latn-AZ" dirty="0" smtClean="0"/>
              <a:t>	</a:t>
            </a:r>
            <a:r>
              <a:rPr lang="az-Latn-AZ" b="1" dirty="0" smtClean="0"/>
              <a:t>14-cü maddədə sadalanan əsaslar:</a:t>
            </a:r>
          </a:p>
          <a:p>
            <a:pPr>
              <a:buNone/>
            </a:pPr>
            <a:r>
              <a:rPr lang="az-Latn-AZ" dirty="0" smtClean="0"/>
              <a:t>    </a:t>
            </a:r>
            <a:r>
              <a:rPr lang="az-Latn-AZ" sz="3300" dirty="0" smtClean="0"/>
              <a:t>Cins		</a:t>
            </a:r>
            <a:r>
              <a:rPr lang="en-US" sz="3300" dirty="0" smtClean="0"/>
              <a:t>  </a:t>
            </a:r>
            <a:r>
              <a:rPr lang="az-Latn-AZ" sz="3300" dirty="0" smtClean="0"/>
              <a:t>Siyasi və ya digər baxışlar</a:t>
            </a:r>
          </a:p>
          <a:p>
            <a:pPr>
              <a:buNone/>
            </a:pPr>
            <a:r>
              <a:rPr lang="az-Latn-AZ" sz="3300" dirty="0" smtClean="0"/>
              <a:t>    İrq                   </a:t>
            </a:r>
            <a:r>
              <a:rPr lang="en-US" sz="3300" dirty="0" smtClean="0"/>
              <a:t>M</a:t>
            </a:r>
            <a:r>
              <a:rPr lang="az-Latn-AZ" sz="3300" dirty="0" smtClean="0"/>
              <a:t>illi və ya sosial mənşə</a:t>
            </a:r>
          </a:p>
          <a:p>
            <a:pPr>
              <a:buNone/>
            </a:pPr>
            <a:r>
              <a:rPr lang="az-Latn-AZ" sz="3300" dirty="0" smtClean="0"/>
              <a:t>    Rəng              </a:t>
            </a:r>
            <a:r>
              <a:rPr lang="en-US" sz="3300" dirty="0" smtClean="0"/>
              <a:t> </a:t>
            </a:r>
            <a:r>
              <a:rPr lang="az-Latn-AZ" sz="3300" dirty="0" smtClean="0"/>
              <a:t>Milli azlıqlara mənsubiyyət</a:t>
            </a:r>
          </a:p>
          <a:p>
            <a:pPr>
              <a:buNone/>
            </a:pPr>
            <a:r>
              <a:rPr lang="az-Latn-AZ" sz="3300" dirty="0" smtClean="0"/>
              <a:t>    Dil		</a:t>
            </a:r>
            <a:r>
              <a:rPr lang="en-US" sz="3300" dirty="0" smtClean="0"/>
              <a:t>  </a:t>
            </a:r>
            <a:r>
              <a:rPr lang="az-Latn-AZ" sz="3300" dirty="0" smtClean="0"/>
              <a:t>Əmlak vəziyyəti</a:t>
            </a:r>
          </a:p>
          <a:p>
            <a:pPr>
              <a:buNone/>
            </a:pPr>
            <a:r>
              <a:rPr lang="az-Latn-AZ" sz="3300" dirty="0" smtClean="0"/>
              <a:t>    Din		</a:t>
            </a:r>
            <a:r>
              <a:rPr lang="en-US" sz="3300" dirty="0" smtClean="0"/>
              <a:t>  </a:t>
            </a:r>
            <a:r>
              <a:rPr lang="az-Latn-AZ" sz="3300" dirty="0" smtClean="0"/>
              <a:t>Doğum</a:t>
            </a:r>
          </a:p>
          <a:p>
            <a:pPr>
              <a:buNone/>
            </a:pPr>
            <a:r>
              <a:rPr lang="az-Latn-AZ" sz="3300" dirty="0" smtClean="0"/>
              <a:t>	“Digər əlamətlər”</a:t>
            </a:r>
          </a:p>
          <a:p>
            <a:pPr>
              <a:buNone/>
            </a:pPr>
            <a:r>
              <a:rPr lang="az-Latn-AZ" dirty="0" smtClean="0"/>
              <a:t>   </a:t>
            </a:r>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18</a:t>
            </a:fld>
            <a:endParaRPr lang="ru-RU"/>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Ayrı-seçkiliyin əsasları</a:t>
            </a:r>
            <a:endParaRPr lang="ru-RU" dirty="0"/>
          </a:p>
        </p:txBody>
      </p:sp>
      <p:sp>
        <p:nvSpPr>
          <p:cNvPr id="3" name="Содержимое 2"/>
          <p:cNvSpPr>
            <a:spLocks noGrp="1"/>
          </p:cNvSpPr>
          <p:nvPr>
            <p:ph idx="1"/>
          </p:nvPr>
        </p:nvSpPr>
        <p:spPr/>
        <p:txBody>
          <a:bodyPr/>
          <a:lstStyle/>
          <a:p>
            <a:pPr>
              <a:buNone/>
            </a:pPr>
            <a:r>
              <a:rPr lang="az-Latn-AZ" b="1" dirty="0" smtClean="0"/>
              <a:t>14-cü maddədə sadalanmayan əsaslar (“digər əlamətlər”)</a:t>
            </a:r>
          </a:p>
          <a:p>
            <a:r>
              <a:rPr lang="az-Latn-AZ" sz="3600" dirty="0" smtClean="0"/>
              <a:t>Nikah statusu</a:t>
            </a:r>
          </a:p>
          <a:p>
            <a:r>
              <a:rPr lang="az-Latn-AZ" sz="3600" dirty="0" smtClean="0"/>
              <a:t>Seksual oriyentasiya</a:t>
            </a:r>
          </a:p>
          <a:p>
            <a:r>
              <a:rPr lang="az-Latn-AZ" sz="3600" dirty="0" smtClean="0"/>
              <a:t>Nikahdan kənar doğulma</a:t>
            </a:r>
          </a:p>
          <a:p>
            <a:r>
              <a:rPr lang="az-Latn-AZ" sz="3600" dirty="0" smtClean="0"/>
              <a:t>Peşə statusu</a:t>
            </a:r>
          </a:p>
          <a:p>
            <a:r>
              <a:rPr lang="az-Latn-AZ" sz="3600" dirty="0" smtClean="0"/>
              <a:t>Hərbi rütbə və s.</a:t>
            </a:r>
            <a:endParaRPr lang="ru-RU" sz="3600"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19</a:t>
            </a:fld>
            <a:endParaRPr lang="ru-RU"/>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720" y="851221"/>
            <a:ext cx="8229600" cy="981412"/>
          </a:xfrm>
        </p:spPr>
        <p:txBody>
          <a:bodyPr/>
          <a:lstStyle/>
          <a:p>
            <a:r>
              <a:rPr lang="az-Latn-AZ" dirty="0" smtClean="0"/>
              <a:t>Mövzunun aktuallığı</a:t>
            </a:r>
            <a:endParaRPr lang="en-US" dirty="0"/>
          </a:p>
        </p:txBody>
      </p:sp>
      <p:sp>
        <p:nvSpPr>
          <p:cNvPr id="3" name="Content Placeholder 2"/>
          <p:cNvSpPr>
            <a:spLocks noGrp="1"/>
          </p:cNvSpPr>
          <p:nvPr>
            <p:ph idx="1"/>
          </p:nvPr>
        </p:nvSpPr>
        <p:spPr>
          <a:xfrm>
            <a:off x="457200" y="1988840"/>
            <a:ext cx="8229600" cy="4585696"/>
          </a:xfrm>
        </p:spPr>
        <p:txBody>
          <a:bodyPr/>
          <a:lstStyle/>
          <a:p>
            <a:r>
              <a:rPr lang="az-Latn-AZ" sz="3200" dirty="0" smtClean="0"/>
              <a:t>Ayrıseçkiliyə məruz qalmama hüququ (Konvensiyanın 14-cü maddəsi) ilə Şəxsi və ailə həyatına hörmət hüququ (Konvensiyanın 8-ci maddəsi) arasında əlaqə</a:t>
            </a:r>
          </a:p>
          <a:p>
            <a:pPr marL="109728" indent="0">
              <a:buNone/>
            </a:pPr>
            <a:endParaRPr lang="en-US" dirty="0"/>
          </a:p>
        </p:txBody>
      </p:sp>
      <p:sp>
        <p:nvSpPr>
          <p:cNvPr id="4" name="Slide Number Placeholder 3"/>
          <p:cNvSpPr>
            <a:spLocks noGrp="1"/>
          </p:cNvSpPr>
          <p:nvPr>
            <p:ph type="sldNum" sz="quarter" idx="12"/>
          </p:nvPr>
        </p:nvSpPr>
        <p:spPr/>
        <p:txBody>
          <a:bodyPr/>
          <a:lstStyle/>
          <a:p>
            <a:fld id="{6017FEB1-CA62-42DC-841E-A979DEFBD1C3}" type="slidenum">
              <a:rPr lang="ru-RU" smtClean="0"/>
              <a:pPr/>
              <a:t>2</a:t>
            </a:fld>
            <a:endParaRPr lang="ru-RU"/>
          </a:p>
        </p:txBody>
      </p:sp>
      <p:pic>
        <p:nvPicPr>
          <p:cNvPr id="5"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4005064"/>
            <a:ext cx="3954397" cy="2478460"/>
          </a:xfrm>
          <a:prstGeom prst="rect">
            <a:avLst/>
          </a:prstGeom>
        </p:spPr>
      </p:pic>
    </p:spTree>
    <p:extLst>
      <p:ext uri="{BB962C8B-B14F-4D97-AF65-F5344CB8AC3E}">
        <p14:creationId xmlns:p14="http://schemas.microsoft.com/office/powerpoint/2010/main" val="43067273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1301080"/>
          </a:xfrm>
        </p:spPr>
        <p:txBody>
          <a:bodyPr/>
          <a:lstStyle/>
          <a:p>
            <a:r>
              <a:rPr lang="az-Latn-AZ" dirty="0" smtClean="0"/>
              <a:t>Ayrı-seçkilik testi</a:t>
            </a:r>
            <a:endParaRPr lang="ru-RU" dirty="0"/>
          </a:p>
        </p:txBody>
      </p:sp>
      <p:sp>
        <p:nvSpPr>
          <p:cNvPr id="3" name="Содержимое 2"/>
          <p:cNvSpPr>
            <a:spLocks noGrp="1"/>
          </p:cNvSpPr>
          <p:nvPr>
            <p:ph idx="1"/>
          </p:nvPr>
        </p:nvSpPr>
        <p:spPr/>
        <p:txBody>
          <a:bodyPr>
            <a:normAutofit/>
          </a:bodyPr>
          <a:lstStyle/>
          <a:p>
            <a:pPr>
              <a:buNone/>
            </a:pPr>
            <a:r>
              <a:rPr lang="az-Latn-AZ" dirty="0" smtClean="0"/>
              <a:t>	</a:t>
            </a:r>
            <a:r>
              <a:rPr lang="az-Latn-AZ" b="1" dirty="0" smtClean="0"/>
              <a:t>Metodologiya:</a:t>
            </a:r>
          </a:p>
          <a:p>
            <a:r>
              <a:rPr lang="az-Latn-AZ" sz="3600" dirty="0" smtClean="0"/>
              <a:t>Ayrı-seçkilik barəsində şikayət Konvensiya ilə  qorunan hər hansı  hüququn təsir dairəsinə düşürmü?</a:t>
            </a:r>
          </a:p>
          <a:p>
            <a:r>
              <a:rPr lang="az-Latn-AZ" sz="3600" dirty="0" smtClean="0"/>
              <a:t>Maddi hüquq pozulubmu?</a:t>
            </a:r>
          </a:p>
          <a:p>
            <a:r>
              <a:rPr lang="az-Latn-AZ" sz="3600" dirty="0" smtClean="0"/>
              <a:t>Rəftarda fərqə yol verilibmi?</a:t>
            </a:r>
          </a:p>
          <a:p>
            <a:pPr>
              <a:buNone/>
            </a:pPr>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20</a:t>
            </a:fld>
            <a:endParaRPr lang="ru-RU"/>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Ayrı-seçkilik testi</a:t>
            </a:r>
            <a:endParaRPr lang="ru-RU" dirty="0"/>
          </a:p>
        </p:txBody>
      </p:sp>
      <p:sp>
        <p:nvSpPr>
          <p:cNvPr id="3" name="Содержимое 2"/>
          <p:cNvSpPr>
            <a:spLocks noGrp="1"/>
          </p:cNvSpPr>
          <p:nvPr>
            <p:ph idx="1"/>
          </p:nvPr>
        </p:nvSpPr>
        <p:spPr/>
        <p:txBody>
          <a:bodyPr>
            <a:normAutofit/>
          </a:bodyPr>
          <a:lstStyle/>
          <a:p>
            <a:pPr>
              <a:buNone/>
            </a:pPr>
            <a:r>
              <a:rPr lang="az-Latn-AZ" b="1" dirty="0" smtClean="0"/>
              <a:t>	</a:t>
            </a:r>
            <a:r>
              <a:rPr lang="az-Latn-AZ" sz="3600" b="1" dirty="0" smtClean="0"/>
              <a:t>Metodologiya:</a:t>
            </a:r>
            <a:endParaRPr lang="az-Latn-AZ" sz="3600" dirty="0" smtClean="0"/>
          </a:p>
          <a:p>
            <a:r>
              <a:rPr lang="az-Latn-AZ" sz="3200" dirty="0" smtClean="0"/>
              <a:t>Fərqli rəftar  obyektiv və ağlabatan  əsasa malikdirmi?</a:t>
            </a:r>
          </a:p>
          <a:p>
            <a:pPr>
              <a:buFontTx/>
              <a:buChar char="-"/>
            </a:pPr>
            <a:r>
              <a:rPr lang="az-Latn-AZ" sz="3200" dirty="0" smtClean="0"/>
              <a:t>Fərqli rəftar qanuni məqsəd  daşıyırmı?</a:t>
            </a:r>
          </a:p>
          <a:p>
            <a:pPr>
              <a:buFontTx/>
              <a:buChar char="-"/>
            </a:pPr>
            <a:r>
              <a:rPr lang="az-Latn-AZ" sz="3200" dirty="0" smtClean="0"/>
              <a:t>Tətbiq edilən vasitələr qanuni məqsədə  mütənasibdirmi?</a:t>
            </a:r>
          </a:p>
          <a:p>
            <a:r>
              <a:rPr lang="az-Latn-AZ" sz="3200" dirty="0" smtClean="0"/>
              <a:t>Fərqli rəftar edərkən  dövlət diskresion səlahiyyət həddini aşıbmı?</a:t>
            </a:r>
          </a:p>
          <a:p>
            <a:endParaRPr lang="az-Latn-AZ" sz="3200" dirty="0" smtClean="0"/>
          </a:p>
          <a:p>
            <a:pPr>
              <a:buNone/>
            </a:pPr>
            <a:endParaRPr lang="az-Latn-AZ" dirty="0" smtClean="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21</a:t>
            </a:fld>
            <a:endParaRPr lang="ru-RU"/>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Ayrı-seçkilik testi</a:t>
            </a:r>
            <a:endParaRPr lang="ru-RU" dirty="0"/>
          </a:p>
        </p:txBody>
      </p:sp>
      <p:sp>
        <p:nvSpPr>
          <p:cNvPr id="3" name="Содержимое 2"/>
          <p:cNvSpPr>
            <a:spLocks noGrp="1"/>
          </p:cNvSpPr>
          <p:nvPr>
            <p:ph idx="1"/>
          </p:nvPr>
        </p:nvSpPr>
        <p:spPr/>
        <p:txBody>
          <a:bodyPr>
            <a:normAutofit lnSpcReduction="10000"/>
          </a:bodyPr>
          <a:lstStyle/>
          <a:p>
            <a:r>
              <a:rPr lang="az-Latn-AZ" sz="4000" b="1" dirty="0" smtClean="0"/>
              <a:t>Fərqli rəftar</a:t>
            </a:r>
            <a:r>
              <a:rPr lang="az-Latn-AZ" sz="4000" dirty="0" smtClean="0"/>
              <a:t>: ayrı-seçkilik barədə tipik iddiada ərizəçi  iddia edir ki, onunla başqalarına nisbətən fərqli rəftar edilib, belə ki, onun vəziyyətinə oxşar vəziyyətdə  olan digər  şəxslərlə  daha yaxşı rəftar edilir.</a:t>
            </a:r>
            <a:endParaRPr lang="ru-RU" sz="4000"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22</a:t>
            </a:fld>
            <a:endParaRPr lang="ru-RU"/>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Ayrı-seçkilik testi: fərqli rəftar</a:t>
            </a:r>
            <a:endParaRPr lang="ru-RU" dirty="0"/>
          </a:p>
        </p:txBody>
      </p:sp>
      <p:sp>
        <p:nvSpPr>
          <p:cNvPr id="3" name="Содержимое 2"/>
          <p:cNvSpPr>
            <a:spLocks noGrp="1"/>
          </p:cNvSpPr>
          <p:nvPr>
            <p:ph idx="1"/>
          </p:nvPr>
        </p:nvSpPr>
        <p:spPr/>
        <p:txBody>
          <a:bodyPr>
            <a:normAutofit/>
          </a:bodyPr>
          <a:lstStyle/>
          <a:p>
            <a:r>
              <a:rPr lang="az-Latn-AZ" sz="3200" dirty="0" smtClean="0"/>
              <a:t>Analoji vəziyyətlər:  Rəftardakı bütün fərqlər  14-cü maddənin  məqsədlərinə aid deyil.</a:t>
            </a:r>
          </a:p>
          <a:p>
            <a:r>
              <a:rPr lang="az-Latn-AZ" sz="3200" dirty="0" smtClean="0"/>
              <a:t>Ayrı-seçkiliyin araşdırılması  yalnız o halda  məna kəsb edir ki, ərizəçi onunla müqaisəli və ya analoji  vəziyyətdə olan digər şəxslərlə öz vəziyyətini müqayisə edə bilsin və ya onun vəziyyəti  digər şəxslərin vəziyyəti ilə “nisbətən oxşar” olsun. </a:t>
            </a:r>
          </a:p>
          <a:p>
            <a:endParaRPr lang="ru-RU" sz="3200"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23</a:t>
            </a:fld>
            <a:endParaRPr lang="ru-RU"/>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Dövlətin pozitiv öhdəlikləri</a:t>
            </a:r>
            <a:endParaRPr lang="ru-RU" dirty="0"/>
          </a:p>
        </p:txBody>
      </p:sp>
      <p:sp>
        <p:nvSpPr>
          <p:cNvPr id="3" name="Содержимое 2"/>
          <p:cNvSpPr>
            <a:spLocks noGrp="1"/>
          </p:cNvSpPr>
          <p:nvPr>
            <p:ph idx="1"/>
          </p:nvPr>
        </p:nvSpPr>
        <p:spPr/>
        <p:txBody>
          <a:bodyPr/>
          <a:lstStyle/>
          <a:p>
            <a:r>
              <a:rPr lang="az-Latn-AZ" sz="3600" dirty="0" smtClean="0"/>
              <a:t>Ayrı-seçkiliyə qarşı müdafiəni təmin etmək üzrə pozitiv öhdəliklər</a:t>
            </a:r>
          </a:p>
          <a:p>
            <a:r>
              <a:rPr lang="az-Latn-AZ" sz="3600" dirty="0" smtClean="0"/>
              <a:t>Fərqli rəftarı təmin etmək öhdəliyi</a:t>
            </a:r>
            <a:r>
              <a:rPr lang="en-US" sz="3600" dirty="0" smtClean="0"/>
              <a:t> (</a:t>
            </a:r>
            <a:r>
              <a:rPr lang="en-US" sz="3600" dirty="0" err="1" smtClean="0"/>
              <a:t>Tlimmenos</a:t>
            </a:r>
            <a:r>
              <a:rPr lang="en-US" sz="3600" dirty="0" smtClean="0"/>
              <a:t> </a:t>
            </a:r>
            <a:r>
              <a:rPr lang="en-US" sz="3600" dirty="0" err="1" smtClean="0"/>
              <a:t>Yunan</a:t>
            </a:r>
            <a:r>
              <a:rPr lang="az-Latn-AZ" sz="3600" dirty="0" smtClean="0"/>
              <a:t>ıstana qarşı</a:t>
            </a:r>
            <a:r>
              <a:rPr lang="en-US" sz="3600" dirty="0" smtClean="0"/>
              <a:t>)</a:t>
            </a:r>
            <a:endParaRPr lang="az-Latn-AZ" sz="3600" dirty="0" smtClean="0"/>
          </a:p>
          <a:p>
            <a:r>
              <a:rPr lang="az-Latn-AZ" sz="3600" dirty="0" smtClean="0"/>
              <a:t>Araşdırma aparmaq öhdəliyi (prosessual öhdəliklər) (Naçova Bolqarıstana qarşı)</a:t>
            </a:r>
            <a:endParaRPr lang="ru-RU" sz="3600" dirty="0" smtClean="0"/>
          </a:p>
          <a:p>
            <a:endParaRPr lang="az-Latn-AZ" sz="3600" dirty="0" smtClean="0"/>
          </a:p>
          <a:p>
            <a:endParaRPr lang="ru-RU" sz="3600" dirty="0" smtClean="0"/>
          </a:p>
          <a:p>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24</a:t>
            </a:fld>
            <a:endParaRPr lang="ru-RU"/>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a:t>14-cu maddənin </a:t>
            </a:r>
            <a:r>
              <a:rPr lang="az-Latn-AZ" dirty="0" smtClean="0"/>
              <a:t>yardımçı xarakteri</a:t>
            </a:r>
            <a:endParaRPr lang="en-US" dirty="0"/>
          </a:p>
        </p:txBody>
      </p:sp>
      <p:sp>
        <p:nvSpPr>
          <p:cNvPr id="3" name="Content Placeholder 2"/>
          <p:cNvSpPr>
            <a:spLocks noGrp="1"/>
          </p:cNvSpPr>
          <p:nvPr>
            <p:ph idx="1"/>
          </p:nvPr>
        </p:nvSpPr>
        <p:spPr/>
        <p:txBody>
          <a:bodyPr/>
          <a:lstStyle/>
          <a:p>
            <a:r>
              <a:rPr lang="az-Latn-AZ" dirty="0" smtClean="0"/>
              <a:t>Məhkəmə 14-cü maddə üzrə iddianı araşdırarkən, əvvəlcə maddi hüququn pozulub-pozulmadığını müəyyən edir. Maddi hüquq pozulubsa, yalnız aşkar ayrıseçkilik edildiyi hallarda 14-cü maddəni də ayrıca araşdırır və həm 8-ci, həm də 14-cü maddənin pozuntusunu tanıyır. Əks halda isə, yalnız 8-ci maddənin pozuntusunu tanıyır (Dadcen Birləşmiş Krallığa qarşı, X və Y Niderlanda qarşı)</a:t>
            </a:r>
            <a:endParaRPr lang="en-US" dirty="0"/>
          </a:p>
        </p:txBody>
      </p:sp>
      <p:sp>
        <p:nvSpPr>
          <p:cNvPr id="4" name="Slide Number Placeholder 3"/>
          <p:cNvSpPr>
            <a:spLocks noGrp="1"/>
          </p:cNvSpPr>
          <p:nvPr>
            <p:ph type="sldNum" sz="quarter" idx="12"/>
          </p:nvPr>
        </p:nvSpPr>
        <p:spPr/>
        <p:txBody>
          <a:bodyPr/>
          <a:lstStyle/>
          <a:p>
            <a:fld id="{6017FEB1-CA62-42DC-841E-A979DEFBD1C3}" type="slidenum">
              <a:rPr lang="ru-RU" smtClean="0"/>
              <a:pPr/>
              <a:t>25</a:t>
            </a:fld>
            <a:endParaRPr lang="ru-RU"/>
          </a:p>
        </p:txBody>
      </p:sp>
    </p:spTree>
    <p:extLst>
      <p:ext uri="{BB962C8B-B14F-4D97-AF65-F5344CB8AC3E}">
        <p14:creationId xmlns:p14="http://schemas.microsoft.com/office/powerpoint/2010/main" val="335586401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14-cu maddənin muxtar xarakteri</a:t>
            </a:r>
            <a:endParaRPr lang="en-US" dirty="0"/>
          </a:p>
        </p:txBody>
      </p:sp>
      <p:sp>
        <p:nvSpPr>
          <p:cNvPr id="3" name="Content Placeholder 2"/>
          <p:cNvSpPr>
            <a:spLocks noGrp="1"/>
          </p:cNvSpPr>
          <p:nvPr>
            <p:ph idx="1"/>
          </p:nvPr>
        </p:nvSpPr>
        <p:spPr/>
        <p:txBody>
          <a:bodyPr>
            <a:normAutofit fontScale="85000" lnSpcReduction="20000"/>
          </a:bodyPr>
          <a:lstStyle/>
          <a:p>
            <a:r>
              <a:rPr lang="az-Latn-AZ" dirty="0" smtClean="0"/>
              <a:t>Dillər haqqında Belçika işi (1968) – Dövlət iddia edirdi ki, 14-cü maddə köməkçi hüququ tanıyır, maddi hüquq pozulmadığı halda, o ayrılıqda pozula bilməz. Məhkəmə isə qeyd etdi ki, bu maddənin pozuntusu Konvensiyanın hər hansı maddəsi ilə birlikdə nəzərdən keçirilərkən, hətta həmin maddə pozulmadıqda belə, 14-cü maddənin pozuntusu baş verə bilər. </a:t>
            </a:r>
          </a:p>
          <a:p>
            <a:r>
              <a:rPr lang="az-Latn-AZ" dirty="0" smtClean="0"/>
              <a:t>İntse Avstriyaya qarşı işdə - Nikahdan kənar doğulan uşaqla nikahdan doğulan uşaq arasında miras payının həcmində fərq qoyulmasını Məhkəmə 14-cü maddənin ayrılıqda pozuntusu hesab etdi. Məhkəmə göstərdi ki, maddi hüquq pozuntusu tanınmasa da, Ərizəçinin Konvensiyada nəzərdə tutulmuş maddi hüquqla bilrikdə götürülməklə 14-cü maddənin pozuntusunu iddia etməsi kifayətdir. </a:t>
            </a:r>
          </a:p>
        </p:txBody>
      </p:sp>
      <p:sp>
        <p:nvSpPr>
          <p:cNvPr id="4" name="Slide Number Placeholder 3"/>
          <p:cNvSpPr>
            <a:spLocks noGrp="1"/>
          </p:cNvSpPr>
          <p:nvPr>
            <p:ph type="sldNum" sz="quarter" idx="12"/>
          </p:nvPr>
        </p:nvSpPr>
        <p:spPr/>
        <p:txBody>
          <a:bodyPr/>
          <a:lstStyle/>
          <a:p>
            <a:fld id="{6017FEB1-CA62-42DC-841E-A979DEFBD1C3}" type="slidenum">
              <a:rPr lang="ru-RU" smtClean="0"/>
              <a:pPr/>
              <a:t>26</a:t>
            </a:fld>
            <a:endParaRPr lang="ru-RU"/>
          </a:p>
        </p:txBody>
      </p:sp>
    </p:spTree>
    <p:extLst>
      <p:ext uri="{BB962C8B-B14F-4D97-AF65-F5344CB8AC3E}">
        <p14:creationId xmlns:p14="http://schemas.microsoft.com/office/powerpoint/2010/main" val="335003504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457200" y="1143000"/>
            <a:ext cx="8229600" cy="1565920"/>
          </a:xfrm>
        </p:spPr>
        <p:txBody>
          <a:bodyPr/>
          <a:lstStyle/>
          <a:p>
            <a:r>
              <a:rPr lang="az-Latn-AZ" dirty="0" smtClean="0"/>
              <a:t>             8          8+14         14</a:t>
            </a:r>
            <a:endParaRPr lang="en-US" dirty="0"/>
          </a:p>
        </p:txBody>
      </p:sp>
      <p:graphicFrame>
        <p:nvGraphicFramePr>
          <p:cNvPr id="14" name="Content Placeholder 13"/>
          <p:cNvGraphicFramePr>
            <a:graphicFrameLocks noGrp="1"/>
          </p:cNvGraphicFramePr>
          <p:nvPr>
            <p:ph idx="1"/>
            <p:extLst/>
          </p:nvPr>
        </p:nvGraphicFramePr>
        <p:xfrm>
          <a:off x="457200" y="2249488"/>
          <a:ext cx="8229600" cy="432435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6017FEB1-CA62-42DC-841E-A979DEFBD1C3}" type="slidenum">
              <a:rPr lang="ru-RU" smtClean="0"/>
              <a:pPr/>
              <a:t>27</a:t>
            </a:fld>
            <a:endParaRPr lang="ru-RU"/>
          </a:p>
        </p:txBody>
      </p:sp>
    </p:spTree>
    <p:extLst>
      <p:ext uri="{BB962C8B-B14F-4D97-AF65-F5344CB8AC3E}">
        <p14:creationId xmlns:p14="http://schemas.microsoft.com/office/powerpoint/2010/main" val="363194917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dirty="0" smtClean="0"/>
              <a:t>Diqqətinizə görə təşəkkür edirik!</a:t>
            </a:r>
            <a:endParaRPr lang="ru-RU" dirty="0"/>
          </a:p>
        </p:txBody>
      </p:sp>
      <p:sp>
        <p:nvSpPr>
          <p:cNvPr id="4" name="Номер слайда 3"/>
          <p:cNvSpPr>
            <a:spLocks noGrp="1"/>
          </p:cNvSpPr>
          <p:nvPr>
            <p:ph type="sldNum" sz="quarter" idx="12"/>
          </p:nvPr>
        </p:nvSpPr>
        <p:spPr/>
        <p:txBody>
          <a:bodyPr/>
          <a:lstStyle/>
          <a:p>
            <a:fld id="{6017FEB1-CA62-42DC-841E-A979DEFBD1C3}" type="slidenum">
              <a:rPr lang="ru-RU" smtClean="0"/>
              <a:pPr/>
              <a:t>28</a:t>
            </a:fld>
            <a:endParaRPr lang="ru-RU"/>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5816" y="2348880"/>
            <a:ext cx="3879874" cy="3879874"/>
          </a:xfrm>
        </p:spPr>
      </p:pic>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dirty="0" smtClean="0"/>
              <a:t>Şəxsi və ailə həyatına hörmət hüququ	</a:t>
            </a:r>
            <a:endParaRPr lang="en-US" dirty="0"/>
          </a:p>
        </p:txBody>
      </p:sp>
      <p:sp>
        <p:nvSpPr>
          <p:cNvPr id="3" name="Content Placeholder 2"/>
          <p:cNvSpPr>
            <a:spLocks noGrp="1"/>
          </p:cNvSpPr>
          <p:nvPr>
            <p:ph idx="1"/>
          </p:nvPr>
        </p:nvSpPr>
        <p:spPr/>
        <p:txBody>
          <a:bodyPr>
            <a:normAutofit fontScale="85000" lnSpcReduction="20000"/>
          </a:bodyPr>
          <a:lstStyle/>
          <a:p>
            <a:r>
              <a:rPr lang="az-Latn-AZ" sz="3300" dirty="0"/>
              <a:t>1. Hər kəs öz şəxsi və ailə həyatına, mənzilinə və yazışma sirrinə hörmət hüququna malikdir.</a:t>
            </a:r>
            <a:endParaRPr lang="en-US" sz="3300" dirty="0"/>
          </a:p>
          <a:p>
            <a:r>
              <a:rPr lang="az-Latn-AZ" sz="3300" dirty="0"/>
              <a:t>2. Milli təhlükəsizlik və ictimai asayiş, ölkənin iqtisadi rifah maraqları naminə, iğtişaş və ya cinayətlərin qarşısını almaq üçün, sağlamlığı yaxud mənəviyyatı qorumaq üçün və ya digər şəxslərin hüquq və azadlıqlarını müdafiə etmək üçün qanunla nəzərdə tutulmuş və demokratik cəmiyyətdə zəruri olan hallar istisna olmaqla, bu hüququn həyata keçirilməsinə dövlət hakimiyyəti orqanları tərəfindən müdaxiləyə yol verilmir.</a:t>
            </a:r>
            <a:endParaRPr lang="en-US" sz="3300" dirty="0"/>
          </a:p>
          <a:p>
            <a:pPr marL="109728" indent="0">
              <a:buNone/>
            </a:pPr>
            <a:endParaRPr lang="az-Latn-AZ" sz="3300" dirty="0"/>
          </a:p>
          <a:p>
            <a:endParaRPr lang="en-US" dirty="0"/>
          </a:p>
        </p:txBody>
      </p:sp>
      <p:sp>
        <p:nvSpPr>
          <p:cNvPr id="4" name="Slide Number Placeholder 3"/>
          <p:cNvSpPr>
            <a:spLocks noGrp="1"/>
          </p:cNvSpPr>
          <p:nvPr>
            <p:ph type="sldNum" sz="quarter" idx="12"/>
          </p:nvPr>
        </p:nvSpPr>
        <p:spPr/>
        <p:txBody>
          <a:bodyPr/>
          <a:lstStyle/>
          <a:p>
            <a:fld id="{6017FEB1-CA62-42DC-841E-A979DEFBD1C3}" type="slidenum">
              <a:rPr lang="ru-RU" smtClean="0"/>
              <a:pPr/>
              <a:t>3</a:t>
            </a:fld>
            <a:endParaRPr lang="ru-RU"/>
          </a:p>
        </p:txBody>
      </p:sp>
    </p:spTree>
    <p:extLst>
      <p:ext uri="{BB962C8B-B14F-4D97-AF65-F5344CB8AC3E}">
        <p14:creationId xmlns:p14="http://schemas.microsoft.com/office/powerpoint/2010/main" val="9995824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5161760"/>
          </a:xfrm>
        </p:spPr>
        <p:txBody>
          <a:bodyPr/>
          <a:lstStyle/>
          <a:p>
            <a:pPr marL="109728" indent="0" algn="ctr">
              <a:buNone/>
            </a:pPr>
            <a:endParaRPr lang="az-Latn-AZ" sz="6000" b="1" i="1" dirty="0" smtClean="0"/>
          </a:p>
          <a:p>
            <a:pPr marL="109728" indent="0" algn="ctr">
              <a:buNone/>
            </a:pPr>
            <a:r>
              <a:rPr lang="az-Latn-AZ" sz="6000" b="1" i="1" dirty="0" smtClean="0"/>
              <a:t>Şəxsi </a:t>
            </a:r>
            <a:r>
              <a:rPr lang="en-US" sz="6000" b="1" i="1" dirty="0" smtClean="0"/>
              <a:t>v</a:t>
            </a:r>
            <a:r>
              <a:rPr lang="az-Latn-AZ" sz="6000" b="1" i="1" dirty="0" smtClean="0"/>
              <a:t>ə ailə həyatının anlayışı  </a:t>
            </a:r>
          </a:p>
          <a:p>
            <a:pPr marL="109728" indent="0">
              <a:buNone/>
            </a:pPr>
            <a:endParaRPr lang="en-US" dirty="0"/>
          </a:p>
        </p:txBody>
      </p:sp>
      <p:sp>
        <p:nvSpPr>
          <p:cNvPr id="4" name="Slide Number Placeholder 3"/>
          <p:cNvSpPr>
            <a:spLocks noGrp="1"/>
          </p:cNvSpPr>
          <p:nvPr>
            <p:ph type="sldNum" sz="quarter" idx="12"/>
          </p:nvPr>
        </p:nvSpPr>
        <p:spPr/>
        <p:txBody>
          <a:bodyPr/>
          <a:lstStyle/>
          <a:p>
            <a:fld id="{6017FEB1-CA62-42DC-841E-A979DEFBD1C3}" type="slidenum">
              <a:rPr lang="ru-RU" smtClean="0"/>
              <a:pPr/>
              <a:t>4</a:t>
            </a:fld>
            <a:endParaRPr lang="ru-RU"/>
          </a:p>
        </p:txBody>
      </p:sp>
    </p:spTree>
    <p:extLst>
      <p:ext uri="{BB962C8B-B14F-4D97-AF65-F5344CB8AC3E}">
        <p14:creationId xmlns:p14="http://schemas.microsoft.com/office/powerpoint/2010/main" val="181328926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017FEB1-CA62-42DC-841E-A979DEFBD1C3}" type="slidenum">
              <a:rPr lang="ru-RU" smtClean="0"/>
              <a:pPr/>
              <a:t>5</a:t>
            </a:fld>
            <a:endParaRPr lang="ru-RU"/>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83768" y="692696"/>
            <a:ext cx="4851278" cy="6023938"/>
          </a:xfrm>
          <a:prstGeom prst="rect">
            <a:avLst/>
          </a:prstGeom>
        </p:spPr>
      </p:pic>
    </p:spTree>
    <p:extLst>
      <p:ext uri="{BB962C8B-B14F-4D97-AF65-F5344CB8AC3E}">
        <p14:creationId xmlns:p14="http://schemas.microsoft.com/office/powerpoint/2010/main" val="142662590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665816"/>
          </a:xfrm>
        </p:spPr>
        <p:txBody>
          <a:bodyPr>
            <a:normAutofit fontScale="62500" lnSpcReduction="20000"/>
          </a:bodyPr>
          <a:lstStyle/>
          <a:p>
            <a:r>
              <a:rPr lang="az-Latn-AZ" sz="3400" b="1" dirty="0" smtClean="0"/>
              <a:t>Şəxsi həyata addir:</a:t>
            </a:r>
          </a:p>
          <a:p>
            <a:endParaRPr lang="az-Latn-AZ" dirty="0" smtClean="0"/>
          </a:p>
          <a:p>
            <a:r>
              <a:rPr lang="az-Latn-AZ" dirty="0" smtClean="0"/>
              <a:t>- şəxsin </a:t>
            </a:r>
            <a:r>
              <a:rPr lang="az-Latn-AZ" b="1" dirty="0" smtClean="0"/>
              <a:t>fiziki və psixoloji toxunulmazlığı </a:t>
            </a:r>
            <a:endParaRPr lang="en-US" dirty="0" smtClean="0"/>
          </a:p>
          <a:p>
            <a:r>
              <a:rPr lang="az-Latn-AZ" dirty="0" smtClean="0"/>
              <a:t>- </a:t>
            </a:r>
            <a:r>
              <a:rPr lang="az-Latn-AZ" b="1" dirty="0" smtClean="0"/>
              <a:t>tibbi yardım və psixoloji müayinə </a:t>
            </a:r>
            <a:endParaRPr lang="en-US" dirty="0" smtClean="0"/>
          </a:p>
          <a:p>
            <a:r>
              <a:rPr lang="az-Latn-AZ" i="1" dirty="0" smtClean="0"/>
              <a:t>-</a:t>
            </a:r>
            <a:r>
              <a:rPr lang="az-Latn-AZ" b="1" dirty="0" smtClean="0"/>
              <a:t>ruhi sağlamlığı </a:t>
            </a:r>
            <a:endParaRPr lang="en-US" dirty="0" smtClean="0"/>
          </a:p>
          <a:p>
            <a:r>
              <a:rPr lang="az-Latn-AZ" dirty="0" smtClean="0"/>
              <a:t>- şəxsin </a:t>
            </a:r>
            <a:r>
              <a:rPr lang="az-Latn-AZ" b="1" dirty="0" smtClean="0"/>
              <a:t>fiziki və sosial kimliyinin </a:t>
            </a:r>
            <a:r>
              <a:rPr lang="az-Latn-AZ" dirty="0" smtClean="0"/>
              <a:t>aspektləri (məsələn, mənşəyi və</a:t>
            </a:r>
            <a:endParaRPr lang="en-US" dirty="0" smtClean="0"/>
          </a:p>
          <a:p>
            <a:r>
              <a:rPr lang="az-Latn-AZ" dirty="0" smtClean="0"/>
              <a:t>valideynlərindən birinin mənşəyi və kimliyi barədə məlumat əldə etmək</a:t>
            </a:r>
            <a:endParaRPr lang="en-US" dirty="0" smtClean="0"/>
          </a:p>
          <a:p>
            <a:r>
              <a:rPr lang="az-Latn-AZ" dirty="0" smtClean="0"/>
              <a:t>hüququ </a:t>
            </a:r>
            <a:endParaRPr lang="en-US" dirty="0" smtClean="0"/>
          </a:p>
          <a:p>
            <a:r>
              <a:rPr lang="az-Latn-AZ" dirty="0" smtClean="0"/>
              <a:t>- </a:t>
            </a:r>
            <a:r>
              <a:rPr lang="az-Latn-AZ" b="1" dirty="0" smtClean="0"/>
              <a:t>şəxsin adı və soyadı</a:t>
            </a:r>
            <a:endParaRPr lang="en-US" dirty="0" smtClean="0"/>
          </a:p>
          <a:p>
            <a:r>
              <a:rPr lang="az-Latn-AZ" dirty="0" smtClean="0"/>
              <a:t>- </a:t>
            </a:r>
            <a:r>
              <a:rPr lang="az-Latn-AZ" b="1" dirty="0" smtClean="0"/>
              <a:t>şəxsin şəkillərinə və fotolarına hüququ </a:t>
            </a:r>
            <a:endParaRPr lang="en-US" dirty="0" smtClean="0"/>
          </a:p>
          <a:p>
            <a:r>
              <a:rPr lang="az-Latn-AZ" dirty="0" smtClean="0"/>
              <a:t>- </a:t>
            </a:r>
            <a:r>
              <a:rPr lang="az-Latn-AZ" b="1" dirty="0" smtClean="0"/>
              <a:t>şəxsin reputasiyası </a:t>
            </a:r>
            <a:endParaRPr lang="en-US" dirty="0" smtClean="0"/>
          </a:p>
          <a:p>
            <a:r>
              <a:rPr lang="az-Latn-AZ" dirty="0" smtClean="0"/>
              <a:t>- </a:t>
            </a:r>
            <a:r>
              <a:rPr lang="az-Latn-AZ" b="1" dirty="0" smtClean="0"/>
              <a:t>cinsi kimliyi </a:t>
            </a:r>
            <a:endParaRPr lang="en-US" dirty="0" smtClean="0"/>
          </a:p>
          <a:p>
            <a:r>
              <a:rPr lang="az-Latn-AZ" dirty="0" smtClean="0"/>
              <a:t>- </a:t>
            </a:r>
            <a:r>
              <a:rPr lang="az-Latn-AZ" b="1" dirty="0" smtClean="0"/>
              <a:t>seksual oriyentasiya </a:t>
            </a:r>
            <a:endParaRPr lang="en-US" dirty="0" smtClean="0"/>
          </a:p>
          <a:p>
            <a:r>
              <a:rPr lang="az-Latn-AZ" dirty="0" smtClean="0"/>
              <a:t>- </a:t>
            </a:r>
            <a:r>
              <a:rPr lang="az-Latn-AZ" b="1" dirty="0" smtClean="0"/>
              <a:t>seksual həyat </a:t>
            </a:r>
            <a:endParaRPr lang="en-US" dirty="0" smtClean="0"/>
          </a:p>
          <a:p>
            <a:r>
              <a:rPr lang="az-Latn-AZ" dirty="0" smtClean="0"/>
              <a:t>- </a:t>
            </a:r>
            <a:r>
              <a:rPr lang="az-Latn-AZ" b="1" dirty="0" smtClean="0"/>
              <a:t>başqa insanlar </a:t>
            </a:r>
            <a:r>
              <a:rPr lang="az-Latn-AZ" dirty="0" smtClean="0"/>
              <a:t>və kənar dünya ilə </a:t>
            </a:r>
            <a:r>
              <a:rPr lang="az-Latn-AZ" b="1" dirty="0" smtClean="0"/>
              <a:t>əlaqə </a:t>
            </a:r>
            <a:r>
              <a:rPr lang="az-Latn-AZ" dirty="0" smtClean="0"/>
              <a:t>qurmaq və inkişaf etdirmək</a:t>
            </a:r>
            <a:endParaRPr lang="en-US" dirty="0" smtClean="0"/>
          </a:p>
          <a:p>
            <a:r>
              <a:rPr lang="az-Latn-AZ" dirty="0" smtClean="0"/>
              <a:t>hüququ </a:t>
            </a:r>
            <a:endParaRPr lang="en-US" dirty="0" smtClean="0"/>
          </a:p>
          <a:p>
            <a:r>
              <a:rPr lang="az-Latn-AZ" dirty="0" smtClean="0"/>
              <a:t>- </a:t>
            </a:r>
            <a:r>
              <a:rPr lang="az-Latn-AZ" b="1" dirty="0" smtClean="0"/>
              <a:t>məskunlaşmış miqrantlar və yaşadıqları cəmiyyət arasında sosial</a:t>
            </a:r>
            <a:endParaRPr lang="en-US" dirty="0" smtClean="0"/>
          </a:p>
          <a:p>
            <a:r>
              <a:rPr lang="az-Latn-AZ" b="1" dirty="0" smtClean="0"/>
              <a:t>əlaqələr</a:t>
            </a:r>
            <a:r>
              <a:rPr lang="az-Latn-AZ" dirty="0" smtClean="0"/>
              <a:t>, </a:t>
            </a:r>
            <a:endParaRPr lang="en-US" dirty="0" smtClean="0"/>
          </a:p>
          <a:p>
            <a:r>
              <a:rPr lang="az-Latn-AZ" dirty="0" smtClean="0"/>
              <a:t>- </a:t>
            </a:r>
            <a:r>
              <a:rPr lang="az-Latn-AZ" b="1" dirty="0" smtClean="0"/>
              <a:t>eyni cinsə mənsub iki şəxs arasında emosional əlaqələr şəxsi inkişaf və şəxsi müstəqillik hüququ </a:t>
            </a:r>
            <a:endParaRPr lang="en-US" dirty="0" smtClean="0"/>
          </a:p>
          <a:p>
            <a:endParaRPr lang="en-US" dirty="0"/>
          </a:p>
        </p:txBody>
      </p:sp>
      <p:sp>
        <p:nvSpPr>
          <p:cNvPr id="4" name="Slide Number Placeholder 3"/>
          <p:cNvSpPr>
            <a:spLocks noGrp="1"/>
          </p:cNvSpPr>
          <p:nvPr>
            <p:ph type="sldNum" sz="quarter" idx="12"/>
          </p:nvPr>
        </p:nvSpPr>
        <p:spPr/>
        <p:txBody>
          <a:bodyPr/>
          <a:lstStyle/>
          <a:p>
            <a:fld id="{6017FEB1-CA62-42DC-841E-A979DEFBD1C3}" type="slidenum">
              <a:rPr lang="ru-RU" smtClean="0"/>
              <a:pPr/>
              <a:t>6</a:t>
            </a:fld>
            <a:endParaRPr lang="ru-RU"/>
          </a:p>
        </p:txBody>
      </p:sp>
    </p:spTree>
    <p:extLst>
      <p:ext uri="{BB962C8B-B14F-4D97-AF65-F5344CB8AC3E}">
        <p14:creationId xmlns:p14="http://schemas.microsoft.com/office/powerpoint/2010/main" val="287126125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377784"/>
          </a:xfrm>
        </p:spPr>
        <p:txBody>
          <a:bodyPr>
            <a:normAutofit fontScale="70000" lnSpcReduction="20000"/>
          </a:bodyPr>
          <a:lstStyle/>
          <a:p>
            <a:r>
              <a:rPr lang="az-Latn-AZ" dirty="0"/>
              <a:t>- genetik mənada, </a:t>
            </a:r>
            <a:r>
              <a:rPr lang="az-Latn-AZ" b="1" dirty="0"/>
              <a:t>valideyn olub-olmamaq seçiminə hörmət olunması</a:t>
            </a:r>
            <a:endParaRPr lang="en-US" dirty="0"/>
          </a:p>
          <a:p>
            <a:r>
              <a:rPr lang="az-Latn-AZ" b="1" dirty="0"/>
              <a:t>hüququ </a:t>
            </a:r>
            <a:endParaRPr lang="en-US" dirty="0"/>
          </a:p>
          <a:p>
            <a:r>
              <a:rPr lang="az-Latn-AZ" dirty="0"/>
              <a:t>- </a:t>
            </a:r>
            <a:r>
              <a:rPr lang="az-Latn-AZ" b="1" dirty="0"/>
              <a:t>peşə və biznes </a:t>
            </a:r>
            <a:r>
              <a:rPr lang="az-Latn-AZ" dirty="0"/>
              <a:t>təbiətli fəaliyyətlər</a:t>
            </a:r>
            <a:endParaRPr lang="en-US" dirty="0"/>
          </a:p>
          <a:p>
            <a:r>
              <a:rPr lang="az-Latn-AZ" dirty="0"/>
              <a:t>- təhlükəsizlik xidməti və ya digər dövlət orqanları tərəfdən yığılmış və</a:t>
            </a:r>
            <a:endParaRPr lang="en-US" dirty="0"/>
          </a:p>
          <a:p>
            <a:r>
              <a:rPr lang="az-Latn-AZ" dirty="0"/>
              <a:t>saxlanılan </a:t>
            </a:r>
            <a:r>
              <a:rPr lang="az-Latn-AZ" b="1" dirty="0"/>
              <a:t>şəxsi və ya ictimai xarakterli fayl və məlumatlar </a:t>
            </a:r>
            <a:endParaRPr lang="en-US" dirty="0"/>
          </a:p>
          <a:p>
            <a:r>
              <a:rPr lang="az-Latn-AZ" dirty="0"/>
              <a:t>- </a:t>
            </a:r>
            <a:r>
              <a:rPr lang="az-Latn-AZ" b="1" dirty="0"/>
              <a:t>şəxsin sağlamlığı barədə məlumat </a:t>
            </a:r>
            <a:endParaRPr lang="en-US" dirty="0"/>
          </a:p>
          <a:p>
            <a:r>
              <a:rPr lang="az-Latn-AZ" dirty="0"/>
              <a:t>- </a:t>
            </a:r>
            <a:r>
              <a:rPr lang="az-Latn-AZ" b="1" dirty="0"/>
              <a:t>birinin sağlamlığına xələl gətirmə riski barədə məlumat</a:t>
            </a:r>
            <a:endParaRPr lang="en-US" dirty="0"/>
          </a:p>
          <a:p>
            <a:r>
              <a:rPr lang="az-Latn-AZ" dirty="0"/>
              <a:t>- </a:t>
            </a:r>
            <a:r>
              <a:rPr lang="az-Latn-AZ" b="1" dirty="0"/>
              <a:t>etnik kimlik </a:t>
            </a:r>
            <a:endParaRPr lang="en-US" dirty="0"/>
          </a:p>
          <a:p>
            <a:r>
              <a:rPr lang="az-Latn-AZ" dirty="0"/>
              <a:t>- </a:t>
            </a:r>
            <a:r>
              <a:rPr lang="az-Latn-AZ" b="1" dirty="0"/>
              <a:t>şəxsin dini və fəlsəfi əqidələri barədə məlumat</a:t>
            </a:r>
            <a:endParaRPr lang="en-US" dirty="0"/>
          </a:p>
          <a:p>
            <a:r>
              <a:rPr lang="az-Latn-AZ" dirty="0"/>
              <a:t>- </a:t>
            </a:r>
            <a:r>
              <a:rPr lang="az-Latn-AZ" b="1" dirty="0"/>
              <a:t>əlil şəxslərin </a:t>
            </a:r>
            <a:r>
              <a:rPr lang="az-Latn-AZ" dirty="0"/>
              <a:t>müəyyən </a:t>
            </a:r>
            <a:r>
              <a:rPr lang="az-Latn-AZ" b="1" dirty="0"/>
              <a:t>hüquqları</a:t>
            </a:r>
            <a:r>
              <a:rPr lang="az-Latn-AZ" dirty="0"/>
              <a:t>: </a:t>
            </a:r>
            <a:endParaRPr lang="en-US" dirty="0"/>
          </a:p>
          <a:p>
            <a:r>
              <a:rPr lang="az-Latn-AZ" dirty="0"/>
              <a:t>- </a:t>
            </a:r>
            <a:r>
              <a:rPr lang="az-Latn-AZ" b="1" dirty="0"/>
              <a:t>axtarış və müsadirələr </a:t>
            </a:r>
            <a:endParaRPr lang="en-US" dirty="0"/>
          </a:p>
          <a:p>
            <a:r>
              <a:rPr lang="az-Latn-AZ" dirty="0"/>
              <a:t>- ictimai yerdə şəxsin </a:t>
            </a:r>
            <a:r>
              <a:rPr lang="az-Latn-AZ" b="1" dirty="0"/>
              <a:t>dayandırılıb axtarılması </a:t>
            </a:r>
            <a:endParaRPr lang="en-US" dirty="0"/>
          </a:p>
          <a:p>
            <a:r>
              <a:rPr lang="az-Latn-AZ" dirty="0"/>
              <a:t>- </a:t>
            </a:r>
            <a:r>
              <a:rPr lang="az-Latn-AZ" b="1" dirty="0"/>
              <a:t>əlaqələrin </a:t>
            </a:r>
            <a:r>
              <a:rPr lang="az-Latn-AZ" dirty="0"/>
              <a:t>və telefon danışıqlarının </a:t>
            </a:r>
            <a:r>
              <a:rPr lang="az-Latn-AZ" b="1" dirty="0"/>
              <a:t>izlənilməsi </a:t>
            </a:r>
            <a:endParaRPr lang="en-US" dirty="0"/>
          </a:p>
          <a:p>
            <a:r>
              <a:rPr lang="az-Latn-AZ" dirty="0"/>
              <a:t>- </a:t>
            </a:r>
            <a:r>
              <a:rPr lang="az-Latn-AZ" b="1" dirty="0"/>
              <a:t>ictimai yerlərin video izlənilməsi</a:t>
            </a:r>
            <a:r>
              <a:rPr lang="az-Latn-AZ" dirty="0"/>
              <a:t>, vizual məlumatın yazıldığı,</a:t>
            </a:r>
            <a:endParaRPr lang="en-US" dirty="0"/>
          </a:p>
          <a:p>
            <a:r>
              <a:rPr lang="az-Latn-AZ" dirty="0"/>
              <a:t>saxlanıldığı və ictimaiyyətə açıqlandığı halda </a:t>
            </a:r>
            <a:endParaRPr lang="en-US" dirty="0"/>
          </a:p>
          <a:p>
            <a:r>
              <a:rPr lang="az-Latn-AZ" dirty="0"/>
              <a:t>- </a:t>
            </a:r>
            <a:r>
              <a:rPr lang="az-Latn-AZ" b="1" dirty="0"/>
              <a:t>ətraf mühitin ciddi çirklənməsi</a:t>
            </a:r>
            <a:r>
              <a:rPr lang="az-Latn-AZ" dirty="0"/>
              <a:t>, </a:t>
            </a:r>
            <a:endParaRPr lang="en-US" dirty="0"/>
          </a:p>
          <a:p>
            <a:r>
              <a:rPr lang="az-Latn-AZ" dirty="0"/>
              <a:t>- </a:t>
            </a:r>
            <a:r>
              <a:rPr lang="az-Latn-AZ" b="1" dirty="0"/>
              <a:t>ailə üzvlərinin dəfninə aid məsələlərə </a:t>
            </a:r>
            <a:endParaRPr lang="en-US" dirty="0"/>
          </a:p>
          <a:p>
            <a:r>
              <a:rPr lang="az-Latn-AZ" dirty="0" smtClean="0"/>
              <a:t>..........</a:t>
            </a:r>
            <a:endParaRPr lang="en-US" dirty="0"/>
          </a:p>
        </p:txBody>
      </p:sp>
      <p:sp>
        <p:nvSpPr>
          <p:cNvPr id="4" name="Slide Number Placeholder 3"/>
          <p:cNvSpPr>
            <a:spLocks noGrp="1"/>
          </p:cNvSpPr>
          <p:nvPr>
            <p:ph type="sldNum" sz="quarter" idx="12"/>
          </p:nvPr>
        </p:nvSpPr>
        <p:spPr/>
        <p:txBody>
          <a:bodyPr/>
          <a:lstStyle/>
          <a:p>
            <a:fld id="{6017FEB1-CA62-42DC-841E-A979DEFBD1C3}" type="slidenum">
              <a:rPr lang="ru-RU" smtClean="0"/>
              <a:pPr/>
              <a:t>7</a:t>
            </a:fld>
            <a:endParaRPr lang="ru-RU"/>
          </a:p>
        </p:txBody>
      </p:sp>
    </p:spTree>
    <p:extLst>
      <p:ext uri="{BB962C8B-B14F-4D97-AF65-F5344CB8AC3E}">
        <p14:creationId xmlns:p14="http://schemas.microsoft.com/office/powerpoint/2010/main" val="104972162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764704"/>
            <a:ext cx="8229600" cy="1066800"/>
          </a:xfrm>
        </p:spPr>
        <p:txBody>
          <a:bodyPr>
            <a:normAutofit fontScale="90000"/>
          </a:bodyPr>
          <a:lstStyle/>
          <a:p>
            <a:pPr algn="ctr"/>
            <a:r>
              <a:rPr lang="az-Latn-AZ" dirty="0" smtClean="0"/>
              <a:t>           8-ci maddənin mənası baxımından ailə</a:t>
            </a:r>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331640" y="1988840"/>
            <a:ext cx="6531955" cy="4353347"/>
          </a:xfrm>
        </p:spPr>
      </p:pic>
      <p:sp>
        <p:nvSpPr>
          <p:cNvPr id="4" name="Slide Number Placeholder 3"/>
          <p:cNvSpPr>
            <a:spLocks noGrp="1"/>
          </p:cNvSpPr>
          <p:nvPr>
            <p:ph type="sldNum" sz="quarter" idx="12"/>
          </p:nvPr>
        </p:nvSpPr>
        <p:spPr/>
        <p:txBody>
          <a:bodyPr/>
          <a:lstStyle/>
          <a:p>
            <a:fld id="{6017FEB1-CA62-42DC-841E-A979DEFBD1C3}" type="slidenum">
              <a:rPr lang="ru-RU" smtClean="0"/>
              <a:pPr/>
              <a:t>8</a:t>
            </a:fld>
            <a:endParaRPr lang="ru-RU"/>
          </a:p>
        </p:txBody>
      </p:sp>
    </p:spTree>
    <p:extLst>
      <p:ext uri="{BB962C8B-B14F-4D97-AF65-F5344CB8AC3E}">
        <p14:creationId xmlns:p14="http://schemas.microsoft.com/office/powerpoint/2010/main" val="247843663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23" y="764704"/>
            <a:ext cx="8928992" cy="5832648"/>
          </a:xfrm>
        </p:spPr>
        <p:txBody>
          <a:bodyPr>
            <a:noAutofit/>
          </a:bodyPr>
          <a:lstStyle/>
          <a:p>
            <a:r>
              <a:rPr lang="az-Latn-AZ" b="1" dirty="0" smtClean="0"/>
              <a:t>Ailə həyatının əsas meyarları:</a:t>
            </a:r>
            <a:br>
              <a:rPr lang="az-Latn-AZ" b="1" dirty="0" smtClean="0"/>
            </a:br>
            <a:r>
              <a:rPr lang="az-Latn-AZ" b="1" dirty="0" smtClean="0"/>
              <a:t/>
            </a:r>
            <a:br>
              <a:rPr lang="az-Latn-AZ" b="1" dirty="0" smtClean="0"/>
            </a:br>
            <a:r>
              <a:rPr lang="az-Latn-AZ" dirty="0" smtClean="0"/>
              <a:t>- üfüqi və ya şaquli qan qohumluğu</a:t>
            </a:r>
            <a:br>
              <a:rPr lang="az-Latn-AZ" dirty="0" smtClean="0"/>
            </a:br>
            <a:r>
              <a:rPr lang="az-Latn-AZ" dirty="0" smtClean="0"/>
              <a:t/>
            </a:r>
            <a:br>
              <a:rPr lang="az-Latn-AZ" dirty="0" smtClean="0"/>
            </a:br>
            <a:r>
              <a:rPr lang="az-Latn-AZ" dirty="0" smtClean="0"/>
              <a:t>və (və ya)</a:t>
            </a:r>
            <a:br>
              <a:rPr lang="az-Latn-AZ" dirty="0" smtClean="0"/>
            </a:br>
            <a:r>
              <a:rPr lang="az-Latn-AZ" dirty="0" smtClean="0"/>
              <a:t/>
            </a:r>
            <a:br>
              <a:rPr lang="az-Latn-AZ" dirty="0" smtClean="0"/>
            </a:br>
            <a:r>
              <a:rPr lang="az-Latn-AZ" dirty="0" smtClean="0"/>
              <a:t>- </a:t>
            </a:r>
            <a:r>
              <a:rPr lang="az-Latn-AZ" i="1" dirty="0" smtClean="0"/>
              <a:t>münasibətlərin iştirakçıları arasında sıx şəxsi əlaqələrin mövcudluğu</a:t>
            </a:r>
            <a:endParaRPr lang="en-US" i="1" dirty="0"/>
          </a:p>
        </p:txBody>
      </p:sp>
      <p:sp>
        <p:nvSpPr>
          <p:cNvPr id="4" name="Slide Number Placeholder 3"/>
          <p:cNvSpPr>
            <a:spLocks noGrp="1"/>
          </p:cNvSpPr>
          <p:nvPr>
            <p:ph type="sldNum" sz="quarter" idx="12"/>
          </p:nvPr>
        </p:nvSpPr>
        <p:spPr/>
        <p:txBody>
          <a:bodyPr/>
          <a:lstStyle/>
          <a:p>
            <a:fld id="{6017FEB1-CA62-42DC-841E-A979DEFBD1C3}" type="slidenum">
              <a:rPr lang="ru-RU" smtClean="0"/>
              <a:pPr/>
              <a:t>9</a:t>
            </a:fld>
            <a:endParaRPr lang="ru-RU"/>
          </a:p>
        </p:txBody>
      </p:sp>
    </p:spTree>
    <p:extLst>
      <p:ext uri="{BB962C8B-B14F-4D97-AF65-F5344CB8AC3E}">
        <p14:creationId xmlns:p14="http://schemas.microsoft.com/office/powerpoint/2010/main" val="129549809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2315</TotalTime>
  <Words>1159</Words>
  <Application>Microsoft Office PowerPoint</Application>
  <PresentationFormat>On-screen Show (4:3)</PresentationFormat>
  <Paragraphs>164</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Городская</vt:lpstr>
      <vt:lpstr>Şəxsi və ailə həyatından istifadədə ayrıseçkilik</vt:lpstr>
      <vt:lpstr>Mövzunun aktuallığı</vt:lpstr>
      <vt:lpstr>Şəxsi və ailə həyatına hörmət hüququ </vt:lpstr>
      <vt:lpstr>PowerPoint Presentation</vt:lpstr>
      <vt:lpstr>PowerPoint Presentation</vt:lpstr>
      <vt:lpstr>PowerPoint Presentation</vt:lpstr>
      <vt:lpstr>PowerPoint Presentation</vt:lpstr>
      <vt:lpstr>           8-ci maddənin mənası baxımından ailə</vt:lpstr>
      <vt:lpstr>Ailə həyatının əsas meyarları:  - üfüqi və ya şaquli qan qohumluğu  və (və ya)  - münasibətlərin iştirakçıları arasında sıx şəxsi əlaqələrin mövcudluğu</vt:lpstr>
      <vt:lpstr>PowerPoint Presentation</vt:lpstr>
      <vt:lpstr>PowerPoint Presentation</vt:lpstr>
      <vt:lpstr>PowerPoint Presentation</vt:lpstr>
      <vt:lpstr>Ayrı-seçkiliyin qadağan olunması</vt:lpstr>
      <vt:lpstr>Ayrı-seçkiliyin qadağan olunması</vt:lpstr>
      <vt:lpstr>Ayrı-seçkiliyin qadağan olunması</vt:lpstr>
      <vt:lpstr>Konvensiyanın 12 saylı Protokolu</vt:lpstr>
      <vt:lpstr>Konvensiyanın 12 saylı Protokolu</vt:lpstr>
      <vt:lpstr>Ayrı-seçkiliyin əsasları</vt:lpstr>
      <vt:lpstr>Ayrı-seçkiliyin əsasları</vt:lpstr>
      <vt:lpstr>Ayrı-seçkilik testi</vt:lpstr>
      <vt:lpstr>Ayrı-seçkilik testi</vt:lpstr>
      <vt:lpstr>Ayrı-seçkilik testi</vt:lpstr>
      <vt:lpstr>Ayrı-seçkilik testi: fərqli rəftar</vt:lpstr>
      <vt:lpstr>Dövlətin pozitiv öhdəlikləri</vt:lpstr>
      <vt:lpstr>14-cu maddənin yardımçı xarakteri</vt:lpstr>
      <vt:lpstr>14-cu maddənin muxtar xarakteri</vt:lpstr>
      <vt:lpstr>             8          8+14         14</vt:lpstr>
      <vt:lpstr>Diqqətinizə görə təşəkkür edirik!</vt:lpstr>
    </vt:vector>
  </TitlesOfParts>
  <Company>RePack by SPecialiST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Ayrı-seçkiliyin qadağan olunması</dc:title>
  <dc:creator>AspireONE</dc:creator>
  <cp:lastModifiedBy>ROVSHANOVA Vafa</cp:lastModifiedBy>
  <cp:revision>136</cp:revision>
  <dcterms:created xsi:type="dcterms:W3CDTF">2013-10-26T06:25:19Z</dcterms:created>
  <dcterms:modified xsi:type="dcterms:W3CDTF">2016-07-11T08:37:00Z</dcterms:modified>
</cp:coreProperties>
</file>