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19" r:id="rId1"/>
  </p:sldMasterIdLst>
  <p:notesMasterIdLst>
    <p:notesMasterId r:id="rId23"/>
  </p:notesMasterIdLst>
  <p:sldIdLst>
    <p:sldId id="258" r:id="rId2"/>
    <p:sldId id="284" r:id="rId3"/>
    <p:sldId id="287" r:id="rId4"/>
    <p:sldId id="294" r:id="rId5"/>
    <p:sldId id="290" r:id="rId6"/>
    <p:sldId id="292" r:id="rId7"/>
    <p:sldId id="259" r:id="rId8"/>
    <p:sldId id="285" r:id="rId9"/>
    <p:sldId id="286" r:id="rId10"/>
    <p:sldId id="291" r:id="rId11"/>
    <p:sldId id="288" r:id="rId12"/>
    <p:sldId id="289" r:id="rId13"/>
    <p:sldId id="293" r:id="rId14"/>
    <p:sldId id="280" r:id="rId15"/>
    <p:sldId id="295" r:id="rId16"/>
    <p:sldId id="296" r:id="rId17"/>
    <p:sldId id="297" r:id="rId18"/>
    <p:sldId id="298" r:id="rId19"/>
    <p:sldId id="299" r:id="rId20"/>
    <p:sldId id="300" r:id="rId21"/>
    <p:sldId id="301"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3F292209-7EC0-499A-80AC-7968BF423C5E}">
  <a:tblStyle styleId="{3F292209-7EC0-499A-80AC-7968BF423C5E}"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1" d="100"/>
          <a:sy n="91" d="100"/>
        </p:scale>
        <p:origin x="-786" y="-9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 xmlns:p14="http://schemas.microsoft.com/office/powerpoint/2010/main" val="101291696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4" name="Shape 3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4" name="Shape 3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2400300"/>
            <a:ext cx="7543800" cy="1143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3543300"/>
            <a:ext cx="6858000" cy="74295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2/4/2017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dirty="0">
              <a:solidFill>
                <a:schemeClr val="accent3">
                  <a:shade val="75000"/>
                </a:schemeClr>
              </a:solidFill>
            </a:endParaRPr>
          </a:p>
        </p:txBody>
      </p:sp>
      <p:sp>
        <p:nvSpPr>
          <p:cNvPr id="7" name="Rectangle 6"/>
          <p:cNvSpPr/>
          <p:nvPr/>
        </p:nvSpPr>
        <p:spPr>
          <a:xfrm>
            <a:off x="777240" y="4629150"/>
            <a:ext cx="7543800" cy="2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514350"/>
            <a:ext cx="7239000" cy="291465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2/4/2017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514351"/>
            <a:ext cx="1828800" cy="405764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514351"/>
            <a:ext cx="5715000" cy="36576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2/4/2017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mpletely blank">
    <p:spTree>
      <p:nvGrpSpPr>
        <p:cNvPr id="1" name="Shape 56"/>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ubtitle">
    <p:spTree>
      <p:nvGrpSpPr>
        <p:cNvPr id="1" name="Shape 12"/>
        <p:cNvGrpSpPr/>
        <p:nvPr/>
      </p:nvGrpSpPr>
      <p:grpSpPr>
        <a:xfrm>
          <a:off x="0" y="0"/>
          <a:ext cx="0" cy="0"/>
          <a:chOff x="0" y="0"/>
          <a:chExt cx="0" cy="0"/>
        </a:xfrm>
      </p:grpSpPr>
      <p:sp>
        <p:nvSpPr>
          <p:cNvPr id="13" name="Shape 13"/>
          <p:cNvSpPr txBox="1">
            <a:spLocks noGrp="1"/>
          </p:cNvSpPr>
          <p:nvPr>
            <p:ph type="subTitle" idx="1"/>
          </p:nvPr>
        </p:nvSpPr>
        <p:spPr>
          <a:xfrm>
            <a:off x="2022300" y="2815923"/>
            <a:ext cx="5591400" cy="784799"/>
          </a:xfrm>
          <a:prstGeom prst="rect">
            <a:avLst/>
          </a:prstGeom>
        </p:spPr>
        <p:txBody>
          <a:bodyPr lIns="91425" tIns="91425" rIns="91425" bIns="91425" anchor="t" anchorCtr="0"/>
          <a:lstStyle>
            <a:lvl1pPr lvl="0" rtl="0">
              <a:spcBef>
                <a:spcPts val="0"/>
              </a:spcBef>
              <a:buClr>
                <a:srgbClr val="000000"/>
              </a:buClr>
              <a:buSzPct val="100000"/>
              <a:buNone/>
              <a:defRPr sz="1400">
                <a:highlight>
                  <a:srgbClr val="FFCD00"/>
                </a:highlight>
              </a:defRPr>
            </a:lvl1pPr>
            <a:lvl2pPr lvl="1" rtl="0">
              <a:spcBef>
                <a:spcPts val="0"/>
              </a:spcBef>
              <a:buClr>
                <a:schemeClr val="dk2"/>
              </a:buClr>
              <a:buSzPct val="100000"/>
              <a:buNone/>
              <a:defRPr sz="1400">
                <a:solidFill>
                  <a:schemeClr val="dk2"/>
                </a:solidFill>
                <a:highlight>
                  <a:srgbClr val="FFCD00"/>
                </a:highlight>
              </a:defRPr>
            </a:lvl2pPr>
            <a:lvl3pPr lvl="2" rtl="0">
              <a:spcBef>
                <a:spcPts val="0"/>
              </a:spcBef>
              <a:buClr>
                <a:schemeClr val="dk2"/>
              </a:buClr>
              <a:buSzPct val="100000"/>
              <a:buNone/>
              <a:defRPr sz="1400">
                <a:solidFill>
                  <a:schemeClr val="dk2"/>
                </a:solidFill>
                <a:highlight>
                  <a:srgbClr val="FFCD00"/>
                </a:highlight>
              </a:defRPr>
            </a:lvl3pPr>
            <a:lvl4pPr lvl="3" rtl="0">
              <a:spcBef>
                <a:spcPts val="0"/>
              </a:spcBef>
              <a:buClr>
                <a:schemeClr val="dk2"/>
              </a:buClr>
              <a:buSzPct val="100000"/>
              <a:buNone/>
              <a:defRPr sz="1400">
                <a:solidFill>
                  <a:schemeClr val="dk2"/>
                </a:solidFill>
                <a:highlight>
                  <a:srgbClr val="FFCD00"/>
                </a:highlight>
              </a:defRPr>
            </a:lvl4pPr>
            <a:lvl5pPr lvl="4" rtl="0">
              <a:spcBef>
                <a:spcPts val="0"/>
              </a:spcBef>
              <a:buClr>
                <a:schemeClr val="dk2"/>
              </a:buClr>
              <a:buSzPct val="100000"/>
              <a:buNone/>
              <a:defRPr sz="1400">
                <a:solidFill>
                  <a:schemeClr val="dk2"/>
                </a:solidFill>
                <a:highlight>
                  <a:srgbClr val="FFCD00"/>
                </a:highlight>
              </a:defRPr>
            </a:lvl5pPr>
            <a:lvl6pPr lvl="5" rtl="0">
              <a:spcBef>
                <a:spcPts val="0"/>
              </a:spcBef>
              <a:buClr>
                <a:schemeClr val="dk2"/>
              </a:buClr>
              <a:buSzPct val="100000"/>
              <a:buNone/>
              <a:defRPr sz="1400">
                <a:solidFill>
                  <a:schemeClr val="dk2"/>
                </a:solidFill>
                <a:highlight>
                  <a:srgbClr val="FFCD00"/>
                </a:highlight>
              </a:defRPr>
            </a:lvl6pPr>
            <a:lvl7pPr lvl="6" rtl="0">
              <a:spcBef>
                <a:spcPts val="0"/>
              </a:spcBef>
              <a:buClr>
                <a:schemeClr val="dk2"/>
              </a:buClr>
              <a:buSzPct val="100000"/>
              <a:buNone/>
              <a:defRPr sz="1400">
                <a:solidFill>
                  <a:schemeClr val="dk2"/>
                </a:solidFill>
                <a:highlight>
                  <a:srgbClr val="FFCD00"/>
                </a:highlight>
              </a:defRPr>
            </a:lvl7pPr>
            <a:lvl8pPr lvl="7" rtl="0">
              <a:spcBef>
                <a:spcPts val="0"/>
              </a:spcBef>
              <a:buClr>
                <a:schemeClr val="dk2"/>
              </a:buClr>
              <a:buSzPct val="100000"/>
              <a:buNone/>
              <a:defRPr sz="1400">
                <a:solidFill>
                  <a:schemeClr val="dk2"/>
                </a:solidFill>
                <a:highlight>
                  <a:srgbClr val="FFCD00"/>
                </a:highlight>
              </a:defRPr>
            </a:lvl8pPr>
            <a:lvl9pPr lvl="8" rtl="0">
              <a:spcBef>
                <a:spcPts val="0"/>
              </a:spcBef>
              <a:buClr>
                <a:schemeClr val="dk2"/>
              </a:buClr>
              <a:buSzPct val="100000"/>
              <a:buNone/>
              <a:defRPr sz="1400">
                <a:solidFill>
                  <a:schemeClr val="dk2"/>
                </a:solidFill>
                <a:highlight>
                  <a:srgbClr val="FFCD00"/>
                </a:highlight>
              </a:defRPr>
            </a:lvl9pPr>
          </a:lstStyle>
          <a:p>
            <a:endParaRPr/>
          </a:p>
        </p:txBody>
      </p:sp>
      <p:sp>
        <p:nvSpPr>
          <p:cNvPr id="16" name="Shape 16"/>
          <p:cNvSpPr txBox="1">
            <a:spLocks noGrp="1"/>
          </p:cNvSpPr>
          <p:nvPr>
            <p:ph type="ctrTitle"/>
          </p:nvPr>
        </p:nvSpPr>
        <p:spPr>
          <a:xfrm>
            <a:off x="2022225" y="1693523"/>
            <a:ext cx="3787799" cy="1159799"/>
          </a:xfrm>
          <a:prstGeom prst="rect">
            <a:avLst/>
          </a:prstGeom>
        </p:spPr>
        <p:txBody>
          <a:bodyPr lIns="91425" tIns="91425" rIns="91425" bIns="91425" anchor="b" anchorCtr="0"/>
          <a:lstStyle>
            <a:lvl1pPr lvl="0" rtl="0">
              <a:spcBef>
                <a:spcPts val="0"/>
              </a:spcBef>
              <a:buSzPct val="100000"/>
              <a:defRPr sz="3000"/>
            </a:lvl1pPr>
            <a:lvl2pPr lvl="1" rtl="0">
              <a:spcBef>
                <a:spcPts val="0"/>
              </a:spcBef>
              <a:buSzPct val="100000"/>
              <a:defRPr sz="3000"/>
            </a:lvl2pPr>
            <a:lvl3pPr lvl="2" rtl="0">
              <a:spcBef>
                <a:spcPts val="0"/>
              </a:spcBef>
              <a:buSzPct val="100000"/>
              <a:defRPr sz="3000"/>
            </a:lvl3pPr>
            <a:lvl4pPr lvl="3" rtl="0">
              <a:spcBef>
                <a:spcPts val="0"/>
              </a:spcBef>
              <a:buSzPct val="100000"/>
              <a:defRPr sz="3000"/>
            </a:lvl4pPr>
            <a:lvl5pPr lvl="4" rtl="0">
              <a:spcBef>
                <a:spcPts val="0"/>
              </a:spcBef>
              <a:buSzPct val="100000"/>
              <a:defRPr sz="3000"/>
            </a:lvl5pPr>
            <a:lvl6pPr lvl="5" rtl="0">
              <a:spcBef>
                <a:spcPts val="0"/>
              </a:spcBef>
              <a:buSzPct val="100000"/>
              <a:defRPr sz="3000"/>
            </a:lvl6pPr>
            <a:lvl7pPr lvl="6" rtl="0">
              <a:spcBef>
                <a:spcPts val="0"/>
              </a:spcBef>
              <a:buSzPct val="100000"/>
              <a:defRPr sz="3000"/>
            </a:lvl7pPr>
            <a:lvl8pPr lvl="7" rtl="0">
              <a:spcBef>
                <a:spcPts val="0"/>
              </a:spcBef>
              <a:buSzPct val="100000"/>
              <a:defRPr sz="3000"/>
            </a:lvl8pPr>
            <a:lvl9pPr lvl="8" rtl="0">
              <a:spcBef>
                <a:spcPts val="0"/>
              </a:spcBef>
              <a:buSzPct val="100000"/>
              <a:defRPr sz="30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3"/>
        <p:cNvGrpSpPr/>
        <p:nvPr/>
      </p:nvGrpSpPr>
      <p:grpSpPr>
        <a:xfrm>
          <a:off x="0" y="0"/>
          <a:ext cx="0" cy="0"/>
          <a:chOff x="0" y="0"/>
          <a:chExt cx="0" cy="0"/>
        </a:xfrm>
      </p:grpSpPr>
      <p:sp>
        <p:nvSpPr>
          <p:cNvPr id="26" name="Shape 26"/>
          <p:cNvSpPr txBox="1">
            <a:spLocks noGrp="1"/>
          </p:cNvSpPr>
          <p:nvPr>
            <p:ph type="title"/>
          </p:nvPr>
        </p:nvSpPr>
        <p:spPr>
          <a:xfrm>
            <a:off x="1381250" y="922668"/>
            <a:ext cx="3878399" cy="435599"/>
          </a:xfrm>
          <a:prstGeom prst="rect">
            <a:avLst/>
          </a:prstGeom>
        </p:spPr>
        <p:txBody>
          <a:bodyPr lIns="91425" tIns="91425" rIns="91425" bIns="91425" anchor="ctr" anchorCtr="0"/>
          <a:lstStyle>
            <a:lvl1pPr lvl="0" rtl="0">
              <a:spcBef>
                <a:spcPts val="0"/>
              </a:spcBef>
              <a:buSzPct val="100000"/>
              <a:buFont typeface="Lora"/>
              <a:buNone/>
              <a:defRPr sz="2000" b="1">
                <a:latin typeface="Lora"/>
                <a:ea typeface="Lora"/>
                <a:cs typeface="Lora"/>
                <a:sym typeface="Lora"/>
              </a:defRPr>
            </a:lvl1pPr>
            <a:lvl2pPr lvl="1" rtl="0">
              <a:spcBef>
                <a:spcPts val="0"/>
              </a:spcBef>
              <a:buSzPct val="100000"/>
              <a:buFont typeface="Lora"/>
              <a:buNone/>
              <a:defRPr sz="2000" b="1">
                <a:highlight>
                  <a:srgbClr val="FFFFFF"/>
                </a:highlight>
                <a:latin typeface="Lora"/>
                <a:ea typeface="Lora"/>
                <a:cs typeface="Lora"/>
                <a:sym typeface="Lora"/>
              </a:defRPr>
            </a:lvl2pPr>
            <a:lvl3pPr lvl="2" rtl="0">
              <a:spcBef>
                <a:spcPts val="0"/>
              </a:spcBef>
              <a:buSzPct val="100000"/>
              <a:buFont typeface="Lora"/>
              <a:buNone/>
              <a:defRPr sz="2000" b="1">
                <a:highlight>
                  <a:srgbClr val="FFFFFF"/>
                </a:highlight>
                <a:latin typeface="Lora"/>
                <a:ea typeface="Lora"/>
                <a:cs typeface="Lora"/>
                <a:sym typeface="Lora"/>
              </a:defRPr>
            </a:lvl3pPr>
            <a:lvl4pPr lvl="3" rtl="0">
              <a:spcBef>
                <a:spcPts val="0"/>
              </a:spcBef>
              <a:buSzPct val="100000"/>
              <a:buFont typeface="Lora"/>
              <a:buNone/>
              <a:defRPr sz="2000" b="1">
                <a:highlight>
                  <a:srgbClr val="FFFFFF"/>
                </a:highlight>
                <a:latin typeface="Lora"/>
                <a:ea typeface="Lora"/>
                <a:cs typeface="Lora"/>
                <a:sym typeface="Lora"/>
              </a:defRPr>
            </a:lvl4pPr>
            <a:lvl5pPr lvl="4" rtl="0">
              <a:spcBef>
                <a:spcPts val="0"/>
              </a:spcBef>
              <a:buSzPct val="100000"/>
              <a:buFont typeface="Lora"/>
              <a:buNone/>
              <a:defRPr sz="2000" b="1">
                <a:highlight>
                  <a:srgbClr val="FFFFFF"/>
                </a:highlight>
                <a:latin typeface="Lora"/>
                <a:ea typeface="Lora"/>
                <a:cs typeface="Lora"/>
                <a:sym typeface="Lora"/>
              </a:defRPr>
            </a:lvl5pPr>
            <a:lvl6pPr lvl="5" rtl="0">
              <a:spcBef>
                <a:spcPts val="0"/>
              </a:spcBef>
              <a:buSzPct val="100000"/>
              <a:buFont typeface="Lora"/>
              <a:buNone/>
              <a:defRPr sz="2000" b="1">
                <a:highlight>
                  <a:srgbClr val="FFFFFF"/>
                </a:highlight>
                <a:latin typeface="Lora"/>
                <a:ea typeface="Lora"/>
                <a:cs typeface="Lora"/>
                <a:sym typeface="Lora"/>
              </a:defRPr>
            </a:lvl6pPr>
            <a:lvl7pPr lvl="6" rtl="0">
              <a:spcBef>
                <a:spcPts val="0"/>
              </a:spcBef>
              <a:buSzPct val="100000"/>
              <a:buFont typeface="Lora"/>
              <a:buNone/>
              <a:defRPr sz="2000" b="1">
                <a:highlight>
                  <a:srgbClr val="FFFFFF"/>
                </a:highlight>
                <a:latin typeface="Lora"/>
                <a:ea typeface="Lora"/>
                <a:cs typeface="Lora"/>
                <a:sym typeface="Lora"/>
              </a:defRPr>
            </a:lvl7pPr>
            <a:lvl8pPr lvl="7" rtl="0">
              <a:spcBef>
                <a:spcPts val="0"/>
              </a:spcBef>
              <a:buSzPct val="100000"/>
              <a:buFont typeface="Lora"/>
              <a:buNone/>
              <a:defRPr sz="2000" b="1">
                <a:highlight>
                  <a:srgbClr val="FFFFFF"/>
                </a:highlight>
                <a:latin typeface="Lora"/>
                <a:ea typeface="Lora"/>
                <a:cs typeface="Lora"/>
                <a:sym typeface="Lora"/>
              </a:defRPr>
            </a:lvl8pPr>
            <a:lvl9pPr lvl="8" rtl="0">
              <a:spcBef>
                <a:spcPts val="0"/>
              </a:spcBef>
              <a:buSzPct val="100000"/>
              <a:buFont typeface="Lora"/>
              <a:buNone/>
              <a:defRPr sz="2000" b="1">
                <a:highlight>
                  <a:srgbClr val="FFFFFF"/>
                </a:highlight>
                <a:latin typeface="Lora"/>
                <a:ea typeface="Lora"/>
                <a:cs typeface="Lora"/>
                <a:sym typeface="Lora"/>
              </a:defRPr>
            </a:lvl9pPr>
          </a:lstStyle>
          <a:p>
            <a:endParaRPr/>
          </a:p>
        </p:txBody>
      </p:sp>
      <p:sp>
        <p:nvSpPr>
          <p:cNvPr id="27" name="Shape 27"/>
          <p:cNvSpPr txBox="1">
            <a:spLocks noGrp="1"/>
          </p:cNvSpPr>
          <p:nvPr>
            <p:ph type="body" idx="1"/>
          </p:nvPr>
        </p:nvSpPr>
        <p:spPr>
          <a:xfrm>
            <a:off x="1381250" y="1616470"/>
            <a:ext cx="6809700" cy="3112200"/>
          </a:xfrm>
          <a:prstGeom prst="rect">
            <a:avLst/>
          </a:prstGeom>
        </p:spPr>
        <p:txBody>
          <a:bodyPr lIns="91425" tIns="91425" rIns="91425" bIns="91425" anchor="t" anchorCtr="0"/>
          <a:lstStyle>
            <a:lvl1pPr lvl="0" rtl="0">
              <a:spcBef>
                <a:spcPts val="600"/>
              </a:spcBef>
              <a:buClr>
                <a:srgbClr val="FFCD00"/>
              </a:buClr>
              <a:buSzPct val="100000"/>
              <a:buFont typeface="Quattrocento Sans"/>
              <a:buChar char="◉"/>
              <a:defRPr sz="2400">
                <a:latin typeface="Quattrocento Sans"/>
                <a:ea typeface="Quattrocento Sans"/>
                <a:cs typeface="Quattrocento Sans"/>
                <a:sym typeface="Quattrocento Sans"/>
              </a:defRPr>
            </a:lvl1pPr>
            <a:lvl2pPr lvl="1" rtl="0">
              <a:spcBef>
                <a:spcPts val="480"/>
              </a:spcBef>
              <a:buClr>
                <a:srgbClr val="FFCD00"/>
              </a:buClr>
              <a:buSzPct val="100000"/>
              <a:buFont typeface="Quattrocento Sans"/>
              <a:defRPr sz="2000">
                <a:latin typeface="Quattrocento Sans"/>
                <a:ea typeface="Quattrocento Sans"/>
                <a:cs typeface="Quattrocento Sans"/>
                <a:sym typeface="Quattrocento Sans"/>
              </a:defRPr>
            </a:lvl2pPr>
            <a:lvl3pPr lvl="2" rtl="0">
              <a:spcBef>
                <a:spcPts val="480"/>
              </a:spcBef>
              <a:buClr>
                <a:srgbClr val="FFCD00"/>
              </a:buClr>
              <a:buSzPct val="100000"/>
              <a:buFont typeface="Quattrocento Sans"/>
              <a:defRPr sz="2000">
                <a:latin typeface="Quattrocento Sans"/>
                <a:ea typeface="Quattrocento Sans"/>
                <a:cs typeface="Quattrocento Sans"/>
                <a:sym typeface="Quattrocento Sans"/>
              </a:defRPr>
            </a:lvl3pPr>
            <a:lvl4pPr lvl="3" rtl="0">
              <a:spcBef>
                <a:spcPts val="360"/>
              </a:spcBef>
              <a:buClr>
                <a:srgbClr val="FFCD00"/>
              </a:buClr>
              <a:buSzPct val="100000"/>
              <a:buFont typeface="Quattrocento Sans"/>
              <a:defRPr sz="1800">
                <a:latin typeface="Quattrocento Sans"/>
                <a:ea typeface="Quattrocento Sans"/>
                <a:cs typeface="Quattrocento Sans"/>
                <a:sym typeface="Quattrocento Sans"/>
              </a:defRPr>
            </a:lvl4pPr>
            <a:lvl5pPr lvl="4" rtl="0">
              <a:spcBef>
                <a:spcPts val="360"/>
              </a:spcBef>
              <a:buClr>
                <a:srgbClr val="FFCD00"/>
              </a:buClr>
              <a:buSzPct val="100000"/>
              <a:buFont typeface="Quattrocento Sans"/>
              <a:defRPr sz="1800">
                <a:latin typeface="Quattrocento Sans"/>
                <a:ea typeface="Quattrocento Sans"/>
                <a:cs typeface="Quattrocento Sans"/>
                <a:sym typeface="Quattrocento Sans"/>
              </a:defRPr>
            </a:lvl5pPr>
            <a:lvl6pPr lvl="5" rtl="0">
              <a:spcBef>
                <a:spcPts val="360"/>
              </a:spcBef>
              <a:buClr>
                <a:srgbClr val="FFCD00"/>
              </a:buClr>
              <a:buSzPct val="100000"/>
              <a:buFont typeface="Quattrocento Sans"/>
              <a:defRPr sz="1800">
                <a:latin typeface="Quattrocento Sans"/>
                <a:ea typeface="Quattrocento Sans"/>
                <a:cs typeface="Quattrocento Sans"/>
                <a:sym typeface="Quattrocento Sans"/>
              </a:defRPr>
            </a:lvl6pPr>
            <a:lvl7pPr lvl="6" rtl="0">
              <a:spcBef>
                <a:spcPts val="360"/>
              </a:spcBef>
              <a:buClr>
                <a:srgbClr val="FFCD00"/>
              </a:buClr>
              <a:buSzPct val="100000"/>
              <a:buFont typeface="Quattrocento Sans"/>
              <a:defRPr sz="1800">
                <a:latin typeface="Quattrocento Sans"/>
                <a:ea typeface="Quattrocento Sans"/>
                <a:cs typeface="Quattrocento Sans"/>
                <a:sym typeface="Quattrocento Sans"/>
              </a:defRPr>
            </a:lvl7pPr>
            <a:lvl8pPr lvl="7" rtl="0">
              <a:spcBef>
                <a:spcPts val="360"/>
              </a:spcBef>
              <a:buClr>
                <a:srgbClr val="FFCD00"/>
              </a:buClr>
              <a:buSzPct val="100000"/>
              <a:buFont typeface="Quattrocento Sans"/>
              <a:defRPr sz="1800">
                <a:latin typeface="Quattrocento Sans"/>
                <a:ea typeface="Quattrocento Sans"/>
                <a:cs typeface="Quattrocento Sans"/>
                <a:sym typeface="Quattrocento Sans"/>
              </a:defRPr>
            </a:lvl8pPr>
            <a:lvl9pPr lvl="8" rtl="0">
              <a:spcBef>
                <a:spcPts val="360"/>
              </a:spcBef>
              <a:buClr>
                <a:srgbClr val="FFCD00"/>
              </a:buClr>
              <a:buSzPct val="100000"/>
              <a:buFont typeface="Quattrocento Sans"/>
              <a:defRPr sz="1800">
                <a:latin typeface="Quattrocento Sans"/>
                <a:ea typeface="Quattrocento Sans"/>
                <a:cs typeface="Quattrocento Sans"/>
                <a:sym typeface="Quattrocento San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2/4/2017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2457450"/>
            <a:ext cx="7543800" cy="12573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3714750"/>
            <a:ext cx="6858000" cy="6858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2/4/2017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dirty="0">
              <a:solidFill>
                <a:schemeClr val="accent3">
                  <a:shade val="75000"/>
                </a:schemeClr>
              </a:solidFill>
            </a:endParaRPr>
          </a:p>
        </p:txBody>
      </p:sp>
      <p:sp>
        <p:nvSpPr>
          <p:cNvPr id="8" name="Rectangle 7"/>
          <p:cNvSpPr/>
          <p:nvPr/>
        </p:nvSpPr>
        <p:spPr>
          <a:xfrm>
            <a:off x="777240" y="4629150"/>
            <a:ext cx="7543800" cy="2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457201"/>
            <a:ext cx="3657600" cy="2825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457201"/>
            <a:ext cx="3657600" cy="2825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2/4/2017</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457200"/>
            <a:ext cx="3657600" cy="47982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996948"/>
            <a:ext cx="3657600" cy="2286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457200"/>
            <a:ext cx="3657600" cy="47982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996948"/>
            <a:ext cx="3657600" cy="2286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2/4/2017</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a:t>
            </a:fld>
            <a:endParaRPr kumimoji="0" lang="en-US" dirty="0"/>
          </a:p>
        </p:txBody>
      </p:sp>
      <p:cxnSp>
        <p:nvCxnSpPr>
          <p:cNvPr id="11" name="Straight Connector 10"/>
          <p:cNvCxnSpPr/>
          <p:nvPr/>
        </p:nvCxnSpPr>
        <p:spPr>
          <a:xfrm>
            <a:off x="758952" y="937022"/>
            <a:ext cx="3657600" cy="1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937022"/>
            <a:ext cx="3657600" cy="1191"/>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2/4/2017</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2C6B1FF6-39B9-40F5-8B67-33C6354A3D4F}" type="slidenum">
              <a:rPr kumimoji="0" lang="en-US" smtClean="0"/>
              <a:pPr/>
              <a:t>‹#›</a:t>
            </a:fld>
            <a:endParaRPr kumimoji="0" lang="en-US"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2/4/2017</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C6B1FF6-39B9-40F5-8B67-33C6354A3D4F}" type="slidenum">
              <a:rPr kumimoji="0" lang="en-US" smtClean="0"/>
              <a:pPr/>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3429000"/>
            <a:ext cx="6784848" cy="120015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342900"/>
            <a:ext cx="4594934" cy="30860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2" y="342900"/>
            <a:ext cx="2673657" cy="30861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2/4/2017</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dirty="0">
              <a:solidFill>
                <a:schemeClr val="accent3">
                  <a:shade val="75000"/>
                </a:schemeClr>
              </a:solidFill>
            </a:endParaRPr>
          </a:p>
        </p:txBody>
      </p:sp>
      <p:cxnSp>
        <p:nvCxnSpPr>
          <p:cNvPr id="10" name="Straight Connector 9"/>
          <p:cNvCxnSpPr/>
          <p:nvPr/>
        </p:nvCxnSpPr>
        <p:spPr>
          <a:xfrm rot="5400000">
            <a:off x="2153444" y="1885752"/>
            <a:ext cx="28575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3429000"/>
            <a:ext cx="6784848" cy="120015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342900"/>
            <a:ext cx="7543800" cy="21717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2628900"/>
            <a:ext cx="7391400" cy="603647"/>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2/4/2017</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3429000"/>
            <a:ext cx="6781800" cy="120015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514350"/>
            <a:ext cx="7543800" cy="291465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4656582"/>
            <a:ext cx="2133600" cy="273844"/>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pPr algn="r" eaLnBrk="1" latinLnBrk="0" hangingPunct="1"/>
            <a:fld id="{9D21D778-B565-4D7E-94D7-64010A445B68}" type="datetimeFigureOut">
              <a:rPr lang="en-US" smtClean="0"/>
              <a:pPr algn="r" eaLnBrk="1" latinLnBrk="0" hangingPunct="1"/>
              <a:t>2/4/2017</a:t>
            </a:fld>
            <a:endParaRPr lang="en-US" sz="1400" dirty="0">
              <a:solidFill>
                <a:srgbClr val="FFFFFF"/>
              </a:solidFill>
            </a:endParaRPr>
          </a:p>
        </p:txBody>
      </p:sp>
      <p:sp>
        <p:nvSpPr>
          <p:cNvPr id="5" name="Footer Placeholder 4"/>
          <p:cNvSpPr>
            <a:spLocks noGrp="1"/>
          </p:cNvSpPr>
          <p:nvPr>
            <p:ph type="ftr" sz="quarter" idx="3"/>
          </p:nvPr>
        </p:nvSpPr>
        <p:spPr>
          <a:xfrm>
            <a:off x="762000" y="4656582"/>
            <a:ext cx="4873869" cy="273844"/>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pPr algn="l" eaLnBrk="1" latinLnBrk="0" hangingPunct="1"/>
            <a:endParaRPr kumimoji="0" lang="en-US" dirty="0">
              <a:solidFill>
                <a:srgbClr val="FFFFFF"/>
              </a:solidFill>
            </a:endParaRPr>
          </a:p>
        </p:txBody>
      </p:sp>
      <p:sp>
        <p:nvSpPr>
          <p:cNvPr id="6" name="Slide Number Placeholder 5"/>
          <p:cNvSpPr>
            <a:spLocks noGrp="1"/>
          </p:cNvSpPr>
          <p:nvPr>
            <p:ph type="sldNum" sz="quarter" idx="4"/>
          </p:nvPr>
        </p:nvSpPr>
        <p:spPr>
          <a:xfrm>
            <a:off x="7620000" y="4265676"/>
            <a:ext cx="762000" cy="273844"/>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8" name="Rectangle 7"/>
          <p:cNvSpPr/>
          <p:nvPr/>
        </p:nvSpPr>
        <p:spPr>
          <a:xfrm>
            <a:off x="777240" y="0"/>
            <a:ext cx="7543800"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4629150"/>
            <a:ext cx="7543800" cy="2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3" r:id="rId12"/>
    <p:sldLayoutId id="2147483834" r:id="rId13"/>
    <p:sldLayoutId id="2147483836" r:id="rId14"/>
  </p:sldLayoutIdLst>
  <p:hf sldNum="0"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ideo" Target="file:///F:\ya&#351;amaq%20h&#252;ququ\videolar\G8%20Giuliani%20Genova%20Gruppo%20Azzali.mp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Hamidovbabek@yahoo.com"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Hamidovbabek@yahoo.com"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subTitle" idx="4294967295"/>
          </p:nvPr>
        </p:nvSpPr>
        <p:spPr>
          <a:xfrm>
            <a:off x="3733800" y="971550"/>
            <a:ext cx="5410200" cy="1828800"/>
          </a:xfrm>
          <a:prstGeom prst="rect">
            <a:avLst/>
          </a:prstGeom>
        </p:spPr>
        <p:txBody>
          <a:bodyPr lIns="91425" tIns="91425" rIns="91425" bIns="91425" anchor="t" anchorCtr="0">
            <a:noAutofit/>
          </a:bodyPr>
          <a:lstStyle/>
          <a:p>
            <a:pPr lvl="0" algn="ctr">
              <a:spcBef>
                <a:spcPts val="0"/>
              </a:spcBef>
              <a:buNone/>
            </a:pPr>
            <a:r>
              <a:rPr lang="az-Latn-AZ" b="1" dirty="0" smtClean="0"/>
              <a:t>Babək Həmidov </a:t>
            </a:r>
          </a:p>
          <a:p>
            <a:pPr lvl="0" algn="ctr">
              <a:spcBef>
                <a:spcPts val="0"/>
              </a:spcBef>
              <a:buNone/>
            </a:pPr>
            <a:r>
              <a:rPr lang="az-Latn-AZ" b="1" dirty="0" smtClean="0"/>
              <a:t>Azərbaycan Respublikası Vəkillər Kollegiyasının </a:t>
            </a:r>
            <a:r>
              <a:rPr lang="az-Latn-AZ" b="1" dirty="0" smtClean="0"/>
              <a:t>üzvü</a:t>
            </a:r>
            <a:endParaRPr lang="en-US" b="1" dirty="0" smtClean="0"/>
          </a:p>
          <a:p>
            <a:pPr lvl="0" algn="r">
              <a:spcBef>
                <a:spcPts val="0"/>
              </a:spcBef>
              <a:buNone/>
            </a:pPr>
            <a:r>
              <a:rPr lang="en-US" b="1" dirty="0" smtClean="0"/>
              <a:t>2016</a:t>
            </a:r>
            <a:endParaRPr b="1" dirty="0"/>
          </a:p>
        </p:txBody>
      </p:sp>
      <p:sp>
        <p:nvSpPr>
          <p:cNvPr id="93" name="Shape 93"/>
          <p:cNvSpPr txBox="1">
            <a:spLocks noGrp="1"/>
          </p:cNvSpPr>
          <p:nvPr>
            <p:ph type="ctrTitle" idx="4294967295"/>
          </p:nvPr>
        </p:nvSpPr>
        <p:spPr>
          <a:xfrm>
            <a:off x="4419600" y="2952750"/>
            <a:ext cx="4267200" cy="1371600"/>
          </a:xfrm>
          <a:prstGeom prst="rect">
            <a:avLst/>
          </a:prstGeom>
        </p:spPr>
        <p:txBody>
          <a:bodyPr lIns="91425" tIns="91425" rIns="91425" bIns="91425" anchor="ctr" anchorCtr="0">
            <a:noAutofit/>
          </a:bodyPr>
          <a:lstStyle/>
          <a:p>
            <a:pPr lvl="0">
              <a:spcBef>
                <a:spcPts val="0"/>
              </a:spcBef>
            </a:pPr>
            <a:r>
              <a:rPr lang="en-US" sz="2400" b="1" i="1" dirty="0" err="1">
                <a:latin typeface="+mn-lt"/>
              </a:rPr>
              <a:t>Yaşamaq</a:t>
            </a:r>
            <a:r>
              <a:rPr lang="en-US" sz="2400" b="1" i="1" dirty="0">
                <a:latin typeface="+mn-lt"/>
              </a:rPr>
              <a:t> </a:t>
            </a:r>
            <a:r>
              <a:rPr lang="en-US" sz="2400" b="1" i="1" dirty="0" err="1">
                <a:latin typeface="+mn-lt"/>
              </a:rPr>
              <a:t>Hüququ</a:t>
            </a:r>
            <a:r>
              <a:rPr lang="en-US" sz="2400" b="1" i="1" dirty="0">
                <a:latin typeface="+mn-lt"/>
              </a:rPr>
              <a:t/>
            </a:r>
            <a:br>
              <a:rPr lang="en-US" sz="2400" b="1" i="1" dirty="0">
                <a:latin typeface="+mn-lt"/>
              </a:rPr>
            </a:br>
            <a:r>
              <a:rPr lang="en-US" sz="2400" b="1" i="1" dirty="0" err="1">
                <a:latin typeface="+mn-lt"/>
              </a:rPr>
              <a:t>Güc</a:t>
            </a:r>
            <a:r>
              <a:rPr lang="en-US" sz="2400" b="1" i="1" dirty="0">
                <a:latin typeface="+mn-lt"/>
              </a:rPr>
              <a:t> </a:t>
            </a:r>
            <a:r>
              <a:rPr lang="en-US" sz="2400" b="1" i="1" dirty="0" err="1">
                <a:latin typeface="+mn-lt"/>
              </a:rPr>
              <a:t>tətbiqi</a:t>
            </a:r>
            <a:r>
              <a:rPr lang="en-US" sz="2400" b="1" i="1" dirty="0">
                <a:latin typeface="+mn-lt"/>
              </a:rPr>
              <a:t> </a:t>
            </a:r>
            <a:r>
              <a:rPr lang="en-US" sz="2400" b="1" i="1" dirty="0" err="1">
                <a:latin typeface="+mn-lt"/>
              </a:rPr>
              <a:t>və</a:t>
            </a:r>
            <a:r>
              <a:rPr lang="en-US" sz="2400" b="1" i="1" dirty="0">
                <a:latin typeface="+mn-lt"/>
              </a:rPr>
              <a:t> 2-ci </a:t>
            </a:r>
            <a:r>
              <a:rPr lang="en-US" sz="2400" b="1" i="1" dirty="0" err="1">
                <a:latin typeface="+mn-lt"/>
              </a:rPr>
              <a:t>maddənin</a:t>
            </a:r>
            <a:r>
              <a:rPr lang="en-US" sz="2400" b="1" i="1" dirty="0">
                <a:latin typeface="+mn-lt"/>
              </a:rPr>
              <a:t> 2-ci </a:t>
            </a:r>
            <a:r>
              <a:rPr lang="en-US" sz="2400" b="1" i="1" dirty="0" err="1" smtClean="0">
                <a:latin typeface="+mn-lt"/>
              </a:rPr>
              <a:t>bəndində</a:t>
            </a:r>
            <a:r>
              <a:rPr lang="az-Latn-AZ" sz="2400" b="1" i="1" dirty="0" smtClean="0">
                <a:latin typeface="+mn-lt"/>
              </a:rPr>
              <a:t>n </a:t>
            </a:r>
            <a:r>
              <a:rPr lang="en-US" sz="2400" b="1" i="1" dirty="0" err="1" smtClean="0">
                <a:latin typeface="+mn-lt"/>
              </a:rPr>
              <a:t>istisnalar</a:t>
            </a:r>
            <a:endParaRPr lang="en" sz="2400" b="1" i="1" dirty="0">
              <a:latin typeface="+mn-lt"/>
            </a:endParaRPr>
          </a:p>
        </p:txBody>
      </p:sp>
      <p:cxnSp>
        <p:nvCxnSpPr>
          <p:cNvPr id="91" name="Shape 91"/>
          <p:cNvCxnSpPr/>
          <p:nvPr/>
        </p:nvCxnSpPr>
        <p:spPr>
          <a:xfrm>
            <a:off x="6450" y="1428750"/>
            <a:ext cx="2397299" cy="0"/>
          </a:xfrm>
          <a:prstGeom prst="straightConnector1">
            <a:avLst/>
          </a:prstGeom>
          <a:noFill/>
          <a:ln w="9525" cap="flat" cmpd="sng">
            <a:solidFill>
              <a:srgbClr val="CCCCCC"/>
            </a:solidFill>
            <a:prstDash val="solid"/>
            <a:round/>
            <a:headEnd type="none" w="lg" len="lg"/>
            <a:tailEnd type="none" w="lg" len="lg"/>
          </a:ln>
        </p:spPr>
      </p:cxnSp>
      <p:cxnSp>
        <p:nvCxnSpPr>
          <p:cNvPr id="94" name="Shape 94"/>
          <p:cNvCxnSpPr/>
          <p:nvPr/>
        </p:nvCxnSpPr>
        <p:spPr>
          <a:xfrm>
            <a:off x="4738400" y="1428750"/>
            <a:ext cx="4405500" cy="0"/>
          </a:xfrm>
          <a:prstGeom prst="straightConnector1">
            <a:avLst/>
          </a:prstGeom>
          <a:noFill/>
          <a:ln w="9525" cap="flat" cmpd="sng">
            <a:solidFill>
              <a:srgbClr val="CCCCCC"/>
            </a:solidFill>
            <a:prstDash val="solid"/>
            <a:round/>
            <a:headEnd type="none" w="lg" len="lg"/>
            <a:tailEnd type="none" w="lg" len="lg"/>
          </a:ln>
        </p:spPr>
      </p:cxnSp>
      <p:pic>
        <p:nvPicPr>
          <p:cNvPr id="3074" name="Picture 2" descr="C:\Users\user\Desktop\babekfoto.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11937" y="476249"/>
            <a:ext cx="2191911" cy="20435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447800" y="3291789"/>
            <a:ext cx="817563" cy="781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679574" y="3453714"/>
            <a:ext cx="35401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G8 Giuliani Genova Gruppo Azzali.mp4">
            <a:hlinkClick r:id="" action="ppaction://media"/>
          </p:cNvPr>
          <p:cNvPicPr>
            <a:picLocks noGrp="1" noRot="1" noChangeAspect="1"/>
          </p:cNvPicPr>
          <p:nvPr>
            <p:ph idx="1"/>
            <a:videoFile r:link="rId1"/>
          </p:nvPr>
        </p:nvPicPr>
        <p:blipFill>
          <a:blip r:embed="rId3"/>
          <a:stretch>
            <a:fillRect/>
          </a:stretch>
        </p:blipFill>
        <p:spPr>
          <a:xfrm>
            <a:off x="0" y="0"/>
            <a:ext cx="9144000" cy="5143500"/>
          </a:xfrm>
          <a:prstGeom prst="rect">
            <a:avLst/>
          </a:prstGeom>
        </p:spPr>
      </p:pic>
    </p:spTree>
    <p:extLst>
      <p:ext uri="{BB962C8B-B14F-4D97-AF65-F5344CB8AC3E}">
        <p14:creationId xmlns="" xmlns:p14="http://schemas.microsoft.com/office/powerpoint/2010/main" val="4268583129"/>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633" y="363495"/>
            <a:ext cx="7696200" cy="1295400"/>
          </a:xfrm>
        </p:spPr>
        <p:txBody>
          <a:bodyPr>
            <a:normAutofit/>
          </a:bodyPr>
          <a:lstStyle/>
          <a:p>
            <a:pPr algn="ctr"/>
            <a:r>
              <a:rPr lang="en-US" sz="2600" b="1" u="sng" dirty="0" err="1">
                <a:solidFill>
                  <a:srgbClr val="FF0000"/>
                </a:solidFill>
                <a:effectLst>
                  <a:outerShdw blurRad="38100" dist="38100" dir="2700000" algn="tl">
                    <a:srgbClr val="000000">
                      <a:alpha val="43137"/>
                    </a:srgbClr>
                  </a:outerShdw>
                </a:effectLst>
                <a:latin typeface="+mn-lt"/>
              </a:rPr>
              <a:t>Avropa</a:t>
            </a:r>
            <a:r>
              <a:rPr lang="en-US" sz="2600" b="1" u="sng" dirty="0">
                <a:solidFill>
                  <a:srgbClr val="FF0000"/>
                </a:solidFill>
                <a:effectLst>
                  <a:outerShdw blurRad="38100" dist="38100" dir="2700000" algn="tl">
                    <a:srgbClr val="000000">
                      <a:alpha val="43137"/>
                    </a:srgbClr>
                  </a:outerShdw>
                </a:effectLst>
                <a:latin typeface="+mn-lt"/>
              </a:rPr>
              <a:t> </a:t>
            </a:r>
            <a:r>
              <a:rPr lang="en-US" sz="2600" b="1" u="sng" dirty="0" err="1">
                <a:solidFill>
                  <a:srgbClr val="FF0000"/>
                </a:solidFill>
                <a:effectLst>
                  <a:outerShdw blurRad="38100" dist="38100" dir="2700000" algn="tl">
                    <a:srgbClr val="000000">
                      <a:alpha val="43137"/>
                    </a:srgbClr>
                  </a:outerShdw>
                </a:effectLst>
                <a:latin typeface="+mn-lt"/>
              </a:rPr>
              <a:t>Məhkəməsi</a:t>
            </a:r>
            <a:r>
              <a:rPr lang="en-US" sz="2600" b="1" u="sng" dirty="0">
                <a:solidFill>
                  <a:srgbClr val="FF0000"/>
                </a:solidFill>
                <a:effectLst>
                  <a:outerShdw blurRad="38100" dist="38100" dir="2700000" algn="tl">
                    <a:srgbClr val="000000">
                      <a:alpha val="43137"/>
                    </a:srgbClr>
                  </a:outerShdw>
                </a:effectLst>
                <a:latin typeface="+mn-lt"/>
              </a:rPr>
              <a:t> Carlo Giuliani </a:t>
            </a:r>
            <a:r>
              <a:rPr lang="en-US" sz="2600" b="1" u="sng" dirty="0" err="1">
                <a:solidFill>
                  <a:srgbClr val="FF0000"/>
                </a:solidFill>
                <a:effectLst>
                  <a:outerShdw blurRad="38100" dist="38100" dir="2700000" algn="tl">
                    <a:srgbClr val="000000">
                      <a:alpha val="43137"/>
                    </a:srgbClr>
                  </a:outerShdw>
                </a:effectLst>
                <a:latin typeface="+mn-lt"/>
              </a:rPr>
              <a:t>işini</a:t>
            </a:r>
            <a:r>
              <a:rPr lang="en-US" sz="2600" b="1" u="sng" dirty="0">
                <a:solidFill>
                  <a:srgbClr val="FF0000"/>
                </a:solidFill>
                <a:effectLst>
                  <a:outerShdw blurRad="38100" dist="38100" dir="2700000" algn="tl">
                    <a:srgbClr val="000000">
                      <a:alpha val="43137"/>
                    </a:srgbClr>
                  </a:outerShdw>
                </a:effectLst>
                <a:latin typeface="+mn-lt"/>
              </a:rPr>
              <a:t> </a:t>
            </a:r>
            <a:r>
              <a:rPr lang="en-US" sz="2600" b="1" u="sng" dirty="0" err="1">
                <a:solidFill>
                  <a:srgbClr val="FF0000"/>
                </a:solidFill>
                <a:effectLst>
                  <a:outerShdw blurRad="38100" dist="38100" dir="2700000" algn="tl">
                    <a:srgbClr val="000000">
                      <a:alpha val="43137"/>
                    </a:srgbClr>
                  </a:outerShdw>
                </a:effectLst>
                <a:latin typeface="+mn-lt"/>
              </a:rPr>
              <a:t>hansı</a:t>
            </a:r>
            <a:r>
              <a:rPr lang="en-US" sz="2600" b="1" u="sng" dirty="0">
                <a:solidFill>
                  <a:srgbClr val="FF0000"/>
                </a:solidFill>
                <a:effectLst>
                  <a:outerShdw blurRad="38100" dist="38100" dir="2700000" algn="tl">
                    <a:srgbClr val="000000">
                      <a:alpha val="43137"/>
                    </a:srgbClr>
                  </a:outerShdw>
                </a:effectLst>
                <a:latin typeface="+mn-lt"/>
              </a:rPr>
              <a:t> 3 </a:t>
            </a:r>
            <a:r>
              <a:rPr lang="en-US" sz="2600" b="1" u="sng" dirty="0" err="1">
                <a:solidFill>
                  <a:srgbClr val="FF0000"/>
                </a:solidFill>
                <a:effectLst>
                  <a:outerShdw blurRad="38100" dist="38100" dir="2700000" algn="tl">
                    <a:srgbClr val="000000">
                      <a:alpha val="43137"/>
                    </a:srgbClr>
                  </a:outerShdw>
                </a:effectLst>
                <a:latin typeface="+mn-lt"/>
              </a:rPr>
              <a:t>sual</a:t>
            </a:r>
            <a:r>
              <a:rPr lang="en-US" sz="2600" b="1" u="sng" dirty="0">
                <a:solidFill>
                  <a:srgbClr val="FF0000"/>
                </a:solidFill>
                <a:effectLst>
                  <a:outerShdw blurRad="38100" dist="38100" dir="2700000" algn="tl">
                    <a:srgbClr val="000000">
                      <a:alpha val="43137"/>
                    </a:srgbClr>
                  </a:outerShdw>
                </a:effectLst>
                <a:latin typeface="+mn-lt"/>
              </a:rPr>
              <a:t> </a:t>
            </a:r>
            <a:r>
              <a:rPr lang="en-US" sz="2600" b="1" u="sng" dirty="0" err="1">
                <a:solidFill>
                  <a:srgbClr val="FF0000"/>
                </a:solidFill>
                <a:effectLst>
                  <a:outerShdw blurRad="38100" dist="38100" dir="2700000" algn="tl">
                    <a:srgbClr val="000000">
                      <a:alpha val="43137"/>
                    </a:srgbClr>
                  </a:outerShdw>
                </a:effectLst>
                <a:latin typeface="+mn-lt"/>
              </a:rPr>
              <a:t>işığında</a:t>
            </a:r>
            <a:r>
              <a:rPr lang="en-US" sz="2600" b="1" u="sng" dirty="0">
                <a:solidFill>
                  <a:srgbClr val="FF0000"/>
                </a:solidFill>
                <a:effectLst>
                  <a:outerShdw blurRad="38100" dist="38100" dir="2700000" algn="tl">
                    <a:srgbClr val="000000">
                      <a:alpha val="43137"/>
                    </a:srgbClr>
                  </a:outerShdw>
                </a:effectLst>
                <a:latin typeface="+mn-lt"/>
              </a:rPr>
              <a:t> </a:t>
            </a:r>
            <a:r>
              <a:rPr lang="en-US" sz="2600" b="1" u="sng" dirty="0" err="1">
                <a:solidFill>
                  <a:srgbClr val="FF0000"/>
                </a:solidFill>
                <a:effectLst>
                  <a:outerShdw blurRad="38100" dist="38100" dir="2700000" algn="tl">
                    <a:srgbClr val="000000">
                      <a:alpha val="43137"/>
                    </a:srgbClr>
                  </a:outerShdw>
                </a:effectLst>
                <a:latin typeface="+mn-lt"/>
              </a:rPr>
              <a:t>araşdırdı</a:t>
            </a:r>
            <a:r>
              <a:rPr lang="en-US" sz="2600" b="1" u="sng" dirty="0">
                <a:solidFill>
                  <a:srgbClr val="FF0000"/>
                </a:solidFill>
                <a:effectLst>
                  <a:outerShdw blurRad="38100" dist="38100" dir="2700000" algn="tl">
                    <a:srgbClr val="000000">
                      <a:alpha val="43137"/>
                    </a:srgbClr>
                  </a:outerShdw>
                </a:effectLst>
                <a:latin typeface="+mn-lt"/>
              </a:rPr>
              <a:t>? </a:t>
            </a:r>
            <a:br>
              <a:rPr lang="en-US" sz="2600" b="1" u="sng" dirty="0">
                <a:solidFill>
                  <a:srgbClr val="FF0000"/>
                </a:solidFill>
                <a:effectLst>
                  <a:outerShdw blurRad="38100" dist="38100" dir="2700000" algn="tl">
                    <a:srgbClr val="000000">
                      <a:alpha val="43137"/>
                    </a:srgbClr>
                  </a:outerShdw>
                </a:effectLst>
                <a:latin typeface="+mn-lt"/>
              </a:rPr>
            </a:br>
            <a:endParaRPr lang="en-US" sz="2600" b="1" u="sng" dirty="0">
              <a:solidFill>
                <a:srgbClr val="FF0000"/>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685800" y="1428750"/>
            <a:ext cx="7543800" cy="3124200"/>
          </a:xfrm>
        </p:spPr>
        <p:txBody>
          <a:bodyPr>
            <a:normAutofit fontScale="85000" lnSpcReduction="20000"/>
          </a:bodyPr>
          <a:lstStyle/>
          <a:p>
            <a:pPr marL="514350" indent="-514350" algn="ctr">
              <a:buFont typeface="+mj-lt"/>
              <a:buAutoNum type="arabicPeriod"/>
            </a:pPr>
            <a:endParaRPr lang="az-Latn-AZ" sz="2600" b="1" dirty="0">
              <a:effectLst>
                <a:outerShdw blurRad="38100" dist="38100" dir="2700000" algn="tl">
                  <a:srgbClr val="000000">
                    <a:alpha val="43137"/>
                  </a:srgbClr>
                </a:outerShdw>
              </a:effectLst>
            </a:endParaRPr>
          </a:p>
          <a:p>
            <a:pPr marL="514350" indent="-514350">
              <a:buFont typeface="+mj-lt"/>
              <a:buAutoNum type="arabicPeriod"/>
            </a:pPr>
            <a:r>
              <a:rPr lang="az-Latn-AZ" sz="2600" b="1" dirty="0" smtClean="0">
                <a:effectLst>
                  <a:outerShdw blurRad="38100" dist="38100" dir="2700000" algn="tl">
                    <a:srgbClr val="000000">
                      <a:alpha val="43137"/>
                    </a:srgbClr>
                  </a:outerShdw>
                </a:effectLst>
              </a:rPr>
              <a:t>Ölümlə </a:t>
            </a:r>
            <a:r>
              <a:rPr lang="az-Latn-AZ" sz="2600" b="1" dirty="0">
                <a:effectLst>
                  <a:outerShdw blurRad="38100" dist="38100" dir="2700000" algn="tl">
                    <a:srgbClr val="000000">
                      <a:alpha val="43137"/>
                    </a:srgbClr>
                  </a:outerShdw>
                </a:effectLst>
              </a:rPr>
              <a:t>nəticələnə bilən güc tətbiqi üçün mütləq zərurət var </a:t>
            </a:r>
            <a:r>
              <a:rPr lang="az-Latn-AZ" sz="2600" b="1" dirty="0" smtClean="0">
                <a:effectLst>
                  <a:outerShdw blurRad="38100" dist="38100" dir="2700000" algn="tl">
                    <a:srgbClr val="000000">
                      <a:alpha val="43137"/>
                    </a:srgbClr>
                  </a:outerShdw>
                </a:effectLst>
              </a:rPr>
              <a:t>idimi?  </a:t>
            </a:r>
          </a:p>
          <a:p>
            <a:pPr marL="514350" indent="-514350">
              <a:buFont typeface="+mj-lt"/>
              <a:buAutoNum type="arabicPeriod"/>
            </a:pPr>
            <a:endParaRPr lang="az-Latn-AZ" sz="2600" b="1" dirty="0" smtClean="0">
              <a:effectLst>
                <a:outerShdw blurRad="38100" dist="38100" dir="2700000" algn="tl">
                  <a:srgbClr val="000000">
                    <a:alpha val="43137"/>
                  </a:srgbClr>
                </a:outerShdw>
              </a:effectLst>
            </a:endParaRPr>
          </a:p>
          <a:p>
            <a:pPr marL="514350" indent="-514350">
              <a:buFont typeface="+mj-lt"/>
              <a:buAutoNum type="arabicPeriod"/>
            </a:pPr>
            <a:r>
              <a:rPr lang="az-Latn-AZ" sz="2600" b="1" dirty="0" smtClean="0">
                <a:effectLst>
                  <a:outerShdw blurRad="38100" dist="38100" dir="2700000" algn="tl">
                    <a:srgbClr val="000000">
                      <a:alpha val="43137"/>
                    </a:srgbClr>
                  </a:outerShdw>
                </a:effectLst>
              </a:rPr>
              <a:t>Ölümlə </a:t>
            </a:r>
            <a:r>
              <a:rPr lang="az-Latn-AZ" sz="2600" b="1" dirty="0">
                <a:effectLst>
                  <a:outerShdw blurRad="38100" dist="38100" dir="2700000" algn="tl">
                    <a:srgbClr val="000000">
                      <a:alpha val="43137"/>
                    </a:srgbClr>
                  </a:outerShdw>
                </a:effectLst>
              </a:rPr>
              <a:t>nəticələnə bilən güc tətbiqini tənzimləyən daxili hüquqi baza və hüquq mühafizə əməkdaşlarına verilən </a:t>
            </a:r>
            <a:r>
              <a:rPr lang="az-Latn-AZ" sz="2600" b="1" dirty="0" smtClean="0">
                <a:effectLst>
                  <a:outerShdw blurRad="38100" dist="38100" dir="2700000" algn="tl">
                    <a:srgbClr val="000000">
                      <a:alpha val="43137"/>
                    </a:srgbClr>
                  </a:outerShdw>
                </a:effectLst>
              </a:rPr>
              <a:t>silahlar? </a:t>
            </a:r>
          </a:p>
          <a:p>
            <a:pPr marL="514350" indent="-514350">
              <a:buFont typeface="+mj-lt"/>
              <a:buAutoNum type="arabicPeriod"/>
            </a:pPr>
            <a:endParaRPr lang="az-Latn-AZ" sz="2600" b="1" dirty="0">
              <a:effectLst>
                <a:outerShdw blurRad="38100" dist="38100" dir="2700000" algn="tl">
                  <a:srgbClr val="000000">
                    <a:alpha val="43137"/>
                  </a:srgbClr>
                </a:outerShdw>
              </a:effectLst>
            </a:endParaRPr>
          </a:p>
          <a:p>
            <a:pPr marL="514350" indent="-514350">
              <a:buFont typeface="+mj-lt"/>
              <a:buAutoNum type="arabicPeriod"/>
            </a:pPr>
            <a:r>
              <a:rPr lang="az-Latn-AZ" sz="2600" b="1" dirty="0" smtClean="0">
                <a:effectLst>
                  <a:outerShdw blurRad="38100" dist="38100" dir="2700000" algn="tl">
                    <a:srgbClr val="000000">
                      <a:alpha val="43137"/>
                    </a:srgbClr>
                  </a:outerShdw>
                </a:effectLst>
              </a:rPr>
              <a:t>Əməliyyatların </a:t>
            </a:r>
            <a:r>
              <a:rPr lang="az-Latn-AZ" sz="2600" b="1" dirty="0">
                <a:effectLst>
                  <a:outerShdw blurRad="38100" dist="38100" dir="2700000" algn="tl">
                    <a:srgbClr val="000000">
                      <a:alpha val="43137"/>
                    </a:srgbClr>
                  </a:outerShdw>
                </a:effectLst>
              </a:rPr>
              <a:t>Təşkili və </a:t>
            </a:r>
            <a:r>
              <a:rPr lang="az-Latn-AZ" sz="2600" b="1" dirty="0" err="1">
                <a:effectLst>
                  <a:outerShdw blurRad="38100" dist="38100" dir="2700000" algn="tl">
                    <a:srgbClr val="000000">
                      <a:alpha val="43137"/>
                    </a:srgbClr>
                  </a:outerShdw>
                </a:effectLst>
              </a:rPr>
              <a:t>Planlaşdırılması</a:t>
            </a:r>
            <a:r>
              <a:rPr lang="az-Latn-AZ" sz="2600" b="1" dirty="0">
                <a:effectLst>
                  <a:outerShdw blurRad="38100" dist="38100" dir="2700000" algn="tl">
                    <a:srgbClr val="000000">
                      <a:alpha val="43137"/>
                    </a:srgbClr>
                  </a:outerShdw>
                </a:effectLst>
              </a:rPr>
              <a:t> yaşamaq hüququnu qorumaq öhdəliyinə uyğun idimi?</a:t>
            </a:r>
            <a:endParaRPr lang="az-Latn-AZ" sz="2600" b="1" dirty="0" smtClean="0">
              <a:effectLst>
                <a:outerShdw blurRad="38100" dist="38100" dir="2700000" algn="tl">
                  <a:srgbClr val="000000">
                    <a:alpha val="43137"/>
                  </a:srgbClr>
                </a:outerShdw>
              </a:effectLst>
            </a:endParaRPr>
          </a:p>
        </p:txBody>
      </p:sp>
      <p:pic>
        <p:nvPicPr>
          <p:cNvPr id="3075"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361950"/>
            <a:ext cx="817563" cy="781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92893" y="575469"/>
            <a:ext cx="231775" cy="3540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480854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85751"/>
            <a:ext cx="6705600" cy="685799"/>
          </a:xfrm>
        </p:spPr>
        <p:txBody>
          <a:bodyPr>
            <a:noAutofit/>
          </a:bodyPr>
          <a:lstStyle/>
          <a:p>
            <a:pPr algn="ctr"/>
            <a:r>
              <a:rPr lang="az-Latn-AZ" sz="2600" u="sng" dirty="0" smtClean="0">
                <a:solidFill>
                  <a:srgbClr val="FF0000"/>
                </a:solidFill>
                <a:effectLst>
                  <a:outerShdw blurRad="38100" dist="38100" dir="2700000" algn="tl">
                    <a:srgbClr val="000000">
                      <a:alpha val="43137"/>
                    </a:srgbClr>
                  </a:outerShdw>
                </a:effectLst>
                <a:latin typeface="+mn-lt"/>
              </a:rPr>
              <a:t>2-ci maddə və Beynəlxalq Silahlı Münaqişədə güc tətbiqi</a:t>
            </a:r>
            <a:endParaRPr lang="en-US" sz="2600" u="sng" dirty="0">
              <a:solidFill>
                <a:srgbClr val="FF0000"/>
              </a:solidFill>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06721" y="3333750"/>
            <a:ext cx="7848600" cy="1371600"/>
          </a:xfrm>
        </p:spPr>
        <p:txBody>
          <a:bodyPr>
            <a:normAutofit fontScale="92500" lnSpcReduction="10000"/>
          </a:bodyPr>
          <a:lstStyle/>
          <a:p>
            <a:pPr>
              <a:buClrTx/>
              <a:buFont typeface="Wingdings" pitchFamily="2" charset="2"/>
              <a:buChar char="v"/>
            </a:pPr>
            <a:r>
              <a:rPr lang="az-Latn-AZ" sz="2200" b="1" dirty="0" smtClean="0">
                <a:latin typeface="+mn-lt"/>
              </a:rPr>
              <a:t>15.</a:t>
            </a:r>
            <a:r>
              <a:rPr lang="en-US" sz="2200" b="1" dirty="0" smtClean="0">
                <a:latin typeface="+mn-lt"/>
              </a:rPr>
              <a:t>2</a:t>
            </a:r>
            <a:r>
              <a:rPr lang="en-US" sz="2200" b="1" dirty="0">
                <a:latin typeface="+mn-lt"/>
              </a:rPr>
              <a:t>. Bu </a:t>
            </a:r>
            <a:r>
              <a:rPr lang="en-US" sz="2200" b="1" dirty="0" err="1">
                <a:latin typeface="+mn-lt"/>
              </a:rPr>
              <a:t>müddəa</a:t>
            </a:r>
            <a:r>
              <a:rPr lang="en-US" sz="2200" b="1" dirty="0">
                <a:latin typeface="+mn-lt"/>
              </a:rPr>
              <a:t>, </a:t>
            </a:r>
            <a:r>
              <a:rPr lang="en-US" sz="2200" b="1" dirty="0" err="1">
                <a:latin typeface="+mn-lt"/>
              </a:rPr>
              <a:t>qanuni</a:t>
            </a:r>
            <a:r>
              <a:rPr lang="en-US" sz="2200" b="1" dirty="0">
                <a:latin typeface="+mn-lt"/>
              </a:rPr>
              <a:t> </a:t>
            </a:r>
            <a:r>
              <a:rPr lang="en-US" sz="2200" b="1" dirty="0" err="1">
                <a:latin typeface="+mn-lt"/>
              </a:rPr>
              <a:t>müharibə</a:t>
            </a:r>
            <a:r>
              <a:rPr lang="en-US" sz="2200" b="1" dirty="0">
                <a:latin typeface="+mn-lt"/>
              </a:rPr>
              <a:t> </a:t>
            </a:r>
            <a:r>
              <a:rPr lang="en-US" sz="2200" b="1" dirty="0" err="1">
                <a:latin typeface="+mn-lt"/>
              </a:rPr>
              <a:t>əməliyyatları</a:t>
            </a:r>
            <a:r>
              <a:rPr lang="en-US" sz="2200" b="1" dirty="0">
                <a:latin typeface="+mn-lt"/>
              </a:rPr>
              <a:t> </a:t>
            </a:r>
            <a:r>
              <a:rPr lang="en-US" sz="2200" b="1" dirty="0" err="1" smtClean="0">
                <a:latin typeface="+mn-lt"/>
              </a:rPr>
              <a:t>nəticəsində</a:t>
            </a:r>
            <a:r>
              <a:rPr lang="az-Latn-AZ" sz="2200" b="1" dirty="0" smtClean="0">
                <a:latin typeface="+mn-lt"/>
              </a:rPr>
              <a:t> </a:t>
            </a:r>
            <a:r>
              <a:rPr lang="en-US" sz="2200" b="1" dirty="0" err="1" smtClean="0">
                <a:latin typeface="+mn-lt"/>
              </a:rPr>
              <a:t>ölüm</a:t>
            </a:r>
            <a:r>
              <a:rPr lang="en-US" sz="2200" b="1" dirty="0" smtClean="0">
                <a:latin typeface="+mn-lt"/>
              </a:rPr>
              <a:t> </a:t>
            </a:r>
            <a:r>
              <a:rPr lang="en-US" sz="2200" b="1" dirty="0" err="1">
                <a:latin typeface="+mn-lt"/>
              </a:rPr>
              <a:t>halları</a:t>
            </a:r>
            <a:r>
              <a:rPr lang="en-US" sz="2200" b="1" dirty="0">
                <a:latin typeface="+mn-lt"/>
              </a:rPr>
              <a:t> </a:t>
            </a:r>
            <a:r>
              <a:rPr lang="en-US" sz="2200" b="1" dirty="0" err="1">
                <a:latin typeface="+mn-lt"/>
              </a:rPr>
              <a:t>istisna</a:t>
            </a:r>
            <a:r>
              <a:rPr lang="en-US" sz="2200" b="1" dirty="0">
                <a:latin typeface="+mn-lt"/>
              </a:rPr>
              <a:t> </a:t>
            </a:r>
            <a:r>
              <a:rPr lang="en-US" sz="2200" b="1" dirty="0" err="1">
                <a:latin typeface="+mn-lt"/>
              </a:rPr>
              <a:t>olmaqla</a:t>
            </a:r>
            <a:r>
              <a:rPr lang="en-US" sz="2200" b="1" dirty="0">
                <a:latin typeface="+mn-lt"/>
              </a:rPr>
              <a:t>, 2-ci </a:t>
            </a:r>
            <a:r>
              <a:rPr lang="en-US" sz="2200" b="1" dirty="0" err="1">
                <a:latin typeface="+mn-lt"/>
              </a:rPr>
              <a:t>maddənin</a:t>
            </a:r>
            <a:r>
              <a:rPr lang="en-US" sz="2200" b="1" dirty="0">
                <a:latin typeface="+mn-lt"/>
              </a:rPr>
              <a:t> </a:t>
            </a:r>
            <a:r>
              <a:rPr lang="en-US" sz="2200" b="1" dirty="0" err="1">
                <a:latin typeface="+mn-lt"/>
              </a:rPr>
              <a:t>və</a:t>
            </a:r>
            <a:r>
              <a:rPr lang="en-US" sz="2200" b="1" dirty="0">
                <a:latin typeface="+mn-lt"/>
              </a:rPr>
              <a:t> </a:t>
            </a:r>
            <a:r>
              <a:rPr lang="en-US" sz="2200" b="1" dirty="0" err="1">
                <a:latin typeface="+mn-lt"/>
              </a:rPr>
              <a:t>həmçinin</a:t>
            </a:r>
            <a:r>
              <a:rPr lang="en-US" sz="2200" b="1" dirty="0">
                <a:latin typeface="+mn-lt"/>
              </a:rPr>
              <a:t> </a:t>
            </a:r>
            <a:r>
              <a:rPr lang="en-US" sz="2200" b="1" dirty="0" smtClean="0">
                <a:latin typeface="+mn-lt"/>
              </a:rPr>
              <a:t>3-cü</a:t>
            </a:r>
            <a:r>
              <a:rPr lang="az-Latn-AZ" sz="2200" b="1" dirty="0" smtClean="0">
                <a:latin typeface="+mn-lt"/>
              </a:rPr>
              <a:t> </a:t>
            </a:r>
            <a:r>
              <a:rPr lang="en-US" sz="2200" b="1" dirty="0" err="1" smtClean="0">
                <a:latin typeface="+mn-lt"/>
              </a:rPr>
              <a:t>maddənin</a:t>
            </a:r>
            <a:r>
              <a:rPr lang="en-US" sz="2200" b="1" dirty="0">
                <a:latin typeface="+mn-lt"/>
              </a:rPr>
              <a:t>, 4-cü </a:t>
            </a:r>
            <a:r>
              <a:rPr lang="en-US" sz="2200" b="1" dirty="0" err="1">
                <a:latin typeface="+mn-lt"/>
              </a:rPr>
              <a:t>maddənin</a:t>
            </a:r>
            <a:r>
              <a:rPr lang="en-US" sz="2200" b="1" dirty="0">
                <a:latin typeface="+mn-lt"/>
              </a:rPr>
              <a:t> 1-ci </a:t>
            </a:r>
            <a:r>
              <a:rPr lang="en-US" sz="2200" b="1" dirty="0" err="1">
                <a:latin typeface="+mn-lt"/>
              </a:rPr>
              <a:t>bəndinin</a:t>
            </a:r>
            <a:r>
              <a:rPr lang="en-US" sz="2200" b="1" dirty="0">
                <a:latin typeface="+mn-lt"/>
              </a:rPr>
              <a:t> </a:t>
            </a:r>
            <a:r>
              <a:rPr lang="en-US" sz="2200" b="1" dirty="0" err="1">
                <a:latin typeface="+mn-lt"/>
              </a:rPr>
              <a:t>və</a:t>
            </a:r>
            <a:r>
              <a:rPr lang="en-US" sz="2200" b="1" dirty="0">
                <a:latin typeface="+mn-lt"/>
              </a:rPr>
              <a:t> 7-ci </a:t>
            </a:r>
            <a:r>
              <a:rPr lang="en-US" sz="2200" b="1" dirty="0" err="1" smtClean="0">
                <a:latin typeface="+mn-lt"/>
              </a:rPr>
              <a:t>maddənin</a:t>
            </a:r>
            <a:r>
              <a:rPr lang="az-Latn-AZ" sz="2200" b="1" dirty="0" smtClean="0">
                <a:latin typeface="+mn-lt"/>
              </a:rPr>
              <a:t> </a:t>
            </a:r>
            <a:r>
              <a:rPr lang="en-US" sz="2200" b="1" dirty="0" err="1" smtClean="0">
                <a:latin typeface="+mn-lt"/>
              </a:rPr>
              <a:t>müddəalarına</a:t>
            </a:r>
            <a:r>
              <a:rPr lang="en-US" sz="2200" b="1" dirty="0" smtClean="0">
                <a:latin typeface="+mn-lt"/>
              </a:rPr>
              <a:t> </a:t>
            </a:r>
            <a:r>
              <a:rPr lang="en-US" sz="2200" b="1" dirty="0" err="1">
                <a:latin typeface="+mn-lt"/>
              </a:rPr>
              <a:t>uyğun</a:t>
            </a:r>
            <a:r>
              <a:rPr lang="en-US" sz="2200" b="1" dirty="0">
                <a:latin typeface="+mn-lt"/>
              </a:rPr>
              <a:t> </a:t>
            </a:r>
            <a:r>
              <a:rPr lang="en-US" sz="2200" b="1" dirty="0" err="1">
                <a:latin typeface="+mn-lt"/>
              </a:rPr>
              <a:t>olmayan</a:t>
            </a:r>
            <a:r>
              <a:rPr lang="en-US" sz="2200" b="1" dirty="0">
                <a:latin typeface="+mn-lt"/>
              </a:rPr>
              <a:t> </a:t>
            </a:r>
            <a:r>
              <a:rPr lang="en-US" sz="2200" b="1" dirty="0" err="1" smtClean="0">
                <a:latin typeface="+mn-lt"/>
              </a:rPr>
              <a:t>tədbirlərinin</a:t>
            </a:r>
            <a:r>
              <a:rPr lang="az-Latn-AZ" sz="2200" b="1" dirty="0" smtClean="0">
                <a:latin typeface="+mn-lt"/>
              </a:rPr>
              <a:t> </a:t>
            </a:r>
            <a:r>
              <a:rPr lang="en-US" sz="2200" b="1" dirty="0" err="1" smtClean="0">
                <a:latin typeface="+mn-lt"/>
              </a:rPr>
              <a:t>görülməsinə</a:t>
            </a:r>
            <a:r>
              <a:rPr lang="en-US" sz="2200" b="1" dirty="0" smtClean="0">
                <a:latin typeface="+mn-lt"/>
              </a:rPr>
              <a:t> </a:t>
            </a:r>
            <a:r>
              <a:rPr lang="en-US" sz="2200" b="1" dirty="0" err="1" smtClean="0">
                <a:latin typeface="+mn-lt"/>
              </a:rPr>
              <a:t>əsas</a:t>
            </a:r>
            <a:r>
              <a:rPr lang="az-Latn-AZ" sz="2200" b="1" dirty="0" smtClean="0">
                <a:latin typeface="+mn-lt"/>
              </a:rPr>
              <a:t> </a:t>
            </a:r>
            <a:r>
              <a:rPr lang="en-US" sz="2200" b="1" dirty="0" err="1" smtClean="0">
                <a:latin typeface="+mn-lt"/>
              </a:rPr>
              <a:t>vermir</a:t>
            </a:r>
            <a:r>
              <a:rPr lang="az-Latn-AZ" sz="2200" b="1" dirty="0" smtClean="0">
                <a:latin typeface="+mn-lt"/>
              </a:rPr>
              <a:t>.</a:t>
            </a:r>
          </a:p>
          <a:p>
            <a:pPr marL="0" indent="0">
              <a:buClrTx/>
              <a:buNone/>
            </a:pPr>
            <a:endParaRPr lang="en-US" b="1" dirty="0" smtClean="0">
              <a:latin typeface="+mn-lt"/>
            </a:endParaRPr>
          </a:p>
          <a:p>
            <a:pPr marL="0" indent="0">
              <a:buClrTx/>
              <a:buNone/>
            </a:pPr>
            <a:endParaRPr lang="en-US" b="1" dirty="0">
              <a:latin typeface="+mn-lt"/>
            </a:endParaRPr>
          </a:p>
        </p:txBody>
      </p:sp>
      <p:pic>
        <p:nvPicPr>
          <p:cNvPr id="1030" name="Picture 6"/>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02957" y="1025288"/>
            <a:ext cx="2971800" cy="21955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831492" y="1025288"/>
            <a:ext cx="3124884" cy="21955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239476"/>
            <a:ext cx="817563" cy="7858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31774" y="415688"/>
            <a:ext cx="354013" cy="433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04687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500" fill="hold"/>
                                        <p:tgtEl>
                                          <p:spTgt spid="1030"/>
                                        </p:tgtEl>
                                        <p:attrNameLst>
                                          <p:attrName>ppt_w</p:attrName>
                                        </p:attrNameLst>
                                      </p:cBhvr>
                                      <p:tavLst>
                                        <p:tav tm="0">
                                          <p:val>
                                            <p:fltVal val="0"/>
                                          </p:val>
                                        </p:tav>
                                        <p:tav tm="100000">
                                          <p:val>
                                            <p:strVal val="#ppt_w"/>
                                          </p:val>
                                        </p:tav>
                                      </p:tavLst>
                                    </p:anim>
                                    <p:anim calcmode="lin" valueType="num">
                                      <p:cBhvr>
                                        <p:cTn id="8" dur="500" fill="hold"/>
                                        <p:tgtEl>
                                          <p:spTgt spid="1030"/>
                                        </p:tgtEl>
                                        <p:attrNameLst>
                                          <p:attrName>ppt_h</p:attrName>
                                        </p:attrNameLst>
                                      </p:cBhvr>
                                      <p:tavLst>
                                        <p:tav tm="0">
                                          <p:val>
                                            <p:fltVal val="0"/>
                                          </p:val>
                                        </p:tav>
                                        <p:tav tm="100000">
                                          <p:val>
                                            <p:strVal val="#ppt_h"/>
                                          </p:val>
                                        </p:tav>
                                      </p:tavLst>
                                    </p:anim>
                                    <p:animEffect transition="in" filter="fade">
                                      <p:cBhvr>
                                        <p:cTn id="9" dur="500"/>
                                        <p:tgtEl>
                                          <p:spTgt spid="103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31"/>
                                        </p:tgtEl>
                                        <p:attrNameLst>
                                          <p:attrName>style.visibility</p:attrName>
                                        </p:attrNameLst>
                                      </p:cBhvr>
                                      <p:to>
                                        <p:strVal val="visible"/>
                                      </p:to>
                                    </p:set>
                                    <p:anim calcmode="lin" valueType="num">
                                      <p:cBhvr>
                                        <p:cTn id="14" dur="500" fill="hold"/>
                                        <p:tgtEl>
                                          <p:spTgt spid="1031"/>
                                        </p:tgtEl>
                                        <p:attrNameLst>
                                          <p:attrName>ppt_w</p:attrName>
                                        </p:attrNameLst>
                                      </p:cBhvr>
                                      <p:tavLst>
                                        <p:tav tm="0">
                                          <p:val>
                                            <p:fltVal val="0"/>
                                          </p:val>
                                        </p:tav>
                                        <p:tav tm="100000">
                                          <p:val>
                                            <p:strVal val="#ppt_w"/>
                                          </p:val>
                                        </p:tav>
                                      </p:tavLst>
                                    </p:anim>
                                    <p:anim calcmode="lin" valueType="num">
                                      <p:cBhvr>
                                        <p:cTn id="15" dur="500" fill="hold"/>
                                        <p:tgtEl>
                                          <p:spTgt spid="1031"/>
                                        </p:tgtEl>
                                        <p:attrNameLst>
                                          <p:attrName>ppt_h</p:attrName>
                                        </p:attrNameLst>
                                      </p:cBhvr>
                                      <p:tavLst>
                                        <p:tav tm="0">
                                          <p:val>
                                            <p:fltVal val="0"/>
                                          </p:val>
                                        </p:tav>
                                        <p:tav tm="100000">
                                          <p:val>
                                            <p:strVal val="#ppt_h"/>
                                          </p:val>
                                        </p:tav>
                                      </p:tavLst>
                                    </p:anim>
                                    <p:animEffect transition="in" filter="fade">
                                      <p:cBhvr>
                                        <p:cTn id="16" dur="500"/>
                                        <p:tgtEl>
                                          <p:spTgt spid="103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785786" y="5097781"/>
            <a:ext cx="6781800" cy="45719"/>
          </a:xfrm>
        </p:spPr>
        <p:txBody>
          <a:bodyPr>
            <a:normAutofit fontScale="90000"/>
          </a:bodyPr>
          <a:lstStyle/>
          <a:p>
            <a:endParaRPr lang="en-US" dirty="0"/>
          </a:p>
        </p:txBody>
      </p:sp>
      <p:sp>
        <p:nvSpPr>
          <p:cNvPr id="4" name="Content Placeholder 3"/>
          <p:cNvSpPr>
            <a:spLocks noGrp="1"/>
          </p:cNvSpPr>
          <p:nvPr>
            <p:ph idx="1"/>
          </p:nvPr>
        </p:nvSpPr>
        <p:spPr>
          <a:xfrm>
            <a:off x="785786" y="142858"/>
            <a:ext cx="8001056" cy="5500726"/>
          </a:xfrm>
        </p:spPr>
        <p:txBody>
          <a:bodyPr>
            <a:normAutofit fontScale="32500" lnSpcReduction="20000"/>
          </a:bodyPr>
          <a:lstStyle/>
          <a:p>
            <a:pPr algn="ctr">
              <a:buNone/>
            </a:pPr>
            <a:r>
              <a:rPr lang="az-Latn-AZ" sz="8000" b="1" u="sng" dirty="0" smtClean="0">
                <a:solidFill>
                  <a:srgbClr val="FF0000"/>
                </a:solidFill>
                <a:effectLst>
                  <a:outerShdw blurRad="38100" dist="38100" dir="2700000" algn="tl">
                    <a:srgbClr val="000000">
                      <a:alpha val="43137"/>
                    </a:srgbClr>
                  </a:outerShdw>
                </a:effectLst>
              </a:rPr>
              <a:t>Ərazi aidiyyatı – Konvensiyanın Yurisdiksiyası</a:t>
            </a:r>
          </a:p>
          <a:p>
            <a:pPr algn="ctr">
              <a:buNone/>
            </a:pPr>
            <a:endParaRPr lang="az-Latn-AZ" sz="4700" b="1" u="sng" dirty="0" smtClean="0">
              <a:solidFill>
                <a:srgbClr val="FF0000"/>
              </a:solidFill>
              <a:effectLst>
                <a:outerShdw blurRad="38100" dist="38100" dir="2700000" algn="tl">
                  <a:srgbClr val="000000">
                    <a:alpha val="43137"/>
                  </a:srgbClr>
                </a:outerShdw>
              </a:effectLst>
            </a:endParaRPr>
          </a:p>
          <a:p>
            <a:pPr>
              <a:buNone/>
            </a:pPr>
            <a:r>
              <a:rPr lang="az-Latn-AZ" sz="6800" b="1" i="1" u="sng" dirty="0" smtClean="0">
                <a:solidFill>
                  <a:schemeClr val="tx1"/>
                </a:solidFill>
              </a:rPr>
              <a:t>Faktiki nəzarət anlayışı</a:t>
            </a:r>
            <a:r>
              <a:rPr lang="az-Latn-AZ" sz="6800" b="1" dirty="0" smtClean="0">
                <a:solidFill>
                  <a:schemeClr val="tx1"/>
                </a:solidFill>
              </a:rPr>
              <a:t> - “Cavabdeh dövlət hərbi işğal</a:t>
            </a:r>
          </a:p>
          <a:p>
            <a:pPr>
              <a:buNone/>
            </a:pPr>
            <a:r>
              <a:rPr lang="az-Latn-AZ" sz="6800" b="1" dirty="0" smtClean="0">
                <a:solidFill>
                  <a:schemeClr val="tx1"/>
                </a:solidFill>
              </a:rPr>
              <a:t>nəticəsində müvafiq əraziyə və onun sakinlərinə faktiki nəzarət</a:t>
            </a:r>
          </a:p>
          <a:p>
            <a:pPr>
              <a:buNone/>
            </a:pPr>
            <a:r>
              <a:rPr lang="az-Latn-AZ" sz="6800" b="1" dirty="0" smtClean="0">
                <a:solidFill>
                  <a:schemeClr val="tx1"/>
                </a:solidFill>
              </a:rPr>
              <a:t>etmək vasitəsi ilə, yaxud həmin ərazinin Hökumətinin razılığı,</a:t>
            </a:r>
          </a:p>
          <a:p>
            <a:pPr>
              <a:buNone/>
            </a:pPr>
            <a:r>
              <a:rPr lang="az-Latn-AZ" sz="6800" b="1" dirty="0" smtClean="0">
                <a:solidFill>
                  <a:schemeClr val="tx1"/>
                </a:solidFill>
              </a:rPr>
              <a:t>dəvəti və ya güzəşti vasitəsi ilə adətən həmin hökumətin həyata</a:t>
            </a:r>
          </a:p>
          <a:p>
            <a:pPr>
              <a:buNone/>
            </a:pPr>
            <a:r>
              <a:rPr lang="az-Latn-AZ" sz="6800" b="1" dirty="0" smtClean="0">
                <a:solidFill>
                  <a:schemeClr val="tx1"/>
                </a:solidFill>
              </a:rPr>
              <a:t>keçirdiyi dövlət hakimiyyətini bütünlüklə və ya q</a:t>
            </a:r>
            <a:r>
              <a:rPr lang="en-US" sz="6800" b="1" dirty="0" err="1" smtClean="0">
                <a:solidFill>
                  <a:schemeClr val="tx1"/>
                </a:solidFill>
              </a:rPr>
              <a:t>i</a:t>
            </a:r>
            <a:r>
              <a:rPr lang="az-Latn-AZ" sz="6800" b="1" dirty="0" smtClean="0">
                <a:solidFill>
                  <a:schemeClr val="tx1"/>
                </a:solidFill>
              </a:rPr>
              <a:t>smən həyata</a:t>
            </a:r>
          </a:p>
          <a:p>
            <a:pPr>
              <a:buNone/>
            </a:pPr>
            <a:r>
              <a:rPr lang="az-Latn-AZ" sz="6800" b="1" dirty="0" smtClean="0">
                <a:solidFill>
                  <a:schemeClr val="tx1"/>
                </a:solidFill>
              </a:rPr>
              <a:t>keçirirdi.”</a:t>
            </a:r>
          </a:p>
          <a:p>
            <a:pPr>
              <a:buNone/>
            </a:pPr>
            <a:endParaRPr lang="az-Latn-AZ" sz="6800" b="1" dirty="0" smtClean="0">
              <a:solidFill>
                <a:schemeClr val="tx1"/>
              </a:solidFill>
            </a:endParaRPr>
          </a:p>
          <a:p>
            <a:pPr>
              <a:buNone/>
            </a:pPr>
            <a:r>
              <a:rPr lang="az-Latn-AZ" sz="6800" b="1" i="1" u="sng" dirty="0" err="1" smtClean="0">
                <a:solidFill>
                  <a:srgbClr val="FF0000"/>
                </a:solidFill>
              </a:rPr>
              <a:t>Luizidu</a:t>
            </a:r>
            <a:r>
              <a:rPr lang="az-Latn-AZ" sz="6800" b="1" i="1" u="sng" dirty="0" smtClean="0">
                <a:solidFill>
                  <a:srgbClr val="FF0000"/>
                </a:solidFill>
              </a:rPr>
              <a:t> Türkiyəyə qarşı iş 1995 23 Fevral</a:t>
            </a:r>
          </a:p>
          <a:p>
            <a:pPr>
              <a:buNone/>
            </a:pPr>
            <a:r>
              <a:rPr lang="az-Latn-AZ" sz="6800" b="1" i="1" u="sng" dirty="0" smtClean="0">
                <a:solidFill>
                  <a:srgbClr val="FF0000"/>
                </a:solidFill>
              </a:rPr>
              <a:t>Bankoviç Nato 17-ə qarşı iş 12 Dekabr 2001</a:t>
            </a:r>
          </a:p>
          <a:p>
            <a:pPr>
              <a:buNone/>
            </a:pPr>
            <a:r>
              <a:rPr lang="az-Latn-AZ" sz="6800" b="1" i="1" u="sng" dirty="0" smtClean="0">
                <a:solidFill>
                  <a:srgbClr val="FF0000"/>
                </a:solidFill>
              </a:rPr>
              <a:t>İssa Türkiyəyə qarşı 16 Noyabr 2004</a:t>
            </a:r>
          </a:p>
          <a:p>
            <a:pPr>
              <a:buNone/>
            </a:pPr>
            <a:r>
              <a:rPr lang="az-Latn-AZ" sz="6800" b="1" i="1" u="sng" dirty="0" smtClean="0">
                <a:solidFill>
                  <a:srgbClr val="FF0000"/>
                </a:solidFill>
              </a:rPr>
              <a:t>Kord ABŞ-a qarşı 29 Sentyabr 1999</a:t>
            </a:r>
          </a:p>
          <a:p>
            <a:pPr>
              <a:buNone/>
            </a:pPr>
            <a:r>
              <a:rPr lang="az-Latn-AZ" sz="6800" b="1" i="1" u="sng" dirty="0" smtClean="0">
                <a:solidFill>
                  <a:srgbClr val="FF0000"/>
                </a:solidFill>
              </a:rPr>
              <a:t>İnteramerika İnsan Hüquqları Məhkəməsi</a:t>
            </a:r>
          </a:p>
          <a:p>
            <a:pPr>
              <a:buNone/>
            </a:pPr>
            <a:endParaRPr lang="az-Latn-AZ" sz="6800" b="1" i="1" u="sng" dirty="0" smtClean="0">
              <a:solidFill>
                <a:srgbClr val="FF0000"/>
              </a:solidFill>
            </a:endParaRPr>
          </a:p>
          <a:p>
            <a:pPr>
              <a:buNone/>
            </a:pPr>
            <a:endParaRPr lang="az-Latn-AZ" sz="2200" b="1" i="1" u="sng" dirty="0" smtClean="0">
              <a:solidFill>
                <a:srgbClr val="FF0000"/>
              </a:solidFill>
            </a:endParaRPr>
          </a:p>
        </p:txBody>
      </p:sp>
      <p:pic>
        <p:nvPicPr>
          <p:cNvPr id="5" name="Picture 8"/>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39476"/>
            <a:ext cx="817563" cy="7858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9"/>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31774" y="415688"/>
            <a:ext cx="354013" cy="433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676301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anim calcmode="lin" valueType="num">
                                      <p:cBhvr additive="base">
                                        <p:cTn id="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0" end="10"/>
                                            </p:txEl>
                                          </p:spTgt>
                                        </p:tgtEl>
                                        <p:attrNameLst>
                                          <p:attrName>style.visibility</p:attrName>
                                        </p:attrNameLst>
                                      </p:cBhvr>
                                      <p:to>
                                        <p:strVal val="visible"/>
                                      </p:to>
                                    </p:set>
                                    <p:anim calcmode="lin" valueType="num">
                                      <p:cBhvr additive="base">
                                        <p:cTn id="1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1" end="11"/>
                                            </p:txEl>
                                          </p:spTgt>
                                        </p:tgtEl>
                                        <p:attrNameLst>
                                          <p:attrName>style.visibility</p:attrName>
                                        </p:attrNameLst>
                                      </p:cBhvr>
                                      <p:to>
                                        <p:strVal val="visible"/>
                                      </p:to>
                                    </p:set>
                                    <p:anim calcmode="lin" valueType="num">
                                      <p:cBhvr additive="base">
                                        <p:cTn id="19"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12" end="12"/>
                                            </p:txEl>
                                          </p:spTgt>
                                        </p:tgtEl>
                                        <p:attrNameLst>
                                          <p:attrName>style.visibility</p:attrName>
                                        </p:attrNameLst>
                                      </p:cBhvr>
                                      <p:to>
                                        <p:strVal val="visible"/>
                                      </p:to>
                                    </p:set>
                                    <p:anim calcmode="lin" valueType="num">
                                      <p:cBhvr additive="base">
                                        <p:cTn id="23"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13" end="13"/>
                                            </p:txEl>
                                          </p:spTgt>
                                        </p:tgtEl>
                                        <p:attrNameLst>
                                          <p:attrName>style.visibility</p:attrName>
                                        </p:attrNameLst>
                                      </p:cBhvr>
                                      <p:to>
                                        <p:strVal val="visible"/>
                                      </p:to>
                                    </p:set>
                                    <p:anim calcmode="lin" valueType="num">
                                      <p:cBhvr additive="base">
                                        <p:cTn id="27"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a:spLocks noGrp="1"/>
          </p:cNvSpPr>
          <p:nvPr>
            <p:ph type="subTitle" idx="4294967295"/>
          </p:nvPr>
        </p:nvSpPr>
        <p:spPr>
          <a:xfrm>
            <a:off x="3275856" y="1643056"/>
            <a:ext cx="5309294" cy="2714644"/>
          </a:xfrm>
          <a:prstGeom prst="rect">
            <a:avLst/>
          </a:prstGeom>
        </p:spPr>
        <p:txBody>
          <a:bodyPr lIns="91425" tIns="91425" rIns="91425" bIns="91425" anchor="t" anchorCtr="0">
            <a:noAutofit/>
          </a:bodyPr>
          <a:lstStyle/>
          <a:p>
            <a:pPr lvl="0" rtl="0">
              <a:spcBef>
                <a:spcPts val="0"/>
              </a:spcBef>
              <a:buNone/>
            </a:pPr>
            <a:endParaRPr lang="az-Latn-AZ" sz="3600" b="1" i="1" dirty="0">
              <a:solidFill>
                <a:schemeClr val="dk1"/>
              </a:solidFill>
            </a:endParaRPr>
          </a:p>
          <a:p>
            <a:pPr lvl="0" rtl="0">
              <a:spcBef>
                <a:spcPts val="0"/>
              </a:spcBef>
              <a:buNone/>
            </a:pPr>
            <a:r>
              <a:rPr lang="az-Latn-AZ" b="1" i="1" u="sng" dirty="0" smtClean="0">
                <a:solidFill>
                  <a:schemeClr val="tx1"/>
                </a:solidFill>
              </a:rPr>
              <a:t>Əlaqə üçün:</a:t>
            </a:r>
            <a:endParaRPr lang="az-Latn-AZ" b="1" i="1" u="sng" dirty="0">
              <a:solidFill>
                <a:schemeClr val="tx1"/>
              </a:solidFill>
            </a:endParaRPr>
          </a:p>
          <a:p>
            <a:pPr marL="457200" lvl="0" indent="-342900" rtl="0">
              <a:spcBef>
                <a:spcPts val="0"/>
              </a:spcBef>
              <a:buSzPct val="100000"/>
            </a:pPr>
            <a:r>
              <a:rPr lang="az-Latn-AZ" b="1" u="sng" dirty="0" smtClean="0">
                <a:solidFill>
                  <a:schemeClr val="tx1"/>
                </a:solidFill>
              </a:rPr>
              <a:t>Tel: </a:t>
            </a:r>
            <a:r>
              <a:rPr lang="az-Latn-AZ" dirty="0" smtClean="0">
                <a:solidFill>
                  <a:schemeClr val="tx1"/>
                </a:solidFill>
              </a:rPr>
              <a:t>050-338-80-18</a:t>
            </a:r>
            <a:endParaRPr lang="en-US" dirty="0" smtClean="0">
              <a:solidFill>
                <a:schemeClr val="tx1"/>
              </a:solidFill>
            </a:endParaRPr>
          </a:p>
          <a:p>
            <a:pPr marL="457200" lvl="0" indent="-342900" rtl="0">
              <a:spcBef>
                <a:spcPts val="0"/>
              </a:spcBef>
              <a:buSzPct val="100000"/>
              <a:buNone/>
            </a:pPr>
            <a:r>
              <a:rPr lang="en-US" dirty="0" smtClean="0">
                <a:solidFill>
                  <a:schemeClr val="tx1"/>
                </a:solidFill>
              </a:rPr>
              <a:t>            070-238-80-18</a:t>
            </a:r>
            <a:endParaRPr lang="az-Latn-AZ" dirty="0" smtClean="0">
              <a:solidFill>
                <a:schemeClr val="tx1"/>
              </a:solidFill>
            </a:endParaRPr>
          </a:p>
          <a:p>
            <a:pPr marL="457200" lvl="0" indent="-342900" rtl="0">
              <a:spcBef>
                <a:spcPts val="0"/>
              </a:spcBef>
              <a:buSzPct val="100000"/>
            </a:pPr>
            <a:r>
              <a:rPr lang="az-Latn-AZ" b="1" u="sng" dirty="0" err="1" smtClean="0">
                <a:solidFill>
                  <a:schemeClr val="tx1"/>
                </a:solidFill>
              </a:rPr>
              <a:t>Facebook</a:t>
            </a:r>
            <a:r>
              <a:rPr lang="az-Latn-AZ" b="1" u="sng" dirty="0" smtClean="0">
                <a:solidFill>
                  <a:schemeClr val="tx1"/>
                </a:solidFill>
              </a:rPr>
              <a:t>: </a:t>
            </a:r>
            <a:r>
              <a:rPr lang="az-Latn-AZ" dirty="0" err="1" smtClean="0">
                <a:solidFill>
                  <a:schemeClr val="tx1"/>
                </a:solidFill>
              </a:rPr>
              <a:t>Babek</a:t>
            </a:r>
            <a:r>
              <a:rPr lang="az-Latn-AZ" dirty="0">
                <a:solidFill>
                  <a:schemeClr val="tx1"/>
                </a:solidFill>
              </a:rPr>
              <a:t> </a:t>
            </a:r>
            <a:r>
              <a:rPr lang="az-Latn-AZ" dirty="0" err="1" smtClean="0">
                <a:solidFill>
                  <a:schemeClr val="tx1"/>
                </a:solidFill>
              </a:rPr>
              <a:t>Hamidov</a:t>
            </a:r>
            <a:endParaRPr lang="en" dirty="0">
              <a:solidFill>
                <a:schemeClr val="tx1"/>
              </a:solidFill>
            </a:endParaRPr>
          </a:p>
          <a:p>
            <a:pPr marL="457200" lvl="0" indent="-342900" rtl="0">
              <a:spcBef>
                <a:spcPts val="0"/>
              </a:spcBef>
              <a:buSzPct val="100000"/>
            </a:pPr>
            <a:r>
              <a:rPr lang="az-Latn-AZ" dirty="0" smtClean="0">
                <a:solidFill>
                  <a:schemeClr val="tx1"/>
                </a:solidFill>
                <a:hlinkClick r:id="rId3"/>
              </a:rPr>
              <a:t>E-mail: </a:t>
            </a:r>
            <a:r>
              <a:rPr lang="az-Latn-AZ" dirty="0" err="1" smtClean="0">
                <a:solidFill>
                  <a:schemeClr val="tx1"/>
                </a:solidFill>
                <a:hlinkClick r:id="rId3"/>
              </a:rPr>
              <a:t>Hamidovbabek</a:t>
            </a:r>
            <a:r>
              <a:rPr lang="en" dirty="0" smtClean="0">
                <a:solidFill>
                  <a:schemeClr val="tx1"/>
                </a:solidFill>
                <a:hlinkClick r:id="rId3"/>
              </a:rPr>
              <a:t>@</a:t>
            </a:r>
            <a:r>
              <a:rPr lang="az-Latn-AZ" dirty="0" err="1" smtClean="0">
                <a:solidFill>
                  <a:schemeClr val="tx1"/>
                </a:solidFill>
                <a:hlinkClick r:id="rId3"/>
              </a:rPr>
              <a:t>yahoo</a:t>
            </a:r>
            <a:r>
              <a:rPr lang="en" dirty="0" smtClean="0">
                <a:solidFill>
                  <a:schemeClr val="tx1"/>
                </a:solidFill>
                <a:hlinkClick r:id="rId3"/>
              </a:rPr>
              <a:t>.</a:t>
            </a:r>
            <a:r>
              <a:rPr lang="az-Latn-AZ" dirty="0" err="1" smtClean="0">
                <a:solidFill>
                  <a:schemeClr val="tx1"/>
                </a:solidFill>
                <a:hlinkClick r:id="rId3"/>
              </a:rPr>
              <a:t>com</a:t>
            </a:r>
            <a:endParaRPr lang="az-Latn-AZ" dirty="0" smtClean="0">
              <a:solidFill>
                <a:schemeClr val="tx1"/>
              </a:solidFill>
            </a:endParaRPr>
          </a:p>
          <a:p>
            <a:pPr marL="457200" lvl="0" indent="-342900" algn="r" rtl="0">
              <a:spcBef>
                <a:spcPts val="0"/>
              </a:spcBef>
              <a:buSzPct val="100000"/>
            </a:pPr>
            <a:endParaRPr lang="az-Latn-AZ" sz="2200" dirty="0" smtClean="0">
              <a:solidFill>
                <a:schemeClr val="tx1"/>
              </a:solidFill>
            </a:endParaRPr>
          </a:p>
          <a:p>
            <a:pPr marL="114300" lvl="0" indent="0" rtl="0">
              <a:spcBef>
                <a:spcPts val="0"/>
              </a:spcBef>
              <a:buSzPct val="100000"/>
              <a:buNone/>
            </a:pPr>
            <a:endParaRPr lang="en" sz="1800" dirty="0">
              <a:solidFill>
                <a:schemeClr val="dk1"/>
              </a:solidFill>
            </a:endParaRPr>
          </a:p>
        </p:txBody>
      </p:sp>
      <p:sp>
        <p:nvSpPr>
          <p:cNvPr id="378" name="Shape 378"/>
          <p:cNvSpPr txBox="1">
            <a:spLocks noGrp="1"/>
          </p:cNvSpPr>
          <p:nvPr>
            <p:ph type="ctrTitle" idx="4294967295"/>
          </p:nvPr>
        </p:nvSpPr>
        <p:spPr>
          <a:xfrm>
            <a:off x="3563888" y="1089166"/>
            <a:ext cx="3630342" cy="678952"/>
          </a:xfrm>
          <a:prstGeom prst="rect">
            <a:avLst/>
          </a:prstGeom>
        </p:spPr>
        <p:txBody>
          <a:bodyPr lIns="91425" tIns="91425" rIns="91425" bIns="91425" anchor="ctr" anchorCtr="0">
            <a:noAutofit/>
          </a:bodyPr>
          <a:lstStyle/>
          <a:p>
            <a:pPr lvl="0" rtl="0">
              <a:spcBef>
                <a:spcPts val="0"/>
              </a:spcBef>
              <a:buNone/>
            </a:pPr>
            <a:r>
              <a:rPr lang="en" sz="3600" b="1" dirty="0" smtClean="0">
                <a:solidFill>
                  <a:srgbClr val="FF0000"/>
                </a:solidFill>
                <a:effectLst>
                  <a:outerShdw blurRad="38100" dist="38100" dir="2700000" algn="tl">
                    <a:srgbClr val="000000">
                      <a:alpha val="43137"/>
                    </a:srgbClr>
                  </a:outerShdw>
                </a:effectLst>
                <a:latin typeface="+mn-lt"/>
              </a:rPr>
              <a:t>T</a:t>
            </a:r>
            <a:r>
              <a:rPr lang="az-Latn-AZ" sz="3600" b="1" dirty="0" err="1" smtClean="0">
                <a:solidFill>
                  <a:srgbClr val="FF0000"/>
                </a:solidFill>
                <a:effectLst>
                  <a:outerShdw blurRad="38100" dist="38100" dir="2700000" algn="tl">
                    <a:srgbClr val="000000">
                      <a:alpha val="43137"/>
                    </a:srgbClr>
                  </a:outerShdw>
                </a:effectLst>
                <a:latin typeface="+mn-lt"/>
              </a:rPr>
              <a:t>əşəkkür</a:t>
            </a:r>
            <a:r>
              <a:rPr lang="az-Latn-AZ" sz="3600" b="1" dirty="0">
                <a:solidFill>
                  <a:srgbClr val="FF0000"/>
                </a:solidFill>
                <a:effectLst>
                  <a:outerShdw blurRad="38100" dist="38100" dir="2700000" algn="tl">
                    <a:srgbClr val="000000">
                      <a:alpha val="43137"/>
                    </a:srgbClr>
                  </a:outerShdw>
                </a:effectLst>
                <a:latin typeface="+mn-lt"/>
              </a:rPr>
              <a:t> </a:t>
            </a:r>
            <a:r>
              <a:rPr lang="az-Latn-AZ" sz="3600" b="1" dirty="0" smtClean="0">
                <a:solidFill>
                  <a:srgbClr val="FF0000"/>
                </a:solidFill>
                <a:effectLst>
                  <a:outerShdw blurRad="38100" dist="38100" dir="2700000" algn="tl">
                    <a:srgbClr val="000000">
                      <a:alpha val="43137"/>
                    </a:srgbClr>
                  </a:outerShdw>
                </a:effectLst>
                <a:latin typeface="+mn-lt"/>
              </a:rPr>
              <a:t>Edirəm</a:t>
            </a:r>
            <a:endParaRPr lang="en" sz="3600" b="1" dirty="0">
              <a:solidFill>
                <a:srgbClr val="FF0000"/>
              </a:solidFill>
              <a:effectLst>
                <a:outerShdw blurRad="38100" dist="38100" dir="2700000" algn="tl">
                  <a:srgbClr val="000000">
                    <a:alpha val="43137"/>
                  </a:srgbClr>
                </a:outerShdw>
              </a:effectLst>
              <a:latin typeface="+mn-lt"/>
            </a:endParaRPr>
          </a:p>
        </p:txBody>
      </p:sp>
      <p:cxnSp>
        <p:nvCxnSpPr>
          <p:cNvPr id="377" name="Shape 377"/>
          <p:cNvCxnSpPr/>
          <p:nvPr/>
        </p:nvCxnSpPr>
        <p:spPr>
          <a:xfrm>
            <a:off x="0" y="1505038"/>
            <a:ext cx="2397299" cy="0"/>
          </a:xfrm>
          <a:prstGeom prst="straightConnector1">
            <a:avLst/>
          </a:prstGeom>
          <a:noFill/>
          <a:ln w="9525" cap="flat" cmpd="sng">
            <a:solidFill>
              <a:srgbClr val="CCCCCC"/>
            </a:solidFill>
            <a:prstDash val="solid"/>
            <a:round/>
            <a:headEnd type="none" w="lg" len="lg"/>
            <a:tailEnd type="none" w="lg" len="lg"/>
          </a:ln>
        </p:spPr>
      </p:cxnSp>
      <p:cxnSp>
        <p:nvCxnSpPr>
          <p:cNvPr id="379" name="Shape 379"/>
          <p:cNvCxnSpPr/>
          <p:nvPr/>
        </p:nvCxnSpPr>
        <p:spPr>
          <a:xfrm flipV="1">
            <a:off x="7092280" y="1493196"/>
            <a:ext cx="1969924" cy="12872"/>
          </a:xfrm>
          <a:prstGeom prst="straightConnector1">
            <a:avLst/>
          </a:prstGeom>
          <a:noFill/>
          <a:ln w="9525" cap="flat" cmpd="sng">
            <a:solidFill>
              <a:srgbClr val="CCCCCC"/>
            </a:solidFill>
            <a:prstDash val="solid"/>
            <a:round/>
            <a:headEnd type="none" w="lg" len="lg"/>
            <a:tailEnd type="none" w="lg" len="lg"/>
          </a:ln>
        </p:spPr>
      </p:cxnSp>
      <p:sp>
        <p:nvSpPr>
          <p:cNvPr id="380" name="Shape 380"/>
          <p:cNvSpPr/>
          <p:nvPr/>
        </p:nvSpPr>
        <p:spPr>
          <a:xfrm>
            <a:off x="827584" y="935488"/>
            <a:ext cx="1139100" cy="1139100"/>
          </a:xfrm>
          <a:prstGeom prst="ellipse">
            <a:avLst/>
          </a:prstGeom>
          <a:solidFill>
            <a:srgbClr val="FFCD00"/>
          </a:solidFill>
          <a:ln>
            <a:noFill/>
          </a:ln>
        </p:spPr>
        <p:txBody>
          <a:bodyPr lIns="91425" tIns="91425" rIns="91425" bIns="91425" anchor="ctr" anchorCtr="0">
            <a:noAutofit/>
          </a:bodyPr>
          <a:lstStyle/>
          <a:p>
            <a:pPr lvl="0">
              <a:spcBef>
                <a:spcPts val="0"/>
              </a:spcBef>
              <a:buNone/>
            </a:pPr>
            <a:endParaRPr/>
          </a:p>
        </p:txBody>
      </p:sp>
      <p:grpSp>
        <p:nvGrpSpPr>
          <p:cNvPr id="381" name="Shape 381"/>
          <p:cNvGrpSpPr/>
          <p:nvPr/>
        </p:nvGrpSpPr>
        <p:grpSpPr>
          <a:xfrm>
            <a:off x="1148888" y="1190759"/>
            <a:ext cx="505722" cy="475767"/>
            <a:chOff x="5972700" y="2330200"/>
            <a:chExt cx="411625" cy="387275"/>
          </a:xfrm>
        </p:grpSpPr>
        <p:sp>
          <p:nvSpPr>
            <p:cNvPr id="382" name="Shape 382"/>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3" name="Shape 383"/>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39476"/>
            <a:ext cx="817563" cy="7858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642910" y="571486"/>
            <a:ext cx="7881966" cy="3571900"/>
          </a:xfrm>
        </p:spPr>
        <p:txBody>
          <a:bodyPr>
            <a:normAutofit fontScale="77500" lnSpcReduction="20000"/>
          </a:bodyPr>
          <a:lstStyle/>
          <a:p>
            <a:pPr algn="ctr">
              <a:buNone/>
            </a:pPr>
            <a:r>
              <a:rPr lang="az-Latn-AZ" sz="3300" b="1" u="sng" dirty="0" smtClean="0">
                <a:solidFill>
                  <a:srgbClr val="FF0000"/>
                </a:solidFill>
                <a:effectLst>
                  <a:outerShdw blurRad="38100" dist="38100" dir="2700000" algn="tl">
                    <a:srgbClr val="000000">
                      <a:alpha val="43137"/>
                    </a:srgbClr>
                  </a:outerShdw>
                </a:effectLst>
              </a:rPr>
              <a:t>2-ci maddəyə dair dövlətlərin</a:t>
            </a:r>
          </a:p>
          <a:p>
            <a:pPr algn="ctr">
              <a:buNone/>
            </a:pPr>
            <a:r>
              <a:rPr lang="en-US" sz="3300" b="1" u="sng" dirty="0" err="1" smtClean="0">
                <a:solidFill>
                  <a:srgbClr val="FF0000"/>
                </a:solidFill>
                <a:effectLst>
                  <a:outerShdw blurRad="38100" dist="38100" dir="2700000" algn="tl">
                    <a:srgbClr val="000000">
                      <a:alpha val="43137"/>
                    </a:srgbClr>
                  </a:outerShdw>
                </a:effectLst>
              </a:rPr>
              <a:t>Prosedur</a:t>
            </a:r>
            <a:r>
              <a:rPr lang="en-US" sz="3300" b="1" u="sng" dirty="0" smtClean="0">
                <a:solidFill>
                  <a:srgbClr val="FF0000"/>
                </a:solidFill>
                <a:effectLst>
                  <a:outerShdw blurRad="38100" dist="38100" dir="2700000" algn="tl">
                    <a:srgbClr val="000000">
                      <a:alpha val="43137"/>
                    </a:srgbClr>
                  </a:outerShdw>
                </a:effectLst>
              </a:rPr>
              <a:t> </a:t>
            </a:r>
            <a:r>
              <a:rPr lang="az-Latn-AZ" sz="3300" b="1" u="sng" dirty="0" smtClean="0">
                <a:solidFill>
                  <a:srgbClr val="FF0000"/>
                </a:solidFill>
                <a:effectLst>
                  <a:outerShdw blurRad="38100" dist="38100" dir="2700000" algn="tl">
                    <a:srgbClr val="000000">
                      <a:alpha val="43137"/>
                    </a:srgbClr>
                  </a:outerShdw>
                </a:effectLst>
              </a:rPr>
              <a:t>Öhdəlikləri</a:t>
            </a:r>
          </a:p>
          <a:p>
            <a:pPr>
              <a:buNone/>
            </a:pPr>
            <a:endParaRPr lang="az-Latn-AZ" altLang="en-US" sz="2800" b="1" dirty="0" smtClean="0">
              <a:latin typeface="Times New Roman" pitchFamily="18" charset="0"/>
              <a:cs typeface="Times New Roman" pitchFamily="18" charset="0"/>
            </a:endParaRPr>
          </a:p>
          <a:p>
            <a:pPr>
              <a:buNone/>
            </a:pPr>
            <a:endParaRPr lang="az-Latn-AZ" altLang="en-US" sz="2800" b="1" dirty="0" smtClean="0">
              <a:latin typeface="Times New Roman" pitchFamily="18" charset="0"/>
              <a:cs typeface="Times New Roman" pitchFamily="18" charset="0"/>
            </a:endParaRPr>
          </a:p>
          <a:p>
            <a:pPr>
              <a:buNone/>
            </a:pPr>
            <a:r>
              <a:rPr lang="az-Latn-AZ" altLang="en-US" sz="2800" b="1" dirty="0" smtClean="0">
                <a:latin typeface="Times New Roman" pitchFamily="18" charset="0"/>
                <a:cs typeface="Times New Roman" pitchFamily="18" charset="0"/>
              </a:rPr>
              <a:t>İstər dövlət, istərsə də 3-cu şəxs tərəfindən güc tətbiqi</a:t>
            </a:r>
          </a:p>
          <a:p>
            <a:pPr>
              <a:buNone/>
            </a:pPr>
            <a:r>
              <a:rPr lang="az-Latn-AZ" altLang="en-US" sz="2800" b="1" dirty="0" smtClean="0">
                <a:latin typeface="Times New Roman" pitchFamily="18" charset="0"/>
                <a:cs typeface="Times New Roman" pitchFamily="18" charset="0"/>
              </a:rPr>
              <a:t>nəticəsində insan qanunsuz olaraq həyatını itirərsə, bütün</a:t>
            </a:r>
          </a:p>
          <a:p>
            <a:pPr>
              <a:buNone/>
            </a:pPr>
            <a:r>
              <a:rPr lang="az-Latn-AZ" altLang="en-US" sz="2800" b="1" dirty="0" smtClean="0">
                <a:latin typeface="Times New Roman" pitchFamily="18" charset="0"/>
                <a:cs typeface="Times New Roman" pitchFamily="18" charset="0"/>
              </a:rPr>
              <a:t>hallarda dövlət səmərəli araşdırma aparmalıdır </a:t>
            </a:r>
            <a:r>
              <a:rPr lang="az-Latn-AZ" altLang="en-US" sz="2800" b="1" i="1" dirty="0" smtClean="0">
                <a:latin typeface="Times New Roman" pitchFamily="18" charset="0"/>
                <a:cs typeface="Times New Roman" pitchFamily="18" charset="0"/>
              </a:rPr>
              <a:t>(Nachova</a:t>
            </a:r>
          </a:p>
          <a:p>
            <a:pPr>
              <a:buNone/>
            </a:pPr>
            <a:r>
              <a:rPr lang="az-Latn-AZ" altLang="en-US" sz="2800" b="1" i="1" dirty="0" smtClean="0">
                <a:latin typeface="Times New Roman" pitchFamily="18" charset="0"/>
                <a:cs typeface="Times New Roman" pitchFamily="18" charset="0"/>
              </a:rPr>
              <a:t>v. Bulgaria, Gul v. Turkey, Kaya v. Turkey). </a:t>
            </a:r>
            <a:r>
              <a:rPr lang="az-Latn-AZ" altLang="en-US" sz="2800" b="1" dirty="0" smtClean="0">
                <a:latin typeface="Times New Roman" pitchFamily="18" charset="0"/>
                <a:cs typeface="Times New Roman" pitchFamily="18" charset="0"/>
              </a:rPr>
              <a:t>Bu, həmçinin,</a:t>
            </a:r>
          </a:p>
          <a:p>
            <a:pPr>
              <a:buNone/>
            </a:pPr>
            <a:r>
              <a:rPr lang="az-Latn-AZ" altLang="en-US" sz="2800" b="1" dirty="0" smtClean="0">
                <a:latin typeface="Times New Roman" pitchFamily="18" charset="0"/>
                <a:cs typeface="Times New Roman" pitchFamily="18" charset="0"/>
              </a:rPr>
              <a:t>suiqəsd (bitməyən cinayət) hallarına da şamil edilir (Yasa</a:t>
            </a:r>
          </a:p>
          <a:p>
            <a:pPr>
              <a:buNone/>
            </a:pPr>
            <a:r>
              <a:rPr lang="az-Latn-AZ" altLang="en-US" sz="2800" b="1" dirty="0" smtClean="0">
                <a:latin typeface="Times New Roman" pitchFamily="18" charset="0"/>
                <a:cs typeface="Times New Roman" pitchFamily="18" charset="0"/>
              </a:rPr>
              <a:t>v. Turkey).</a:t>
            </a:r>
          </a:p>
          <a:p>
            <a:pPr>
              <a:buNone/>
            </a:pPr>
            <a:endParaRPr lang="ru-RU" altLang="en-US" sz="2600" dirty="0" smtClean="0">
              <a:latin typeface="Times New Roman" pitchFamily="18" charset="0"/>
              <a:cs typeface="Times New Roman" pitchFamily="18" charset="0"/>
            </a:endParaRPr>
          </a:p>
          <a:p>
            <a:pPr>
              <a:buNone/>
            </a:pPr>
            <a:endParaRPr lang="az-Latn-AZ" sz="2800" b="1" dirty="0" smtClean="0">
              <a:solidFill>
                <a:srgbClr val="FF0000"/>
              </a:solidFill>
            </a:endParaRPr>
          </a:p>
        </p:txBody>
      </p:sp>
      <p:pic>
        <p:nvPicPr>
          <p:cNvPr id="4" name="Picture 9"/>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31774" y="415688"/>
            <a:ext cx="354013" cy="433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7290" y="214296"/>
            <a:ext cx="6781800" cy="642942"/>
          </a:xfrm>
        </p:spPr>
        <p:txBody>
          <a:bodyPr>
            <a:normAutofit/>
          </a:bodyPr>
          <a:lstStyle/>
          <a:p>
            <a:pPr algn="ctr"/>
            <a:r>
              <a:rPr lang="az-Latn-AZ" altLang="ru-RU" sz="2800" b="1" u="sng" dirty="0" smtClean="0">
                <a:solidFill>
                  <a:srgbClr val="FF0000"/>
                </a:solidFill>
                <a:effectLst>
                  <a:outerShdw blurRad="38100" dist="38100" dir="2700000" algn="tl">
                    <a:srgbClr val="000000">
                      <a:alpha val="43137"/>
                    </a:srgbClr>
                  </a:outerShdw>
                </a:effectLst>
                <a:latin typeface="+mn-lt"/>
              </a:rPr>
              <a:t>Dövlətin prosedur öhdəliyi yaranır:</a:t>
            </a:r>
            <a:endParaRPr lang="ru-RU" sz="2600" b="1" u="sng" dirty="0">
              <a:solidFill>
                <a:srgbClr val="FF0000"/>
              </a:solidFill>
              <a:effectLst>
                <a:outerShdw blurRad="38100" dist="38100" dir="2700000" algn="tl">
                  <a:srgbClr val="000000">
                    <a:alpha val="43137"/>
                  </a:srgbClr>
                </a:outerShdw>
              </a:effectLst>
              <a:latin typeface="+mn-lt"/>
            </a:endParaRPr>
          </a:p>
        </p:txBody>
      </p:sp>
      <p:sp>
        <p:nvSpPr>
          <p:cNvPr id="3" name="Содержимое 2"/>
          <p:cNvSpPr>
            <a:spLocks noGrp="1"/>
          </p:cNvSpPr>
          <p:nvPr>
            <p:ph idx="1"/>
          </p:nvPr>
        </p:nvSpPr>
        <p:spPr>
          <a:xfrm>
            <a:off x="762000" y="1142990"/>
            <a:ext cx="7543800" cy="3286148"/>
          </a:xfrm>
        </p:spPr>
        <p:txBody>
          <a:bodyPr>
            <a:noAutofit/>
          </a:bodyPr>
          <a:lstStyle/>
          <a:p>
            <a:pPr>
              <a:defRPr/>
            </a:pPr>
            <a:r>
              <a:rPr lang="az-Latn-AZ" b="1" dirty="0" smtClean="0">
                <a:solidFill>
                  <a:schemeClr val="tx1"/>
                </a:solidFill>
              </a:rPr>
              <a:t>Ölüm hadisəsi olduqda;</a:t>
            </a:r>
            <a:endParaRPr lang="ru-RU" b="1" dirty="0" smtClean="0">
              <a:solidFill>
                <a:schemeClr val="tx1"/>
              </a:solidFill>
            </a:endParaRPr>
          </a:p>
          <a:p>
            <a:pPr>
              <a:buFont typeface="Times New Roman" pitchFamily="16" charset="0"/>
              <a:buNone/>
              <a:defRPr/>
            </a:pPr>
            <a:endParaRPr lang="ru-RU" b="1" dirty="0" smtClean="0">
              <a:solidFill>
                <a:schemeClr val="tx1"/>
              </a:solidFill>
            </a:endParaRPr>
          </a:p>
          <a:p>
            <a:pPr>
              <a:defRPr/>
            </a:pPr>
            <a:r>
              <a:rPr lang="az-Latn-AZ" b="1" dirty="0" smtClean="0">
                <a:solidFill>
                  <a:schemeClr val="tx1"/>
                </a:solidFill>
              </a:rPr>
              <a:t>Şəxsin həyatına real təhdid olması barədə məlumat olduqda;</a:t>
            </a:r>
            <a:endParaRPr lang="ru-RU" b="1" dirty="0" smtClean="0">
              <a:solidFill>
                <a:schemeClr val="tx1"/>
              </a:solidFill>
            </a:endParaRPr>
          </a:p>
          <a:p>
            <a:pPr>
              <a:buFont typeface="Times New Roman" pitchFamily="16" charset="0"/>
              <a:buNone/>
              <a:defRPr/>
            </a:pPr>
            <a:endParaRPr lang="ru-RU" b="1" dirty="0" smtClean="0">
              <a:solidFill>
                <a:schemeClr val="tx1"/>
              </a:solidFill>
            </a:endParaRPr>
          </a:p>
          <a:p>
            <a:pPr>
              <a:defRPr/>
            </a:pPr>
            <a:r>
              <a:rPr lang="az-Latn-AZ" b="1" dirty="0" smtClean="0">
                <a:solidFill>
                  <a:schemeClr val="tx1"/>
                </a:solidFill>
              </a:rPr>
              <a:t>Şəxsi həyatdan məhrum etməyə cəhd olduqda</a:t>
            </a:r>
          </a:p>
          <a:p>
            <a:pPr>
              <a:defRPr/>
            </a:pPr>
            <a:endParaRPr lang="az-Latn-AZ" b="1" dirty="0" smtClean="0">
              <a:solidFill>
                <a:schemeClr val="tx1"/>
              </a:solidFill>
            </a:endParaRPr>
          </a:p>
          <a:p>
            <a:pPr>
              <a:defRPr/>
            </a:pPr>
            <a:r>
              <a:rPr lang="az-Latn-AZ" b="1" dirty="0" smtClean="0">
                <a:solidFill>
                  <a:schemeClr val="tx1"/>
                </a:solidFill>
              </a:rPr>
              <a:t>Şəxs müəmmalı şəkildə yoxa çıxdıqda</a:t>
            </a:r>
            <a:endParaRPr lang="ru-RU" b="1" dirty="0">
              <a:solidFill>
                <a:schemeClr val="tx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285734"/>
            <a:ext cx="7500990" cy="500066"/>
          </a:xfrm>
        </p:spPr>
        <p:txBody>
          <a:bodyPr>
            <a:normAutofit/>
          </a:bodyPr>
          <a:lstStyle/>
          <a:p>
            <a:pPr algn="ctr"/>
            <a:r>
              <a:rPr lang="az-Latn-AZ" altLang="en-US" sz="2600" b="1" u="sng" dirty="0" smtClean="0">
                <a:solidFill>
                  <a:srgbClr val="FF0000"/>
                </a:solidFill>
                <a:effectLst>
                  <a:outerShdw blurRad="38100" dist="38100" dir="2700000" algn="tl">
                    <a:srgbClr val="000000">
                      <a:alpha val="43137"/>
                    </a:srgbClr>
                  </a:outerShdw>
                </a:effectLst>
                <a:latin typeface="+mn-lt"/>
              </a:rPr>
              <a:t>Mikayıl Məmmədov Azərbaycana qarşı</a:t>
            </a:r>
            <a:endParaRPr lang="ru-RU" sz="2600" b="1" u="sng" dirty="0">
              <a:solidFill>
                <a:srgbClr val="FF0000"/>
              </a:solidFill>
              <a:effectLst>
                <a:outerShdw blurRad="38100" dist="38100" dir="2700000" algn="tl">
                  <a:srgbClr val="000000">
                    <a:alpha val="43137"/>
                  </a:srgbClr>
                </a:outerShdw>
              </a:effectLst>
              <a:latin typeface="+mn-lt"/>
            </a:endParaRPr>
          </a:p>
        </p:txBody>
      </p:sp>
      <p:sp>
        <p:nvSpPr>
          <p:cNvPr id="3" name="Содержимое 2"/>
          <p:cNvSpPr>
            <a:spLocks noGrp="1"/>
          </p:cNvSpPr>
          <p:nvPr>
            <p:ph idx="1"/>
          </p:nvPr>
        </p:nvSpPr>
        <p:spPr>
          <a:xfrm>
            <a:off x="762000" y="928676"/>
            <a:ext cx="7543800" cy="3643338"/>
          </a:xfrm>
        </p:spPr>
        <p:txBody>
          <a:bodyPr>
            <a:normAutofit/>
          </a:bodyPr>
          <a:lstStyle/>
          <a:p>
            <a:pPr marL="533400" indent="-533400"/>
            <a:r>
              <a:rPr lang="az-Latn-AZ" altLang="en-US" b="1" dirty="0" smtClean="0">
                <a:solidFill>
                  <a:schemeClr val="tx1"/>
                </a:solidFill>
              </a:rPr>
              <a:t>17 dekabr 2009-cu il</a:t>
            </a:r>
          </a:p>
          <a:p>
            <a:pPr marL="533400" indent="-533400"/>
            <a:r>
              <a:rPr lang="az-Latn-AZ" altLang="en-US" b="1" dirty="0" smtClean="0">
                <a:solidFill>
                  <a:schemeClr val="tx1"/>
                </a:solidFill>
              </a:rPr>
              <a:t>Maddə 2-nin pozuntusu</a:t>
            </a:r>
          </a:p>
          <a:p>
            <a:pPr marL="533400" indent="-533400">
              <a:buNone/>
            </a:pPr>
            <a:r>
              <a:rPr lang="az-Latn-AZ" altLang="en-US" b="1" dirty="0" smtClean="0">
                <a:solidFill>
                  <a:schemeClr val="tx1"/>
                </a:solidFill>
              </a:rPr>
              <a:t>1) Polis və icra nümayəndələri məcburi köçkün olan ərizəçinin yoldaşının onları evlərindən çıxarmasına etiraz olaraq özünü yandıraraq öldürməsinə görə məsuliyyət daşıyırlar (pozitiv öhdəlik tələbi)</a:t>
            </a:r>
          </a:p>
          <a:p>
            <a:pPr marL="533400" indent="-533400">
              <a:buNone/>
            </a:pPr>
            <a:r>
              <a:rPr lang="az-Latn-AZ" altLang="en-US" b="1" dirty="0" smtClean="0">
                <a:solidFill>
                  <a:schemeClr val="tx1"/>
                </a:solidFill>
              </a:rPr>
              <a:t>2) </a:t>
            </a:r>
            <a:r>
              <a:rPr lang="az-Latn-AZ" altLang="en-US" b="1" dirty="0">
                <a:solidFill>
                  <a:schemeClr val="tx1"/>
                </a:solidFill>
              </a:rPr>
              <a:t>D</a:t>
            </a:r>
            <a:r>
              <a:rPr lang="az-Latn-AZ" altLang="en-US" b="1" dirty="0" smtClean="0">
                <a:solidFill>
                  <a:schemeClr val="tx1"/>
                </a:solidFill>
              </a:rPr>
              <a:t>övlət onun yoldaşının ölümünü səmərəli araşdırmayıb (prosedur tələb)</a:t>
            </a:r>
          </a:p>
          <a:p>
            <a:endParaRPr lang="ru-RU" dirty="0"/>
          </a:p>
        </p:txBody>
      </p:sp>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0"/>
            <a:ext cx="6781800" cy="771516"/>
          </a:xfrm>
        </p:spPr>
        <p:txBody>
          <a:bodyPr>
            <a:normAutofit/>
          </a:bodyPr>
          <a:lstStyle/>
          <a:p>
            <a:pPr algn="ctr"/>
            <a:r>
              <a:rPr lang="az-Latn-AZ" altLang="en-US" sz="2800" b="1" u="sng" dirty="0" smtClean="0">
                <a:solidFill>
                  <a:srgbClr val="FF0000"/>
                </a:solidFill>
                <a:effectLst>
                  <a:outerShdw blurRad="38100" dist="38100" dir="2700000" algn="tl">
                    <a:srgbClr val="000000">
                      <a:alpha val="43137"/>
                    </a:srgbClr>
                  </a:outerShdw>
                </a:effectLst>
                <a:latin typeface="+mn-lt"/>
              </a:rPr>
              <a:t>Araşdırmanın səmərəsizliyi</a:t>
            </a:r>
            <a:endParaRPr lang="ru-RU" sz="2800" b="1" u="sng" dirty="0">
              <a:solidFill>
                <a:srgbClr val="FF0000"/>
              </a:solidFill>
              <a:effectLst>
                <a:outerShdw blurRad="38100" dist="38100" dir="2700000" algn="tl">
                  <a:srgbClr val="000000">
                    <a:alpha val="43137"/>
                  </a:srgbClr>
                </a:outerShdw>
              </a:effectLst>
              <a:latin typeface="+mn-lt"/>
            </a:endParaRPr>
          </a:p>
        </p:txBody>
      </p:sp>
      <p:sp>
        <p:nvSpPr>
          <p:cNvPr id="3" name="Содержимое 2"/>
          <p:cNvSpPr>
            <a:spLocks noGrp="1"/>
          </p:cNvSpPr>
          <p:nvPr>
            <p:ph idx="1"/>
          </p:nvPr>
        </p:nvSpPr>
        <p:spPr>
          <a:xfrm>
            <a:off x="762000" y="1000114"/>
            <a:ext cx="7543800" cy="3714776"/>
          </a:xfrm>
        </p:spPr>
        <p:txBody>
          <a:bodyPr>
            <a:normAutofit fontScale="85000" lnSpcReduction="10000"/>
          </a:bodyPr>
          <a:lstStyle/>
          <a:p>
            <a:pPr>
              <a:lnSpc>
                <a:spcPct val="90000"/>
              </a:lnSpc>
            </a:pPr>
            <a:r>
              <a:rPr lang="az-Latn-AZ" altLang="en-US" b="1" dirty="0" smtClean="0">
                <a:solidFill>
                  <a:schemeClr val="tx1"/>
                </a:solidFill>
                <a:latin typeface="Times New Roman" pitchFamily="18" charset="0"/>
              </a:rPr>
              <a:t>Dövlətin baş vermiş pozuntu ilə bağlı araşdırması adekvat deyildi, belə ki, dövlətin məsuliyyəti tam müəyyən olunmadı</a:t>
            </a:r>
          </a:p>
          <a:p>
            <a:pPr>
              <a:lnSpc>
                <a:spcPct val="90000"/>
              </a:lnSpc>
            </a:pPr>
            <a:r>
              <a:rPr lang="az-Latn-AZ" altLang="en-US" b="1" dirty="0" smtClean="0">
                <a:solidFill>
                  <a:schemeClr val="tx1"/>
                </a:solidFill>
                <a:latin typeface="Times New Roman" pitchFamily="18" charset="0"/>
              </a:rPr>
              <a:t>İstintaq bu sual üzrə getdi: Mərhumun özünü yandırmasına dövlət nümayəndələrimi səbəb olub? Maddə 125? Halbuki bu suala cavab verilmədi: İstintaq, əsasən, mərhumun ölümünun qarşısını almaq üçün mümkun olan hər şeyi etdimi? </a:t>
            </a:r>
          </a:p>
          <a:p>
            <a:pPr>
              <a:lnSpc>
                <a:spcPct val="90000"/>
              </a:lnSpc>
            </a:pPr>
            <a:r>
              <a:rPr lang="az-Latn-AZ" altLang="en-US" b="1" dirty="0" smtClean="0">
                <a:solidFill>
                  <a:schemeClr val="tx1"/>
                </a:solidFill>
                <a:latin typeface="Times New Roman" pitchFamily="18" charset="0"/>
              </a:rPr>
              <a:t>Dövlət ölümündən öncə mərhumun ifadəsini almadı</a:t>
            </a:r>
          </a:p>
          <a:p>
            <a:pPr>
              <a:lnSpc>
                <a:spcPct val="90000"/>
              </a:lnSpc>
            </a:pPr>
            <a:r>
              <a:rPr lang="az-Latn-AZ" altLang="en-US" b="1" dirty="0" smtClean="0">
                <a:solidFill>
                  <a:schemeClr val="tx1"/>
                </a:solidFill>
                <a:latin typeface="Times New Roman" pitchFamily="18" charset="0"/>
              </a:rPr>
              <a:t>Digər şahid ifadələrində olan ziddiyyətlər aradan qaldırılmadı</a:t>
            </a:r>
          </a:p>
          <a:p>
            <a:pPr>
              <a:lnSpc>
                <a:spcPct val="90000"/>
              </a:lnSpc>
            </a:pPr>
            <a:r>
              <a:rPr lang="az-Latn-AZ" altLang="en-US" b="1" dirty="0" smtClean="0">
                <a:solidFill>
                  <a:schemeClr val="tx1"/>
                </a:solidFill>
                <a:latin typeface="Times New Roman" pitchFamily="18" charset="0"/>
              </a:rPr>
              <a:t>İstintaq 4 ildən çox nəticəsiz olaraq davam etdi, təxirə salındı, uzadıldı və s.</a:t>
            </a:r>
          </a:p>
          <a:p>
            <a:pPr>
              <a:lnSpc>
                <a:spcPct val="90000"/>
              </a:lnSpc>
            </a:pPr>
            <a:r>
              <a:rPr lang="az-Latn-AZ" altLang="en-US" b="1" dirty="0" smtClean="0">
                <a:solidFill>
                  <a:schemeClr val="tx1"/>
                </a:solidFill>
                <a:latin typeface="Times New Roman" pitchFamily="18" charset="0"/>
              </a:rPr>
              <a:t>Ərizəçiyə qurban statusunun gec verilməsi onun istintaqa erkən müdaxiləsinə mane oldu</a:t>
            </a:r>
          </a:p>
          <a:p>
            <a:endParaRPr lang="ru-RU"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357172"/>
            <a:ext cx="6781800" cy="500066"/>
          </a:xfrm>
        </p:spPr>
        <p:txBody>
          <a:bodyPr>
            <a:noAutofit/>
          </a:bodyPr>
          <a:lstStyle/>
          <a:p>
            <a:pPr algn="ctr"/>
            <a:r>
              <a:rPr lang="az-Latn-AZ" altLang="en-US" sz="2800" b="1" u="sng" dirty="0" smtClean="0">
                <a:solidFill>
                  <a:srgbClr val="FF0000"/>
                </a:solidFill>
                <a:effectLst>
                  <a:outerShdw blurRad="38100" dist="38100" dir="2700000" algn="tl">
                    <a:srgbClr val="000000">
                      <a:alpha val="43137"/>
                    </a:srgbClr>
                  </a:outerShdw>
                </a:effectLst>
                <a:latin typeface="+mn-lt"/>
              </a:rPr>
              <a:t>Məhkəmənin qərarı</a:t>
            </a:r>
            <a:endParaRPr lang="ru-RU" sz="2800" b="1" u="sng" dirty="0">
              <a:solidFill>
                <a:srgbClr val="FF0000"/>
              </a:solidFill>
              <a:effectLst>
                <a:outerShdw blurRad="38100" dist="38100" dir="2700000" algn="tl">
                  <a:srgbClr val="000000">
                    <a:alpha val="43137"/>
                  </a:srgbClr>
                </a:outerShdw>
              </a:effectLst>
              <a:latin typeface="+mn-lt"/>
            </a:endParaRPr>
          </a:p>
        </p:txBody>
      </p:sp>
      <p:sp>
        <p:nvSpPr>
          <p:cNvPr id="3" name="Содержимое 2"/>
          <p:cNvSpPr>
            <a:spLocks noGrp="1"/>
          </p:cNvSpPr>
          <p:nvPr>
            <p:ph idx="1"/>
          </p:nvPr>
        </p:nvSpPr>
        <p:spPr>
          <a:xfrm>
            <a:off x="762000" y="1285866"/>
            <a:ext cx="7543800" cy="3286148"/>
          </a:xfrm>
        </p:spPr>
        <p:txBody>
          <a:bodyPr>
            <a:normAutofit fontScale="77500" lnSpcReduction="20000"/>
          </a:bodyPr>
          <a:lstStyle/>
          <a:p>
            <a:pPr marL="0" indent="0">
              <a:lnSpc>
                <a:spcPct val="80000"/>
              </a:lnSpc>
              <a:buNone/>
            </a:pPr>
            <a:r>
              <a:rPr lang="az-Latn-AZ" altLang="en-US" sz="2600" b="1" dirty="0" smtClean="0">
                <a:solidFill>
                  <a:schemeClr val="tx1"/>
                </a:solidFill>
                <a:latin typeface="Times New Roman" pitchFamily="18" charset="0"/>
              </a:rPr>
              <a:t>1) 2 səsə qarşı 5 səslə qərara alır ki, dövlət orqanlarının şəxsin </a:t>
            </a:r>
          </a:p>
          <a:p>
            <a:pPr>
              <a:lnSpc>
                <a:spcPct val="80000"/>
              </a:lnSpc>
              <a:buNone/>
            </a:pPr>
            <a:r>
              <a:rPr lang="az-Latn-AZ" altLang="en-US" sz="2600" b="1" dirty="0" smtClean="0">
                <a:solidFill>
                  <a:schemeClr val="tx1"/>
                </a:solidFill>
                <a:latin typeface="Times New Roman" pitchFamily="18" charset="0"/>
              </a:rPr>
              <a:t>yaşamaq hüququnu qorumaqdan ibarət pozitiv öhdəliklərini </a:t>
            </a:r>
          </a:p>
          <a:p>
            <a:pPr>
              <a:lnSpc>
                <a:spcPct val="80000"/>
              </a:lnSpc>
              <a:buNone/>
            </a:pPr>
            <a:r>
              <a:rPr lang="az-Latn-AZ" altLang="en-US" sz="2600" b="1" dirty="0" smtClean="0">
                <a:solidFill>
                  <a:schemeClr val="tx1"/>
                </a:solidFill>
                <a:latin typeface="Times New Roman" pitchFamily="18" charset="0"/>
              </a:rPr>
              <a:t>yerinə yetirməsi məsələsində Konvensiyanın 2-ci maddəsi </a:t>
            </a:r>
          </a:p>
          <a:p>
            <a:pPr>
              <a:lnSpc>
                <a:spcPct val="80000"/>
              </a:lnSpc>
              <a:buNone/>
            </a:pPr>
            <a:r>
              <a:rPr lang="az-Latn-AZ" altLang="en-US" sz="2600" b="1" dirty="0" smtClean="0">
                <a:solidFill>
                  <a:schemeClr val="tx1"/>
                </a:solidFill>
                <a:latin typeface="Times New Roman" pitchFamily="18" charset="0"/>
              </a:rPr>
              <a:t>pozulmayıb. Çünki faktlar yetərli olmadığından şübhələr tam </a:t>
            </a:r>
          </a:p>
          <a:p>
            <a:pPr>
              <a:lnSpc>
                <a:spcPct val="80000"/>
              </a:lnSpc>
              <a:buNone/>
            </a:pPr>
            <a:r>
              <a:rPr lang="az-Latn-AZ" altLang="en-US" sz="2600" b="1" dirty="0" smtClean="0">
                <a:solidFill>
                  <a:schemeClr val="tx1"/>
                </a:solidFill>
                <a:latin typeface="Times New Roman" pitchFamily="18" charset="0"/>
              </a:rPr>
              <a:t>təsdiq olunmadı. (pozitiv öhdəlik pozulmayıb)</a:t>
            </a:r>
          </a:p>
          <a:p>
            <a:pPr>
              <a:lnSpc>
                <a:spcPct val="80000"/>
              </a:lnSpc>
              <a:buNone/>
            </a:pPr>
            <a:endParaRPr lang="az-Latn-AZ" altLang="en-US" sz="2600" b="1" dirty="0" smtClean="0">
              <a:solidFill>
                <a:schemeClr val="tx1"/>
              </a:solidFill>
              <a:latin typeface="Times New Roman" pitchFamily="18" charset="0"/>
            </a:endParaRPr>
          </a:p>
          <a:p>
            <a:pPr>
              <a:lnSpc>
                <a:spcPct val="80000"/>
              </a:lnSpc>
              <a:buNone/>
            </a:pPr>
            <a:r>
              <a:rPr lang="az-Latn-AZ" altLang="en-US" sz="2600" b="1" dirty="0" smtClean="0">
                <a:solidFill>
                  <a:schemeClr val="tx1"/>
                </a:solidFill>
                <a:latin typeface="Times New Roman" pitchFamily="18" charset="0"/>
              </a:rPr>
              <a:t>2) Yekdilliklə qərara alır ki, dövlət orqanları Çiçək Məmmədovanın </a:t>
            </a:r>
          </a:p>
          <a:p>
            <a:pPr>
              <a:lnSpc>
                <a:spcPct val="80000"/>
              </a:lnSpc>
              <a:buNone/>
            </a:pPr>
            <a:r>
              <a:rPr lang="az-Latn-AZ" altLang="en-US" sz="2600" b="1" dirty="0" smtClean="0">
                <a:solidFill>
                  <a:schemeClr val="tx1"/>
                </a:solidFill>
                <a:latin typeface="Times New Roman" pitchFamily="18" charset="0"/>
              </a:rPr>
              <a:t>ölümünə görə dövlətin məsuliyyət dərəcəsini müəyyən etmək </a:t>
            </a:r>
          </a:p>
          <a:p>
            <a:pPr>
              <a:lnSpc>
                <a:spcPct val="80000"/>
              </a:lnSpc>
              <a:buNone/>
            </a:pPr>
            <a:r>
              <a:rPr lang="az-Latn-AZ" altLang="en-US" sz="2600" b="1" dirty="0" smtClean="0">
                <a:solidFill>
                  <a:schemeClr val="tx1"/>
                </a:solidFill>
                <a:latin typeface="Times New Roman" pitchFamily="18" charset="0"/>
              </a:rPr>
              <a:t>məqsədi ilə səmərəli araşdırma </a:t>
            </a:r>
            <a:r>
              <a:rPr lang="az-Latn-AZ" altLang="en-US" sz="2600" b="1" dirty="0" err="1" smtClean="0">
                <a:solidFill>
                  <a:schemeClr val="tx1"/>
                </a:solidFill>
                <a:latin typeface="Times New Roman" pitchFamily="18" charset="0"/>
              </a:rPr>
              <a:t>aparmadıqlarına</a:t>
            </a:r>
            <a:r>
              <a:rPr lang="az-Latn-AZ" altLang="en-US" sz="2600" b="1" dirty="0" smtClean="0">
                <a:solidFill>
                  <a:schemeClr val="tx1"/>
                </a:solidFill>
                <a:latin typeface="Times New Roman" pitchFamily="18" charset="0"/>
              </a:rPr>
              <a:t> görə </a:t>
            </a:r>
          </a:p>
          <a:p>
            <a:pPr>
              <a:lnSpc>
                <a:spcPct val="80000"/>
              </a:lnSpc>
              <a:buNone/>
            </a:pPr>
            <a:r>
              <a:rPr lang="az-Latn-AZ" altLang="en-US" sz="2600" b="1" dirty="0" smtClean="0">
                <a:solidFill>
                  <a:schemeClr val="tx1"/>
                </a:solidFill>
                <a:latin typeface="Times New Roman" pitchFamily="18" charset="0"/>
              </a:rPr>
              <a:t>Konvensiyanın 2-ci maddəsi pozulub (prosedur tələb pozulub)</a:t>
            </a:r>
          </a:p>
          <a:p>
            <a:pPr>
              <a:lnSpc>
                <a:spcPct val="80000"/>
              </a:lnSpc>
              <a:buNone/>
            </a:pPr>
            <a:endParaRPr lang="az-Latn-AZ" altLang="en-US" sz="2600" b="1" dirty="0" smtClean="0">
              <a:solidFill>
                <a:schemeClr val="tx1"/>
              </a:solidFill>
              <a:latin typeface="Times New Roman" pitchFamily="18" charset="0"/>
            </a:endParaRPr>
          </a:p>
          <a:p>
            <a:pPr>
              <a:lnSpc>
                <a:spcPct val="80000"/>
              </a:lnSpc>
              <a:buNone/>
            </a:pPr>
            <a:r>
              <a:rPr lang="az-Latn-AZ" altLang="en-US" sz="2600" b="1" dirty="0" smtClean="0">
                <a:solidFill>
                  <a:schemeClr val="tx1"/>
                </a:solidFill>
                <a:latin typeface="Times New Roman" pitchFamily="18" charset="0"/>
              </a:rPr>
              <a:t>3) Mənəvi ziyana görə 20.000 avro kompensasiya</a:t>
            </a:r>
          </a:p>
          <a:p>
            <a:pPr>
              <a:lnSpc>
                <a:spcPct val="80000"/>
              </a:lnSpc>
              <a:buNone/>
            </a:pPr>
            <a:endParaRPr lang="az-Latn-AZ" altLang="en-US" sz="3300" b="1" dirty="0" smtClean="0">
              <a:solidFill>
                <a:schemeClr val="tx1"/>
              </a:solidFill>
              <a:latin typeface="Times New Roman" pitchFamily="18" charset="0"/>
            </a:endParaRPr>
          </a:p>
          <a:p>
            <a:endParaRPr lang="ru-RU"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9347" y="514350"/>
            <a:ext cx="7502654" cy="3657600"/>
          </a:xfrm>
        </p:spPr>
        <p:txBody>
          <a:bodyPr>
            <a:noAutofit/>
          </a:bodyPr>
          <a:lstStyle/>
          <a:p>
            <a:r>
              <a:rPr lang="en-US" dirty="0">
                <a:effectLst>
                  <a:outerShdw blurRad="38100" dist="38100" dir="2700000" algn="tl">
                    <a:srgbClr val="000000">
                      <a:alpha val="43137"/>
                    </a:srgbClr>
                  </a:outerShdw>
                </a:effectLst>
              </a:rPr>
              <a:t>2. </a:t>
            </a:r>
            <a:r>
              <a:rPr lang="en-US" dirty="0" err="1">
                <a:effectLst>
                  <a:outerShdw blurRad="38100" dist="38100" dir="2700000" algn="tl">
                    <a:srgbClr val="000000">
                      <a:alpha val="43137"/>
                    </a:srgbClr>
                  </a:outerShdw>
                </a:effectLst>
              </a:rPr>
              <a:t>Həyatdan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məhrumetmə</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aşağıdakı</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məqsədlər</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üçün</a:t>
            </a:r>
            <a:r>
              <a:rPr lang="en-US" dirty="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güc</a:t>
            </a:r>
            <a:r>
              <a:rPr lang="az-Latn-AZ"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tətbiqində</a:t>
            </a:r>
            <a:r>
              <a:rPr lang="en-US" dirty="0" smtClean="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mütləq</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zərurətin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nəticəsi</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olduqda</a:t>
            </a:r>
            <a:r>
              <a:rPr lang="en-US" dirty="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bu</a:t>
            </a:r>
            <a:r>
              <a:rPr lang="az-Latn-AZ"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maddənin</a:t>
            </a:r>
            <a:r>
              <a:rPr lang="az-Latn-AZ"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pozulması</a:t>
            </a:r>
            <a:r>
              <a:rPr lang="en-US" dirty="0" smtClean="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hesab</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edilmir</a:t>
            </a:r>
            <a:r>
              <a:rPr lang="en-US" dirty="0">
                <a:effectLst>
                  <a:outerShdw blurRad="38100" dist="38100" dir="2700000" algn="tl">
                    <a:srgbClr val="000000">
                      <a:alpha val="43137"/>
                    </a:srgbClr>
                  </a:outerShdw>
                </a:effectLst>
              </a:rPr>
              <a:t>: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(a) </a:t>
            </a:r>
            <a:r>
              <a:rPr lang="en-US" dirty="0" err="1">
                <a:effectLst>
                  <a:outerShdw blurRad="38100" dist="38100" dir="2700000" algn="tl">
                    <a:srgbClr val="000000">
                      <a:alpha val="43137"/>
                    </a:srgbClr>
                  </a:outerShdw>
                </a:effectLst>
              </a:rPr>
              <a:t>istənilən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şəxsin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hüquqa</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zidd</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zorakılıqdan</a:t>
            </a:r>
            <a:r>
              <a:rPr lang="en-US" dirty="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qorunması</a:t>
            </a:r>
            <a:r>
              <a:rPr lang="az-Latn-AZ"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üçün</a:t>
            </a:r>
            <a:r>
              <a:rPr lang="en-US" dirty="0">
                <a:effectLst>
                  <a:outerShdw blurRad="38100" dist="38100" dir="2700000" algn="tl">
                    <a:srgbClr val="000000">
                      <a:alpha val="43137"/>
                    </a:srgbClr>
                  </a:outerShdw>
                </a:effectLst>
              </a:rPr>
              <a:t>;</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(b) </a:t>
            </a:r>
            <a:r>
              <a:rPr lang="en-US" dirty="0" err="1">
                <a:effectLst>
                  <a:outerShdw blurRad="38100" dist="38100" dir="2700000" algn="tl">
                    <a:srgbClr val="000000">
                      <a:alpha val="43137"/>
                    </a:srgbClr>
                  </a:outerShdw>
                </a:effectLst>
              </a:rPr>
              <a:t>qanuni</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həbsi</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həyata</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keçirmək</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və</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ya</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qanuni</a:t>
            </a:r>
            <a:r>
              <a:rPr lang="en-US" dirty="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əsaslarla</a:t>
            </a:r>
            <a:r>
              <a:rPr lang="az-Latn-AZ"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həbsdə</a:t>
            </a:r>
            <a:r>
              <a:rPr lang="en-US" dirty="0" smtClean="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olan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şəxsin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qaçmasının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qarşısını</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almaq</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üçün</a:t>
            </a:r>
            <a:r>
              <a:rPr lang="en-US" dirty="0" smtClean="0">
                <a:effectLst>
                  <a:outerShdw blurRad="38100" dist="38100" dir="2700000" algn="tl">
                    <a:srgbClr val="000000">
                      <a:alpha val="43137"/>
                    </a:srgbClr>
                  </a:outerShdw>
                </a:effectLst>
              </a:rPr>
              <a:t>;</a:t>
            </a:r>
            <a:r>
              <a:rPr lang="az-Latn-AZ" dirty="0" smtClean="0">
                <a:effectLst>
                  <a:outerShdw blurRad="38100" dist="38100" dir="2700000" algn="tl">
                    <a:srgbClr val="000000">
                      <a:alpha val="43137"/>
                    </a:srgbClr>
                  </a:outerShdw>
                </a:effectLst>
              </a:rPr>
              <a:t> </a:t>
            </a:r>
            <a:r>
              <a:rPr lang="az-Latn-AZ" i="1" dirty="0" smtClean="0">
                <a:solidFill>
                  <a:srgbClr val="FFFF00"/>
                </a:solidFill>
                <a:effectLst>
                  <a:outerShdw blurRad="38100" dist="38100" dir="2700000" algn="tl">
                    <a:srgbClr val="000000">
                      <a:alpha val="43137"/>
                    </a:srgbClr>
                  </a:outerShdw>
                </a:effectLst>
              </a:rPr>
              <a:t>(5-ci maddə)</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(c) </a:t>
            </a:r>
            <a:r>
              <a:rPr lang="en-US" dirty="0" err="1">
                <a:effectLst>
                  <a:outerShdw blurRad="38100" dist="38100" dir="2700000" algn="tl">
                    <a:srgbClr val="000000">
                      <a:alpha val="43137"/>
                    </a:srgbClr>
                  </a:outerShdw>
                </a:effectLst>
              </a:rPr>
              <a:t>qanuna</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müvafiq</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olaraq</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iğtişaş</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və</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ya</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qiyamın</a:t>
            </a:r>
            <a:r>
              <a:rPr lang="en-US" dirty="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yatırılması</a:t>
            </a:r>
            <a:r>
              <a:rPr lang="az-Latn-AZ"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üçün</a:t>
            </a:r>
            <a:r>
              <a:rPr lang="en-US" dirty="0">
                <a:effectLst>
                  <a:outerShdw blurRad="38100" dist="38100" dir="2700000" algn="tl">
                    <a:srgbClr val="000000">
                      <a:alpha val="43137"/>
                    </a:srgbClr>
                  </a:outerShdw>
                </a:effectLst>
              </a:rPr>
              <a:t>.</a:t>
            </a:r>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1783" y="340586"/>
            <a:ext cx="817563" cy="7762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93557" y="512035"/>
            <a:ext cx="354013" cy="433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22025089"/>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214296"/>
            <a:ext cx="6781800" cy="714380"/>
          </a:xfrm>
        </p:spPr>
        <p:txBody>
          <a:bodyPr>
            <a:noAutofit/>
          </a:bodyPr>
          <a:lstStyle/>
          <a:p>
            <a:pPr algn="ctr"/>
            <a:r>
              <a:rPr lang="az-Latn-AZ" altLang="en-US" sz="2000" b="1" u="sng" dirty="0" smtClean="0">
                <a:solidFill>
                  <a:srgbClr val="FF0000"/>
                </a:solidFill>
                <a:effectLst>
                  <a:outerShdw blurRad="38100" dist="38100" dir="2700000" algn="tl">
                    <a:srgbClr val="000000">
                      <a:alpha val="43137"/>
                    </a:srgbClr>
                  </a:outerShdw>
                </a:effectLst>
                <a:latin typeface="+mn-lt"/>
              </a:rPr>
              <a:t>Hakimlər SPİLMANNIN və MALİNVERNİNİN XÜSUSİ RƏYİ </a:t>
            </a:r>
            <a:endParaRPr lang="ru-RU" sz="2000" b="1" u="sng" dirty="0">
              <a:solidFill>
                <a:srgbClr val="FF0000"/>
              </a:solidFill>
              <a:effectLst>
                <a:outerShdw blurRad="38100" dist="38100" dir="2700000" algn="tl">
                  <a:srgbClr val="000000">
                    <a:alpha val="43137"/>
                  </a:srgbClr>
                </a:outerShdw>
              </a:effectLst>
              <a:latin typeface="+mn-lt"/>
            </a:endParaRPr>
          </a:p>
        </p:txBody>
      </p:sp>
      <p:sp>
        <p:nvSpPr>
          <p:cNvPr id="3" name="Содержимое 2"/>
          <p:cNvSpPr>
            <a:spLocks noGrp="1"/>
          </p:cNvSpPr>
          <p:nvPr>
            <p:ph idx="1"/>
          </p:nvPr>
        </p:nvSpPr>
        <p:spPr>
          <a:xfrm>
            <a:off x="285720" y="928676"/>
            <a:ext cx="8501122" cy="4572032"/>
          </a:xfrm>
        </p:spPr>
        <p:txBody>
          <a:bodyPr>
            <a:normAutofit fontScale="62500" lnSpcReduction="20000"/>
          </a:bodyPr>
          <a:lstStyle/>
          <a:p>
            <a:pPr>
              <a:lnSpc>
                <a:spcPct val="80000"/>
              </a:lnSpc>
            </a:pPr>
            <a:r>
              <a:rPr lang="az-Latn-AZ" altLang="en-US" sz="2900" dirty="0" smtClean="0">
                <a:solidFill>
                  <a:schemeClr val="tx1"/>
                </a:solidFill>
                <a:latin typeface="Times New Roman" pitchFamily="18" charset="0"/>
              </a:rPr>
              <a:t>Bu işdə dövlət orqanları həmçinin üzər</a:t>
            </a:r>
            <a:r>
              <a:rPr lang="en-US" altLang="en-US" sz="2900" dirty="0" err="1" smtClean="0">
                <a:solidFill>
                  <a:schemeClr val="tx1"/>
                </a:solidFill>
                <a:latin typeface="Times New Roman" pitchFamily="18" charset="0"/>
              </a:rPr>
              <a:t>i</a:t>
            </a:r>
            <a:r>
              <a:rPr lang="az-Latn-AZ" altLang="en-US" sz="2900" dirty="0" smtClean="0">
                <a:solidFill>
                  <a:schemeClr val="tx1"/>
                </a:solidFill>
                <a:latin typeface="Times New Roman" pitchFamily="18" charset="0"/>
              </a:rPr>
              <a:t>lərinə düşən pozitiv öhdəliyi – ərizəçinin arvadının yaşamaq hüququnu qorumaq öhdəliyini yerinə yetirmədikləri üçün 2-ci maddənin pozulmasına görə məsuliyyət daşıyırlar. </a:t>
            </a:r>
          </a:p>
          <a:p>
            <a:pPr>
              <a:lnSpc>
                <a:spcPct val="80000"/>
              </a:lnSpc>
              <a:buNone/>
            </a:pPr>
            <a:endParaRPr lang="az-Latn-AZ" altLang="en-US" sz="2900" dirty="0" smtClean="0">
              <a:solidFill>
                <a:schemeClr val="tx1"/>
              </a:solidFill>
              <a:latin typeface="Times New Roman" pitchFamily="18" charset="0"/>
            </a:endParaRPr>
          </a:p>
          <a:p>
            <a:pPr>
              <a:lnSpc>
                <a:spcPct val="80000"/>
              </a:lnSpc>
            </a:pPr>
            <a:r>
              <a:rPr lang="az-Latn-AZ" altLang="en-US" sz="2900" dirty="0" smtClean="0">
                <a:solidFill>
                  <a:schemeClr val="tx1"/>
                </a:solidFill>
                <a:latin typeface="Times New Roman" pitchFamily="18" charset="0"/>
              </a:rPr>
              <a:t>Bu öhdəlik dövlət nümayəndələrinin mövcud şəraitdə ağlabatan və mümkün olan istənilən vasitələrlə həmin təhlükənin reallaşmasının qarşısını almalarını tələb edir.</a:t>
            </a:r>
          </a:p>
          <a:p>
            <a:pPr>
              <a:lnSpc>
                <a:spcPct val="80000"/>
              </a:lnSpc>
              <a:buNone/>
            </a:pPr>
            <a:endParaRPr lang="az-Latn-AZ" altLang="en-US" sz="2900" dirty="0" smtClean="0">
              <a:solidFill>
                <a:schemeClr val="tx1"/>
              </a:solidFill>
              <a:latin typeface="Times New Roman" pitchFamily="18" charset="0"/>
            </a:endParaRPr>
          </a:p>
          <a:p>
            <a:pPr>
              <a:lnSpc>
                <a:spcPct val="80000"/>
              </a:lnSpc>
            </a:pPr>
            <a:r>
              <a:rPr lang="az-Latn-AZ" altLang="en-US" sz="2900" dirty="0" smtClean="0">
                <a:solidFill>
                  <a:schemeClr val="tx1"/>
                </a:solidFill>
                <a:latin typeface="Times New Roman" pitchFamily="18" charset="0"/>
              </a:rPr>
              <a:t>Hazırkı işin kontekstində dövlət nümayəndələri təhlükədən xəbər tutan kimi müvafiq sözlər vasitəsilə çalışmalı idilər ki, Çiçək Məmmədovanı həyatına qəsd etməyə yönələn hərəkətlərdən çəkinməyə inandırsınlar. </a:t>
            </a:r>
          </a:p>
          <a:p>
            <a:pPr>
              <a:lnSpc>
                <a:spcPct val="80000"/>
              </a:lnSpc>
              <a:buNone/>
            </a:pPr>
            <a:endParaRPr lang="az-Latn-AZ" altLang="en-US" sz="2900" dirty="0" smtClean="0">
              <a:solidFill>
                <a:schemeClr val="tx1"/>
              </a:solidFill>
              <a:latin typeface="Times New Roman" pitchFamily="18" charset="0"/>
            </a:endParaRPr>
          </a:p>
          <a:p>
            <a:pPr>
              <a:lnSpc>
                <a:spcPct val="80000"/>
              </a:lnSpc>
            </a:pPr>
            <a:r>
              <a:rPr lang="az-Latn-AZ" altLang="en-US" sz="2900" dirty="0" smtClean="0">
                <a:solidFill>
                  <a:schemeClr val="tx1"/>
                </a:solidFill>
                <a:latin typeface="Times New Roman" pitchFamily="18" charset="0"/>
              </a:rPr>
              <a:t>Mərhum qadın öz üzərinə kerosin tökən kimi onlar məsələyə müdaxilə etməli idi və onun özünü yandırmasının qarşısını almalı idilər. Bunun əvəzinə polis əməkdaşları onun təhdidlərini ciddi qəbul etmədilər. Hətta onlardan biri ona kibrit qutusu təklif edərək istehza ilə onu sözünü yerinə yetirməyə və özünü yandırmağa təhrik etdi. </a:t>
            </a:r>
          </a:p>
          <a:p>
            <a:pPr>
              <a:lnSpc>
                <a:spcPct val="80000"/>
              </a:lnSpc>
              <a:buNone/>
            </a:pPr>
            <a:endParaRPr lang="az-Latn-AZ" altLang="en-US" sz="2900" dirty="0" smtClean="0">
              <a:solidFill>
                <a:schemeClr val="tx1"/>
              </a:solidFill>
              <a:latin typeface="Times New Roman" pitchFamily="18" charset="0"/>
            </a:endParaRPr>
          </a:p>
          <a:p>
            <a:pPr>
              <a:lnSpc>
                <a:spcPct val="80000"/>
              </a:lnSpc>
            </a:pPr>
            <a:r>
              <a:rPr lang="az-Latn-AZ" altLang="en-US" sz="2900" dirty="0" smtClean="0">
                <a:solidFill>
                  <a:schemeClr val="tx1"/>
                </a:solidFill>
                <a:latin typeface="Times New Roman" pitchFamily="18" charset="0"/>
              </a:rPr>
              <a:t>Dövlət nümayəndələrinin heç biri təcili yardım çağırmağa cəhd etməyib və ya Çiçək Məmmədovanın xəstəxanaya aparılmasına hər hansı köməklik göstərməyib.</a:t>
            </a:r>
          </a:p>
          <a:p>
            <a:pPr>
              <a:lnSpc>
                <a:spcPct val="80000"/>
              </a:lnSpc>
              <a:buNone/>
            </a:pPr>
            <a:endParaRPr lang="az-Latn-AZ" altLang="en-US" sz="2900" dirty="0" smtClean="0">
              <a:solidFill>
                <a:schemeClr val="tx1"/>
              </a:solidFill>
              <a:latin typeface="Times New Roman" pitchFamily="18" charset="0"/>
            </a:endParaRPr>
          </a:p>
          <a:p>
            <a:pPr>
              <a:lnSpc>
                <a:spcPct val="80000"/>
              </a:lnSpc>
            </a:pPr>
            <a:r>
              <a:rPr lang="az-Latn-AZ" altLang="en-US" sz="2900" dirty="0" smtClean="0">
                <a:solidFill>
                  <a:schemeClr val="tx1"/>
                </a:solidFill>
                <a:latin typeface="Times New Roman" pitchFamily="18" charset="0"/>
              </a:rPr>
              <a:t>Polis əməkdaşları 2-ci maddə üzrə üzərlərinə düşən pozitiv öhdəlikləri yerinə yetirməyiblər və buna görə də bu maddənin pozuntusu baş verib.</a:t>
            </a:r>
            <a:endParaRPr lang="ru-RU" altLang="en-US" sz="2900" dirty="0" smtClean="0">
              <a:solidFill>
                <a:schemeClr val="tx1"/>
              </a:solidFill>
              <a:latin typeface="Times New Roman" pitchFamily="18" charset="0"/>
            </a:endParaRPr>
          </a:p>
          <a:p>
            <a:pPr>
              <a:buNone/>
            </a:pPr>
            <a:endParaRPr lang="ru-RU"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a:spLocks noGrp="1"/>
          </p:cNvSpPr>
          <p:nvPr>
            <p:ph type="subTitle" idx="4294967295"/>
          </p:nvPr>
        </p:nvSpPr>
        <p:spPr>
          <a:xfrm>
            <a:off x="3275856" y="2074588"/>
            <a:ext cx="5309294" cy="2297362"/>
          </a:xfrm>
          <a:prstGeom prst="rect">
            <a:avLst/>
          </a:prstGeom>
        </p:spPr>
        <p:txBody>
          <a:bodyPr lIns="91425" tIns="91425" rIns="91425" bIns="91425" anchor="t" anchorCtr="0">
            <a:noAutofit/>
          </a:bodyPr>
          <a:lstStyle/>
          <a:p>
            <a:pPr lvl="0" rtl="0">
              <a:spcBef>
                <a:spcPts val="0"/>
              </a:spcBef>
              <a:buNone/>
            </a:pPr>
            <a:endParaRPr lang="az-Latn-AZ" sz="3600" b="1" i="1" dirty="0">
              <a:solidFill>
                <a:schemeClr val="dk1"/>
              </a:solidFill>
            </a:endParaRPr>
          </a:p>
          <a:p>
            <a:pPr lvl="0" rtl="0">
              <a:spcBef>
                <a:spcPts val="0"/>
              </a:spcBef>
              <a:buNone/>
            </a:pPr>
            <a:r>
              <a:rPr lang="az-Latn-AZ" b="1" i="1" u="sng" dirty="0" smtClean="0">
                <a:solidFill>
                  <a:schemeClr val="tx1"/>
                </a:solidFill>
              </a:rPr>
              <a:t>Əlaqə üçün:</a:t>
            </a:r>
            <a:endParaRPr lang="az-Latn-AZ" b="1" i="1" u="sng" dirty="0">
              <a:solidFill>
                <a:schemeClr val="tx1"/>
              </a:solidFill>
            </a:endParaRPr>
          </a:p>
          <a:p>
            <a:pPr marL="457200" lvl="0" indent="-342900" rtl="0">
              <a:spcBef>
                <a:spcPts val="0"/>
              </a:spcBef>
              <a:buSzPct val="100000"/>
            </a:pPr>
            <a:r>
              <a:rPr lang="az-Latn-AZ" sz="2200" dirty="0" smtClean="0">
                <a:solidFill>
                  <a:schemeClr val="tx1"/>
                </a:solidFill>
              </a:rPr>
              <a:t>Tel: 050-338-80-18</a:t>
            </a:r>
          </a:p>
          <a:p>
            <a:pPr marL="457200" lvl="0" indent="-342900" rtl="0">
              <a:spcBef>
                <a:spcPts val="0"/>
              </a:spcBef>
              <a:buSzPct val="100000"/>
            </a:pPr>
            <a:r>
              <a:rPr lang="az-Latn-AZ" sz="2200" dirty="0" err="1" smtClean="0">
                <a:solidFill>
                  <a:schemeClr val="tx1"/>
                </a:solidFill>
              </a:rPr>
              <a:t>Facebook</a:t>
            </a:r>
            <a:r>
              <a:rPr lang="az-Latn-AZ" sz="2200" dirty="0" smtClean="0">
                <a:solidFill>
                  <a:schemeClr val="tx1"/>
                </a:solidFill>
              </a:rPr>
              <a:t>: </a:t>
            </a:r>
            <a:r>
              <a:rPr lang="az-Latn-AZ" sz="2200" dirty="0" err="1" smtClean="0">
                <a:solidFill>
                  <a:schemeClr val="tx1"/>
                </a:solidFill>
              </a:rPr>
              <a:t>Babek</a:t>
            </a:r>
            <a:r>
              <a:rPr lang="az-Latn-AZ" sz="2200" dirty="0">
                <a:solidFill>
                  <a:schemeClr val="tx1"/>
                </a:solidFill>
              </a:rPr>
              <a:t> </a:t>
            </a:r>
            <a:r>
              <a:rPr lang="az-Latn-AZ" sz="2200" dirty="0" err="1" smtClean="0">
                <a:solidFill>
                  <a:schemeClr val="tx1"/>
                </a:solidFill>
              </a:rPr>
              <a:t>Hamidov</a:t>
            </a:r>
            <a:endParaRPr lang="en" sz="2200" dirty="0">
              <a:solidFill>
                <a:schemeClr val="tx1"/>
              </a:solidFill>
            </a:endParaRPr>
          </a:p>
          <a:p>
            <a:pPr marL="457200" lvl="0" indent="-342900" rtl="0">
              <a:spcBef>
                <a:spcPts val="0"/>
              </a:spcBef>
              <a:buSzPct val="100000"/>
            </a:pPr>
            <a:r>
              <a:rPr lang="az-Latn-AZ" sz="2200" dirty="0" smtClean="0">
                <a:solidFill>
                  <a:schemeClr val="tx1"/>
                </a:solidFill>
                <a:hlinkClick r:id="rId3"/>
              </a:rPr>
              <a:t>E-mail: </a:t>
            </a:r>
            <a:r>
              <a:rPr lang="az-Latn-AZ" sz="2200" dirty="0" err="1" smtClean="0">
                <a:solidFill>
                  <a:schemeClr val="tx1"/>
                </a:solidFill>
                <a:hlinkClick r:id="rId3"/>
              </a:rPr>
              <a:t>Hamidovbabek</a:t>
            </a:r>
            <a:r>
              <a:rPr lang="en" sz="2200" dirty="0" smtClean="0">
                <a:solidFill>
                  <a:schemeClr val="tx1"/>
                </a:solidFill>
                <a:hlinkClick r:id="rId3"/>
              </a:rPr>
              <a:t>@</a:t>
            </a:r>
            <a:r>
              <a:rPr lang="az-Latn-AZ" sz="2200" dirty="0" err="1" smtClean="0">
                <a:solidFill>
                  <a:schemeClr val="tx1"/>
                </a:solidFill>
                <a:hlinkClick r:id="rId3"/>
              </a:rPr>
              <a:t>yahoo</a:t>
            </a:r>
            <a:r>
              <a:rPr lang="en" sz="2200" dirty="0" smtClean="0">
                <a:solidFill>
                  <a:schemeClr val="tx1"/>
                </a:solidFill>
                <a:hlinkClick r:id="rId3"/>
              </a:rPr>
              <a:t>.</a:t>
            </a:r>
            <a:r>
              <a:rPr lang="az-Latn-AZ" sz="2200" dirty="0" err="1" smtClean="0">
                <a:solidFill>
                  <a:schemeClr val="tx1"/>
                </a:solidFill>
                <a:hlinkClick r:id="rId3"/>
              </a:rPr>
              <a:t>com</a:t>
            </a:r>
            <a:endParaRPr lang="az-Latn-AZ" sz="2200" dirty="0" smtClean="0">
              <a:solidFill>
                <a:schemeClr val="tx1"/>
              </a:solidFill>
            </a:endParaRPr>
          </a:p>
          <a:p>
            <a:pPr marL="457200" lvl="0" indent="-342900" algn="r" rtl="0">
              <a:spcBef>
                <a:spcPts val="0"/>
              </a:spcBef>
              <a:buSzPct val="100000"/>
            </a:pPr>
            <a:endParaRPr lang="az-Latn-AZ" sz="2200" dirty="0" smtClean="0">
              <a:solidFill>
                <a:schemeClr val="tx1"/>
              </a:solidFill>
            </a:endParaRPr>
          </a:p>
          <a:p>
            <a:pPr marL="114300" lvl="0" indent="0" rtl="0">
              <a:spcBef>
                <a:spcPts val="0"/>
              </a:spcBef>
              <a:buSzPct val="100000"/>
              <a:buNone/>
            </a:pPr>
            <a:endParaRPr lang="en" sz="1800" dirty="0">
              <a:solidFill>
                <a:schemeClr val="dk1"/>
              </a:solidFill>
            </a:endParaRPr>
          </a:p>
        </p:txBody>
      </p:sp>
      <p:sp>
        <p:nvSpPr>
          <p:cNvPr id="378" name="Shape 378"/>
          <p:cNvSpPr txBox="1">
            <a:spLocks noGrp="1"/>
          </p:cNvSpPr>
          <p:nvPr>
            <p:ph type="ctrTitle" idx="4294967295"/>
          </p:nvPr>
        </p:nvSpPr>
        <p:spPr>
          <a:xfrm>
            <a:off x="3563888" y="1089166"/>
            <a:ext cx="3630342" cy="678952"/>
          </a:xfrm>
          <a:prstGeom prst="rect">
            <a:avLst/>
          </a:prstGeom>
        </p:spPr>
        <p:txBody>
          <a:bodyPr lIns="91425" tIns="91425" rIns="91425" bIns="91425" anchor="ctr" anchorCtr="0">
            <a:noAutofit/>
          </a:bodyPr>
          <a:lstStyle/>
          <a:p>
            <a:pPr lvl="0" rtl="0">
              <a:spcBef>
                <a:spcPts val="0"/>
              </a:spcBef>
              <a:buNone/>
            </a:pPr>
            <a:r>
              <a:rPr lang="en" sz="3600" b="1" dirty="0" smtClean="0">
                <a:solidFill>
                  <a:srgbClr val="FF0000"/>
                </a:solidFill>
                <a:effectLst>
                  <a:outerShdw blurRad="38100" dist="38100" dir="2700000" algn="tl">
                    <a:srgbClr val="000000">
                      <a:alpha val="43137"/>
                    </a:srgbClr>
                  </a:outerShdw>
                </a:effectLst>
                <a:latin typeface="+mn-lt"/>
              </a:rPr>
              <a:t>T</a:t>
            </a:r>
            <a:r>
              <a:rPr lang="az-Latn-AZ" sz="3600" b="1" dirty="0" err="1" smtClean="0">
                <a:solidFill>
                  <a:srgbClr val="FF0000"/>
                </a:solidFill>
                <a:effectLst>
                  <a:outerShdw blurRad="38100" dist="38100" dir="2700000" algn="tl">
                    <a:srgbClr val="000000">
                      <a:alpha val="43137"/>
                    </a:srgbClr>
                  </a:outerShdw>
                </a:effectLst>
                <a:latin typeface="+mn-lt"/>
              </a:rPr>
              <a:t>əşəkkür</a:t>
            </a:r>
            <a:r>
              <a:rPr lang="az-Latn-AZ" sz="3600" b="1" dirty="0">
                <a:solidFill>
                  <a:srgbClr val="FF0000"/>
                </a:solidFill>
                <a:effectLst>
                  <a:outerShdw blurRad="38100" dist="38100" dir="2700000" algn="tl">
                    <a:srgbClr val="000000">
                      <a:alpha val="43137"/>
                    </a:srgbClr>
                  </a:outerShdw>
                </a:effectLst>
                <a:latin typeface="+mn-lt"/>
              </a:rPr>
              <a:t> </a:t>
            </a:r>
            <a:r>
              <a:rPr lang="az-Latn-AZ" sz="3600" b="1" dirty="0" smtClean="0">
                <a:solidFill>
                  <a:srgbClr val="FF0000"/>
                </a:solidFill>
                <a:effectLst>
                  <a:outerShdw blurRad="38100" dist="38100" dir="2700000" algn="tl">
                    <a:srgbClr val="000000">
                      <a:alpha val="43137"/>
                    </a:srgbClr>
                  </a:outerShdw>
                </a:effectLst>
                <a:latin typeface="+mn-lt"/>
              </a:rPr>
              <a:t>Edirəm</a:t>
            </a:r>
            <a:endParaRPr lang="en" sz="3600" b="1" dirty="0">
              <a:solidFill>
                <a:srgbClr val="FF0000"/>
              </a:solidFill>
              <a:effectLst>
                <a:outerShdw blurRad="38100" dist="38100" dir="2700000" algn="tl">
                  <a:srgbClr val="000000">
                    <a:alpha val="43137"/>
                  </a:srgbClr>
                </a:outerShdw>
              </a:effectLst>
              <a:latin typeface="+mn-lt"/>
            </a:endParaRPr>
          </a:p>
        </p:txBody>
      </p:sp>
      <p:cxnSp>
        <p:nvCxnSpPr>
          <p:cNvPr id="377" name="Shape 377"/>
          <p:cNvCxnSpPr/>
          <p:nvPr/>
        </p:nvCxnSpPr>
        <p:spPr>
          <a:xfrm>
            <a:off x="0" y="1505038"/>
            <a:ext cx="2397299" cy="0"/>
          </a:xfrm>
          <a:prstGeom prst="straightConnector1">
            <a:avLst/>
          </a:prstGeom>
          <a:noFill/>
          <a:ln w="9525" cap="flat" cmpd="sng">
            <a:solidFill>
              <a:srgbClr val="CCCCCC"/>
            </a:solidFill>
            <a:prstDash val="solid"/>
            <a:round/>
            <a:headEnd type="none" w="lg" len="lg"/>
            <a:tailEnd type="none" w="lg" len="lg"/>
          </a:ln>
        </p:spPr>
      </p:cxnSp>
      <p:cxnSp>
        <p:nvCxnSpPr>
          <p:cNvPr id="379" name="Shape 379"/>
          <p:cNvCxnSpPr/>
          <p:nvPr/>
        </p:nvCxnSpPr>
        <p:spPr>
          <a:xfrm flipV="1">
            <a:off x="7092280" y="1493196"/>
            <a:ext cx="1969924" cy="12872"/>
          </a:xfrm>
          <a:prstGeom prst="straightConnector1">
            <a:avLst/>
          </a:prstGeom>
          <a:noFill/>
          <a:ln w="9525" cap="flat" cmpd="sng">
            <a:solidFill>
              <a:srgbClr val="CCCCCC"/>
            </a:solidFill>
            <a:prstDash val="solid"/>
            <a:round/>
            <a:headEnd type="none" w="lg" len="lg"/>
            <a:tailEnd type="none" w="lg" len="lg"/>
          </a:ln>
        </p:spPr>
      </p:cxnSp>
      <p:sp>
        <p:nvSpPr>
          <p:cNvPr id="380" name="Shape 380"/>
          <p:cNvSpPr/>
          <p:nvPr/>
        </p:nvSpPr>
        <p:spPr>
          <a:xfrm>
            <a:off x="827584" y="935488"/>
            <a:ext cx="1139100" cy="1139100"/>
          </a:xfrm>
          <a:prstGeom prst="ellipse">
            <a:avLst/>
          </a:prstGeom>
          <a:solidFill>
            <a:srgbClr val="FFCD00"/>
          </a:solidFill>
          <a:ln>
            <a:noFill/>
          </a:ln>
        </p:spPr>
        <p:txBody>
          <a:bodyPr lIns="91425" tIns="91425" rIns="91425" bIns="91425" anchor="ctr" anchorCtr="0">
            <a:noAutofit/>
          </a:bodyPr>
          <a:lstStyle/>
          <a:p>
            <a:pPr lvl="0">
              <a:spcBef>
                <a:spcPts val="0"/>
              </a:spcBef>
              <a:buNone/>
            </a:pPr>
            <a:endParaRPr/>
          </a:p>
        </p:txBody>
      </p:sp>
      <p:grpSp>
        <p:nvGrpSpPr>
          <p:cNvPr id="381" name="Shape 381"/>
          <p:cNvGrpSpPr/>
          <p:nvPr/>
        </p:nvGrpSpPr>
        <p:grpSpPr>
          <a:xfrm>
            <a:off x="1148888" y="1190759"/>
            <a:ext cx="505722" cy="475767"/>
            <a:chOff x="5972700" y="2330200"/>
            <a:chExt cx="411625" cy="387275"/>
          </a:xfrm>
        </p:grpSpPr>
        <p:sp>
          <p:nvSpPr>
            <p:cNvPr id="382" name="Shape 382"/>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3" name="Shape 383"/>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 xmlns:p14="http://schemas.microsoft.com/office/powerpoint/2010/main" val="341055802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361950"/>
            <a:ext cx="1524000" cy="914399"/>
          </a:xfrm>
        </p:spPr>
        <p:txBody>
          <a:bodyPr>
            <a:normAutofit fontScale="90000"/>
          </a:bodyPr>
          <a:lstStyle/>
          <a:p>
            <a:endParaRPr lang="en-US" dirty="0"/>
          </a:p>
        </p:txBody>
      </p:sp>
      <p:sp>
        <p:nvSpPr>
          <p:cNvPr id="3" name="Content Placeholder 2"/>
          <p:cNvSpPr>
            <a:spLocks noGrp="1"/>
          </p:cNvSpPr>
          <p:nvPr>
            <p:ph idx="1"/>
          </p:nvPr>
        </p:nvSpPr>
        <p:spPr>
          <a:xfrm>
            <a:off x="762000" y="742950"/>
            <a:ext cx="7543800" cy="3657600"/>
          </a:xfrm>
        </p:spPr>
        <p:txBody>
          <a:bodyPr>
            <a:noAutofit/>
          </a:bodyPr>
          <a:lstStyle/>
          <a:p>
            <a:r>
              <a:rPr lang="en-US" sz="1800" dirty="0" err="1">
                <a:effectLst>
                  <a:outerShdw blurRad="38100" dist="38100" dir="2700000" algn="tl">
                    <a:srgbClr val="000000">
                      <a:alpha val="43137"/>
                    </a:srgbClr>
                  </a:outerShdw>
                </a:effectLst>
              </a:rPr>
              <a:t>I.Hər</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kəsin</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yaşamaq</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hüququ</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vardır</a:t>
            </a:r>
            <a:r>
              <a:rPr lang="en-US" sz="1800" dirty="0" smtClean="0">
                <a:effectLst>
                  <a:outerShdw blurRad="38100" dist="38100" dir="2700000" algn="tl">
                    <a:srgbClr val="000000">
                      <a:alpha val="43137"/>
                    </a:srgbClr>
                  </a:outerShdw>
                </a:effectLst>
              </a:rPr>
              <a:t>.</a:t>
            </a:r>
            <a:endParaRPr lang="en-US" sz="1800" dirty="0">
              <a:effectLst>
                <a:outerShdw blurRad="38100" dist="38100" dir="2700000" algn="tl">
                  <a:srgbClr val="000000">
                    <a:alpha val="43137"/>
                  </a:srgbClr>
                </a:outerShdw>
              </a:effectLst>
            </a:endParaRPr>
          </a:p>
          <a:p>
            <a:r>
              <a:rPr lang="en-US" sz="1800" dirty="0">
                <a:effectLst>
                  <a:outerShdw blurRad="38100" dist="38100" dir="2700000" algn="tl">
                    <a:srgbClr val="000000">
                      <a:alpha val="43137"/>
                    </a:srgbClr>
                  </a:outerShdw>
                </a:effectLst>
              </a:rPr>
              <a:t>II. </a:t>
            </a:r>
            <a:r>
              <a:rPr lang="en-US" sz="1800" dirty="0" err="1">
                <a:effectLst>
                  <a:outerShdw blurRad="38100" dist="38100" dir="2700000" algn="tl">
                    <a:srgbClr val="000000">
                      <a:alpha val="43137"/>
                    </a:srgbClr>
                  </a:outerShdw>
                </a:effectLst>
              </a:rPr>
              <a:t>Dövlətə</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silahlı</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basqın</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zamanı</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düşmən</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əsgərlərinin</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öldürülməsi</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məhkəmənin</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qanuni</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qüvvəyə</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minmiş</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hökmünə</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əsasən</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ölüm</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cəzasının</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tətbiqi</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və</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qanunla</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nəzərdə</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tutulmuş</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digir</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hallar</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istisna</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olmaqla</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hər</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bir</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şəxsin</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yaşamaq</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hüququ</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toxunulmazdır</a:t>
            </a:r>
            <a:r>
              <a:rPr lang="en-US" sz="1800" dirty="0" smtClean="0">
                <a:effectLst>
                  <a:outerShdw blurRad="38100" dist="38100" dir="2700000" algn="tl">
                    <a:srgbClr val="000000">
                      <a:alpha val="43137"/>
                    </a:srgbClr>
                  </a:outerShdw>
                </a:effectLst>
              </a:rPr>
              <a:t>.</a:t>
            </a:r>
            <a:endParaRPr lang="en-US" sz="1800" dirty="0">
              <a:effectLst>
                <a:outerShdw blurRad="38100" dist="38100" dir="2700000" algn="tl">
                  <a:srgbClr val="000000">
                    <a:alpha val="43137"/>
                  </a:srgbClr>
                </a:outerShdw>
              </a:effectLst>
            </a:endParaRPr>
          </a:p>
          <a:p>
            <a:r>
              <a:rPr lang="en-US" sz="1800" dirty="0">
                <a:effectLst>
                  <a:outerShdw blurRad="38100" dist="38100" dir="2700000" algn="tl">
                    <a:srgbClr val="000000">
                      <a:alpha val="43137"/>
                    </a:srgbClr>
                  </a:outerShdw>
                </a:effectLst>
              </a:rPr>
              <a:t>III. </a:t>
            </a:r>
            <a:r>
              <a:rPr lang="en-US" sz="1800" dirty="0" err="1">
                <a:effectLst>
                  <a:outerShdw blurRad="38100" dist="38100" dir="2700000" algn="tl">
                    <a:srgbClr val="000000">
                      <a:alpha val="43137"/>
                    </a:srgbClr>
                  </a:outerShdw>
                </a:effectLst>
              </a:rPr>
              <a:t>Müstəsna</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cəza</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tədbiri</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kimi</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ölüm</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cəzası</a:t>
            </a:r>
            <a:r>
              <a:rPr lang="en-US" sz="1800" dirty="0">
                <a:effectLst>
                  <a:outerShdw blurRad="38100" dist="38100" dir="2700000" algn="tl">
                    <a:srgbClr val="000000">
                      <a:alpha val="43137"/>
                    </a:srgbClr>
                  </a:outerShdw>
                </a:effectLst>
              </a:rPr>
              <a:t>, tam </a:t>
            </a:r>
            <a:r>
              <a:rPr lang="en-US" sz="1800" dirty="0" err="1">
                <a:effectLst>
                  <a:outerShdw blurRad="38100" dist="38100" dir="2700000" algn="tl">
                    <a:srgbClr val="000000">
                      <a:alpha val="43137"/>
                    </a:srgbClr>
                  </a:outerShdw>
                </a:effectLst>
              </a:rPr>
              <a:t>ləğv</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edilənədək</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yalnız</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dövlətə</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insan</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həyatına</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və</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sağlamlığına</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qarşı</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xüsusilə</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ağır</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cinayətlərə</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görə</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qanunla</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müəyyən</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edilə</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bilər</a:t>
            </a:r>
            <a:r>
              <a:rPr lang="en-US" sz="1800" dirty="0" smtClean="0">
                <a:effectLst>
                  <a:outerShdw blurRad="38100" dist="38100" dir="2700000" algn="tl">
                    <a:srgbClr val="000000">
                      <a:alpha val="43137"/>
                    </a:srgbClr>
                  </a:outerShdw>
                </a:effectLst>
              </a:rPr>
              <a:t>.</a:t>
            </a:r>
            <a:endParaRPr lang="en-US" sz="1800" dirty="0">
              <a:effectLst>
                <a:outerShdw blurRad="38100" dist="38100" dir="2700000" algn="tl">
                  <a:srgbClr val="000000">
                    <a:alpha val="43137"/>
                  </a:srgbClr>
                </a:outerShdw>
              </a:effectLst>
            </a:endParaRPr>
          </a:p>
          <a:p>
            <a:r>
              <a:rPr lang="en-US" sz="1800" dirty="0">
                <a:effectLst>
                  <a:outerShdw blurRad="38100" dist="38100" dir="2700000" algn="tl">
                    <a:srgbClr val="000000">
                      <a:alpha val="43137"/>
                    </a:srgbClr>
                  </a:outerShdw>
                </a:effectLst>
              </a:rPr>
              <a:t>IV. </a:t>
            </a:r>
            <a:r>
              <a:rPr lang="en-US" sz="1800" dirty="0" err="1">
                <a:effectLst>
                  <a:outerShdw blurRad="38100" dist="38100" dir="2700000" algn="tl">
                    <a:srgbClr val="000000">
                      <a:alpha val="43137"/>
                    </a:srgbClr>
                  </a:outerShdw>
                </a:effectLst>
              </a:rPr>
              <a:t>Qanunla</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nəzərdə</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tutulmuş</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zəruri</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müdafiə</a:t>
            </a:r>
            <a:r>
              <a:rPr lang="en-US" sz="1800" dirty="0">
                <a:effectLst>
                  <a:outerShdw blurRad="38100" dist="38100" dir="2700000" algn="tl">
                    <a:srgbClr val="000000">
                      <a:alpha val="43137"/>
                    </a:srgbClr>
                  </a:outerShdw>
                </a:effectLst>
              </a:rPr>
              <a:t>, son </a:t>
            </a:r>
            <a:r>
              <a:rPr lang="en-US" sz="1800" dirty="0" err="1">
                <a:effectLst>
                  <a:outerShdw blurRad="38100" dist="38100" dir="2700000" algn="tl">
                    <a:srgbClr val="000000">
                      <a:alpha val="43137"/>
                    </a:srgbClr>
                  </a:outerShdw>
                </a:effectLst>
              </a:rPr>
              <a:t>zərurət</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cinayətkarın</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yaxalanması</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və</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tutulması</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həbsdə</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olanın</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həbs</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yerindən</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qaçmasının</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qarşısının</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alınması</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dövlətə</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qarşı</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qiyamın</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yatırılması</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və</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ya</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dövlət</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çevrilişinin</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qarşısının</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alınması</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ölkəyə</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silahlı</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basqın</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edilməsi</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halları</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istisna</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olmaqla</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insana</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qarşı</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silah</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işlədilməsinə</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yol</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verilmir</a:t>
            </a:r>
            <a:r>
              <a:rPr lang="en-US" sz="1800" dirty="0">
                <a:effectLst>
                  <a:outerShdw blurRad="38100" dist="38100" dir="2700000" algn="tl">
                    <a:srgbClr val="000000">
                      <a:alpha val="43137"/>
                    </a:srgbClr>
                  </a:outerShdw>
                </a:effectLst>
              </a:rPr>
              <a:t>. </a:t>
            </a:r>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6200" y="340519"/>
            <a:ext cx="822325" cy="781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10355" y="514350"/>
            <a:ext cx="354013" cy="433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2774897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357172"/>
            <a:ext cx="817563" cy="7858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Содержимое 2"/>
          <p:cNvSpPr>
            <a:spLocks noGrp="1"/>
          </p:cNvSpPr>
          <p:nvPr>
            <p:ph idx="1"/>
          </p:nvPr>
        </p:nvSpPr>
        <p:spPr>
          <a:xfrm>
            <a:off x="928662" y="357172"/>
            <a:ext cx="8215338" cy="4786328"/>
          </a:xfrm>
        </p:spPr>
        <p:txBody>
          <a:bodyPr>
            <a:normAutofit fontScale="55000" lnSpcReduction="20000"/>
          </a:bodyPr>
          <a:lstStyle/>
          <a:p>
            <a:pPr algn="ctr">
              <a:buNone/>
            </a:pPr>
            <a:r>
              <a:rPr lang="az-Latn-AZ" sz="4700" b="1" i="1" u="sng" dirty="0" smtClean="0">
                <a:solidFill>
                  <a:srgbClr val="FF0000"/>
                </a:solidFill>
                <a:effectLst>
                  <a:outerShdw blurRad="38100" dist="38100" dir="2700000" algn="tl">
                    <a:srgbClr val="000000">
                      <a:alpha val="43137"/>
                    </a:srgbClr>
                  </a:outerShdw>
                </a:effectLst>
              </a:rPr>
              <a:t>2-ci maddənin 2-ci bəndi üçün Tələblər</a:t>
            </a:r>
          </a:p>
          <a:p>
            <a:pPr algn="ctr">
              <a:buNone/>
            </a:pPr>
            <a:endParaRPr lang="az-Latn-AZ" sz="3100" b="1" i="1" u="sng" dirty="0" smtClean="0">
              <a:solidFill>
                <a:srgbClr val="FF0000"/>
              </a:solidFill>
              <a:effectLst>
                <a:outerShdw blurRad="38100" dist="38100" dir="2700000" algn="tl">
                  <a:srgbClr val="000000">
                    <a:alpha val="43137"/>
                  </a:srgbClr>
                </a:outerShdw>
              </a:effectLst>
            </a:endParaRPr>
          </a:p>
          <a:p>
            <a:pPr>
              <a:buFont typeface="Wingdings" pitchFamily="2" charset="2"/>
              <a:buChar char="v"/>
            </a:pPr>
            <a:r>
              <a:rPr lang="az-Latn-AZ" sz="4400" b="1" dirty="0" smtClean="0">
                <a:effectLst>
                  <a:outerShdw blurRad="38100" dist="38100" dir="2700000" algn="tl">
                    <a:srgbClr val="000000">
                      <a:alpha val="43137"/>
                    </a:srgbClr>
                  </a:outerShdw>
                </a:effectLst>
              </a:rPr>
              <a:t> </a:t>
            </a:r>
            <a:r>
              <a:rPr lang="az-Latn-AZ" sz="4400" b="1" dirty="0" smtClean="0"/>
              <a:t>“Demokratik Cəmiyyətdə Zəruri olan”</a:t>
            </a:r>
            <a:endParaRPr lang="en-US" sz="4400" b="1" dirty="0" smtClean="0"/>
          </a:p>
          <a:p>
            <a:pPr marL="0" indent="0">
              <a:buNone/>
            </a:pPr>
            <a:r>
              <a:rPr lang="en-US" sz="4400" b="1" dirty="0" smtClean="0"/>
              <a:t>       </a:t>
            </a:r>
            <a:r>
              <a:rPr lang="az-Latn-AZ" sz="4400" b="1" dirty="0" smtClean="0"/>
              <a:t>8-11-ci maddələr üçün</a:t>
            </a:r>
            <a:endParaRPr lang="en-US" sz="4400" b="1" dirty="0" smtClean="0"/>
          </a:p>
          <a:p>
            <a:pPr marL="0" indent="0">
              <a:buNone/>
            </a:pPr>
            <a:endParaRPr lang="az-Latn-AZ" sz="4400" b="1" dirty="0" smtClean="0"/>
          </a:p>
          <a:p>
            <a:pPr>
              <a:buFont typeface="Wingdings" pitchFamily="2" charset="2"/>
              <a:buChar char="v"/>
            </a:pPr>
            <a:r>
              <a:rPr lang="az-Latn-AZ" sz="4400" b="1" dirty="0" smtClean="0"/>
              <a:t> “Mütləq Zərurət” 2-ci maddə üçün</a:t>
            </a:r>
            <a:endParaRPr lang="en-US" sz="4400" b="1" dirty="0" smtClean="0"/>
          </a:p>
          <a:p>
            <a:pPr marL="0" indent="0">
              <a:buNone/>
            </a:pPr>
            <a:endParaRPr lang="az-Latn-AZ" sz="4400" b="1" dirty="0" smtClean="0"/>
          </a:p>
          <a:p>
            <a:pPr>
              <a:buFont typeface="Wingdings" pitchFamily="2" charset="2"/>
              <a:buChar char="v"/>
            </a:pPr>
            <a:r>
              <a:rPr lang="az-Latn-AZ" sz="4400" b="1" dirty="0" smtClean="0"/>
              <a:t> “Demokratik cəmiyyətdə hüquq mühafizə </a:t>
            </a:r>
            <a:r>
              <a:rPr lang="az-Latn-AZ" sz="4400" b="1" dirty="0" err="1" smtClean="0"/>
              <a:t>orqanlarından</a:t>
            </a:r>
            <a:r>
              <a:rPr lang="az-Latn-AZ" sz="4400" b="1" dirty="0" smtClean="0"/>
              <a:t> gözlənilən minimum ehtiyatlılıq standartı”</a:t>
            </a:r>
          </a:p>
          <a:p>
            <a:pPr>
              <a:buNone/>
            </a:pPr>
            <a:endParaRPr lang="en-US" sz="2800" b="1" dirty="0" smtClean="0">
              <a:effectLst>
                <a:outerShdw blurRad="38100" dist="38100" dir="2700000" algn="tl">
                  <a:srgbClr val="000000">
                    <a:alpha val="43137"/>
                  </a:srgbClr>
                </a:outerShdw>
              </a:effectLst>
            </a:endParaRPr>
          </a:p>
          <a:p>
            <a:pPr>
              <a:buNone/>
            </a:pPr>
            <a:endParaRPr lang="en-US" sz="2800" b="1" dirty="0">
              <a:effectLst>
                <a:outerShdw blurRad="38100" dist="38100" dir="2700000" algn="tl">
                  <a:srgbClr val="000000">
                    <a:alpha val="43137"/>
                  </a:srgbClr>
                </a:outerShdw>
              </a:effectLst>
            </a:endParaRPr>
          </a:p>
          <a:p>
            <a:pPr>
              <a:buNone/>
            </a:pPr>
            <a:r>
              <a:rPr lang="az-Latn-AZ" sz="4000" b="1" i="1" u="sng" dirty="0" err="1" smtClean="0">
                <a:solidFill>
                  <a:srgbClr val="FF0000"/>
                </a:solidFill>
                <a:effectLst>
                  <a:outerShdw blurRad="38100" dist="38100" dir="2700000" algn="tl">
                    <a:srgbClr val="000000">
                      <a:alpha val="43137"/>
                    </a:srgbClr>
                  </a:outerShdw>
                </a:effectLst>
              </a:rPr>
              <a:t>İsayeva,Yusubova</a:t>
            </a:r>
            <a:r>
              <a:rPr lang="az-Latn-AZ" sz="4000" b="1" i="1" u="sng" dirty="0" smtClean="0">
                <a:solidFill>
                  <a:srgbClr val="FF0000"/>
                </a:solidFill>
                <a:effectLst>
                  <a:outerShdw blurRad="38100" dist="38100" dir="2700000" algn="tl">
                    <a:srgbClr val="000000">
                      <a:alpha val="43137"/>
                    </a:srgbClr>
                  </a:outerShdw>
                </a:effectLst>
              </a:rPr>
              <a:t> və Bazayeva Rusiyaya qarşı iş 24 Fevral 2005</a:t>
            </a:r>
          </a:p>
          <a:p>
            <a:pPr>
              <a:buNone/>
            </a:pPr>
            <a:r>
              <a:rPr lang="az-Latn-AZ" sz="4000" b="1" i="1" u="sng" dirty="0" smtClean="0">
                <a:solidFill>
                  <a:srgbClr val="FF0000"/>
                </a:solidFill>
                <a:effectLst>
                  <a:outerShdw blurRad="38100" dist="38100" dir="2700000" algn="tl">
                    <a:srgbClr val="000000">
                      <a:alpha val="43137"/>
                    </a:srgbClr>
                  </a:outerShdw>
                </a:effectLst>
              </a:rPr>
              <a:t>İsayeva Rusiyaya qarşı 24 Fevral 2005</a:t>
            </a:r>
            <a:endParaRPr lang="az-Latn-AZ" sz="4000" b="1" dirty="0" smtClean="0">
              <a:effectLst>
                <a:outerShdw blurRad="38100" dist="38100" dir="2700000" algn="tl">
                  <a:srgbClr val="000000">
                    <a:alpha val="43137"/>
                  </a:srgbClr>
                </a:outerShdw>
              </a:effectLst>
            </a:endParaRPr>
          </a:p>
          <a:p>
            <a:pPr algn="ctr">
              <a:buNone/>
            </a:pPr>
            <a:endParaRPr lang="az-Latn-AZ" sz="3200" b="1" dirty="0" smtClean="0">
              <a:effectLst>
                <a:outerShdw blurRad="38100" dist="38100" dir="2700000" algn="tl">
                  <a:srgbClr val="000000">
                    <a:alpha val="43137"/>
                  </a:srgbClr>
                </a:outerShdw>
              </a:effectLst>
            </a:endParaRPr>
          </a:p>
          <a:p>
            <a:pPr>
              <a:buNone/>
            </a:pPr>
            <a:endParaRPr lang="ru-RU" dirty="0"/>
          </a:p>
        </p:txBody>
      </p:sp>
      <p:sp>
        <p:nvSpPr>
          <p:cNvPr id="7" name="Заголовок 6"/>
          <p:cNvSpPr>
            <a:spLocks noGrp="1"/>
          </p:cNvSpPr>
          <p:nvPr>
            <p:ph type="title"/>
          </p:nvPr>
        </p:nvSpPr>
        <p:spPr>
          <a:xfrm>
            <a:off x="549382" y="4948014"/>
            <a:ext cx="7858180" cy="628640"/>
          </a:xfrm>
        </p:spPr>
        <p:txBody>
          <a:bodyPr>
            <a:normAutofit fontScale="90000"/>
          </a:bodyPr>
          <a:lstStyle/>
          <a:p>
            <a:r>
              <a:rPr lang="az-Latn-AZ" sz="3200" b="1" dirty="0" smtClean="0">
                <a:effectLst>
                  <a:outerShdw blurRad="38100" dist="38100" dir="2700000" algn="tl">
                    <a:srgbClr val="000000">
                      <a:alpha val="43137"/>
                    </a:srgbClr>
                  </a:outerShdw>
                </a:effectLst>
                <a:latin typeface="+mn-lt"/>
              </a:rPr>
              <a:t/>
            </a:r>
            <a:br>
              <a:rPr lang="az-Latn-AZ" sz="3200" b="1" dirty="0" smtClean="0">
                <a:effectLst>
                  <a:outerShdw blurRad="38100" dist="38100" dir="2700000" algn="tl">
                    <a:srgbClr val="000000">
                      <a:alpha val="43137"/>
                    </a:srgbClr>
                  </a:outerShdw>
                </a:effectLst>
                <a:latin typeface="+mn-lt"/>
              </a:rPr>
            </a:br>
            <a:r>
              <a:rPr lang="az-Latn-AZ" sz="3200" b="1" dirty="0" smtClean="0">
                <a:effectLst>
                  <a:outerShdw blurRad="38100" dist="38100" dir="2700000" algn="tl">
                    <a:srgbClr val="000000">
                      <a:alpha val="43137"/>
                    </a:srgbClr>
                  </a:outerShdw>
                </a:effectLst>
                <a:latin typeface="+mn-lt"/>
              </a:rPr>
              <a:t/>
            </a:r>
            <a:br>
              <a:rPr lang="az-Latn-AZ" sz="3200" b="1" dirty="0" smtClean="0">
                <a:effectLst>
                  <a:outerShdw blurRad="38100" dist="38100" dir="2700000" algn="tl">
                    <a:srgbClr val="000000">
                      <a:alpha val="43137"/>
                    </a:srgbClr>
                  </a:outerShdw>
                </a:effectLst>
                <a:latin typeface="+mn-lt"/>
              </a:rPr>
            </a:br>
            <a:endParaRPr lang="ru-RU" sz="3200" b="1" dirty="0">
              <a:effectLst>
                <a:outerShdw blurRad="38100" dist="38100" dir="2700000" algn="tl">
                  <a:srgbClr val="000000">
                    <a:alpha val="43137"/>
                  </a:srgbClr>
                </a:outerShdw>
              </a:effectLst>
              <a:latin typeface="+mn-lt"/>
            </a:endParaRPr>
          </a:p>
        </p:txBody>
      </p:sp>
      <p:pic>
        <p:nvPicPr>
          <p:cNvPr id="8"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92893" y="575469"/>
            <a:ext cx="231775" cy="3540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1000"/>
                                        <p:tgtEl>
                                          <p:spTgt spid="3">
                                            <p:txEl>
                                              <p:pRg st="7" end="7"/>
                                            </p:txEl>
                                          </p:spTgt>
                                        </p:tgtEl>
                                      </p:cBhvr>
                                    </p:animEffect>
                                    <p:anim calcmode="lin" valueType="num">
                                      <p:cBhvr>
                                        <p:cTn id="2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 calcmode="lin" valueType="num">
                                      <p:cBhvr additive="base">
                                        <p:cTn id="3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71550"/>
            <a:ext cx="7662890" cy="4457720"/>
          </a:xfrm>
          <a:ln>
            <a:noFill/>
          </a:ln>
        </p:spPr>
        <p:txBody>
          <a:bodyPr>
            <a:noAutofit/>
          </a:bodyPr>
          <a:lstStyle/>
          <a:p>
            <a:pPr marL="457200" indent="-457200">
              <a:buFont typeface="Wingdings" pitchFamily="2" charset="2"/>
              <a:buChar char="v"/>
            </a:pPr>
            <a:r>
              <a:rPr lang="az-Latn-AZ" sz="2500" b="1" dirty="0" smtClean="0">
                <a:solidFill>
                  <a:schemeClr val="tx1"/>
                </a:solidFill>
                <a:latin typeface="+mn-lt"/>
              </a:rPr>
              <a:t>2-ci bənd şəxsi bilərəkdən öldürməyə icazə verilən halları öncədən müəyyən etmir, sadəcə 2-ci maddənin 2-ci bəndində göstərilən məqsədlərin hər biri üçün «güc tətbiqinə» icazə verilən və qəsd niyyəti olmadan həyatdan məhrum edilmə ilə nəticələnə bilən </a:t>
            </a:r>
            <a:r>
              <a:rPr lang="az-Latn-AZ" sz="2500" b="1" dirty="0">
                <a:solidFill>
                  <a:schemeClr val="tx1"/>
                </a:solidFill>
                <a:latin typeface="+mn-lt"/>
              </a:rPr>
              <a:t>halları </a:t>
            </a:r>
            <a:r>
              <a:rPr lang="az-Latn-AZ" sz="2500" b="1" dirty="0" smtClean="0">
                <a:solidFill>
                  <a:schemeClr val="tx1"/>
                </a:solidFill>
                <a:latin typeface="+mn-lt"/>
              </a:rPr>
              <a:t>sadalayır. Lakin dövlət nümayəndələri tərəfindən bilərəkdən adam öldürmə də 2-ci bəndin tətbiq dairəsinə düşə bilər.</a:t>
            </a:r>
            <a:br>
              <a:rPr lang="az-Latn-AZ" sz="2500" b="1" dirty="0" smtClean="0">
                <a:solidFill>
                  <a:schemeClr val="tx1"/>
                </a:solidFill>
                <a:latin typeface="+mn-lt"/>
              </a:rPr>
            </a:br>
            <a:r>
              <a:rPr lang="az-Latn-AZ" sz="2500" b="1" i="1" dirty="0" smtClean="0">
                <a:solidFill>
                  <a:schemeClr val="tx1"/>
                </a:solidFill>
                <a:latin typeface="+mn-lt"/>
              </a:rPr>
              <a:t/>
            </a:r>
            <a:br>
              <a:rPr lang="az-Latn-AZ" sz="2500" b="1" i="1" dirty="0" smtClean="0">
                <a:solidFill>
                  <a:schemeClr val="tx1"/>
                </a:solidFill>
                <a:latin typeface="+mn-lt"/>
              </a:rPr>
            </a:br>
            <a:r>
              <a:rPr lang="az-Latn-AZ" sz="1800" b="1" i="1" u="sng" dirty="0" err="1" smtClean="0">
                <a:solidFill>
                  <a:srgbClr val="C00000"/>
                </a:solidFill>
                <a:effectLst>
                  <a:outerShdw blurRad="38100" dist="38100" dir="2700000" algn="tl">
                    <a:srgbClr val="000000">
                      <a:alpha val="43137"/>
                    </a:srgbClr>
                  </a:outerShdw>
                </a:effectLst>
                <a:latin typeface="+mn-lt"/>
              </a:rPr>
              <a:t>Makkann</a:t>
            </a:r>
            <a:r>
              <a:rPr lang="az-Latn-AZ" sz="1800" b="1" i="1" u="sng" dirty="0" smtClean="0">
                <a:solidFill>
                  <a:srgbClr val="C00000"/>
                </a:solidFill>
                <a:effectLst>
                  <a:outerShdw blurRad="38100" dist="38100" dir="2700000" algn="tl">
                    <a:srgbClr val="000000">
                      <a:alpha val="43137"/>
                    </a:srgbClr>
                  </a:outerShdw>
                </a:effectLst>
                <a:latin typeface="+mn-lt"/>
              </a:rPr>
              <a:t> </a:t>
            </a:r>
            <a:r>
              <a:rPr lang="az-Latn-AZ" sz="1800" b="1" i="1" u="sng" dirty="0">
                <a:solidFill>
                  <a:srgbClr val="C00000"/>
                </a:solidFill>
                <a:effectLst>
                  <a:outerShdw blurRad="38100" dist="38100" dir="2700000" algn="tl">
                    <a:srgbClr val="000000">
                      <a:alpha val="43137"/>
                    </a:srgbClr>
                  </a:outerShdw>
                </a:effectLst>
                <a:latin typeface="+mn-lt"/>
              </a:rPr>
              <a:t>və başqaları Birləşmiş Krallığa qarşı iş 1995</a:t>
            </a:r>
            <a:r>
              <a:rPr lang="az-Latn-AZ" sz="2800" dirty="0" smtClean="0">
                <a:solidFill>
                  <a:schemeClr val="tx1"/>
                </a:solidFill>
                <a:latin typeface="+mn-lt"/>
              </a:rPr>
              <a:t/>
            </a:r>
            <a:br>
              <a:rPr lang="az-Latn-AZ" sz="2800" dirty="0" smtClean="0">
                <a:solidFill>
                  <a:schemeClr val="tx1"/>
                </a:solidFill>
                <a:latin typeface="+mn-lt"/>
              </a:rPr>
            </a:br>
            <a:endParaRPr lang="en-US" sz="2800" dirty="0">
              <a:solidFill>
                <a:schemeClr val="tx1"/>
              </a:solidFill>
              <a:latin typeface="+mn-lt"/>
            </a:endParaRPr>
          </a:p>
        </p:txBody>
      </p:sp>
      <p:sp>
        <p:nvSpPr>
          <p:cNvPr id="3" name="Content Placeholder 2"/>
          <p:cNvSpPr>
            <a:spLocks noGrp="1"/>
          </p:cNvSpPr>
          <p:nvPr>
            <p:ph idx="1"/>
          </p:nvPr>
        </p:nvSpPr>
        <p:spPr>
          <a:xfrm>
            <a:off x="914400" y="342900"/>
            <a:ext cx="7482058" cy="666750"/>
          </a:xfrm>
        </p:spPr>
        <p:txBody>
          <a:bodyPr>
            <a:noAutofit/>
          </a:bodyPr>
          <a:lstStyle/>
          <a:p>
            <a:pPr marL="0" indent="0" algn="ctr">
              <a:buNone/>
            </a:pPr>
            <a:r>
              <a:rPr lang="en-US" sz="2600" b="1" u="sng" dirty="0" err="1">
                <a:solidFill>
                  <a:srgbClr val="FF0000"/>
                </a:solidFill>
                <a:effectLst>
                  <a:outerShdw blurRad="38100" dist="38100" dir="2700000" algn="tl">
                    <a:srgbClr val="000000">
                      <a:alpha val="43137"/>
                    </a:srgbClr>
                  </a:outerShdw>
                </a:effectLst>
              </a:rPr>
              <a:t>Dövlət</a:t>
            </a:r>
            <a:r>
              <a:rPr lang="en-US" sz="2600" b="1" u="sng" dirty="0">
                <a:solidFill>
                  <a:srgbClr val="FF0000"/>
                </a:solidFill>
                <a:effectLst>
                  <a:outerShdw blurRad="38100" dist="38100" dir="2700000" algn="tl">
                    <a:srgbClr val="000000">
                      <a:alpha val="43137"/>
                    </a:srgbClr>
                  </a:outerShdw>
                </a:effectLst>
              </a:rPr>
              <a:t> </a:t>
            </a:r>
            <a:r>
              <a:rPr lang="en-US" sz="2600" b="1" u="sng" dirty="0" err="1">
                <a:solidFill>
                  <a:srgbClr val="FF0000"/>
                </a:solidFill>
                <a:effectLst>
                  <a:outerShdw blurRad="38100" dist="38100" dir="2700000" algn="tl">
                    <a:srgbClr val="000000">
                      <a:alpha val="43137"/>
                    </a:srgbClr>
                  </a:outerShdw>
                </a:effectLst>
              </a:rPr>
              <a:t>Nümayəndələri</a:t>
            </a:r>
            <a:r>
              <a:rPr lang="en-US" sz="2600" b="1" u="sng" dirty="0">
                <a:solidFill>
                  <a:srgbClr val="FF0000"/>
                </a:solidFill>
                <a:effectLst>
                  <a:outerShdw blurRad="38100" dist="38100" dir="2700000" algn="tl">
                    <a:srgbClr val="000000">
                      <a:alpha val="43137"/>
                    </a:srgbClr>
                  </a:outerShdw>
                </a:effectLst>
              </a:rPr>
              <a:t> </a:t>
            </a:r>
            <a:r>
              <a:rPr lang="en-US" sz="2600" b="1" u="sng" dirty="0" err="1">
                <a:solidFill>
                  <a:srgbClr val="FF0000"/>
                </a:solidFill>
                <a:effectLst>
                  <a:outerShdw blurRad="38100" dist="38100" dir="2700000" algn="tl">
                    <a:srgbClr val="000000">
                      <a:alpha val="43137"/>
                    </a:srgbClr>
                  </a:outerShdw>
                </a:effectLst>
              </a:rPr>
              <a:t>tərəfindən</a:t>
            </a:r>
            <a:r>
              <a:rPr lang="en-US" sz="2600" b="1" u="sng" dirty="0">
                <a:solidFill>
                  <a:srgbClr val="FF0000"/>
                </a:solidFill>
                <a:effectLst>
                  <a:outerShdw blurRad="38100" dist="38100" dir="2700000" algn="tl">
                    <a:srgbClr val="000000">
                      <a:alpha val="43137"/>
                    </a:srgbClr>
                  </a:outerShdw>
                </a:effectLst>
              </a:rPr>
              <a:t> </a:t>
            </a:r>
            <a:r>
              <a:rPr lang="en-US" sz="2600" b="1" u="sng" dirty="0" err="1">
                <a:solidFill>
                  <a:srgbClr val="FF0000"/>
                </a:solidFill>
                <a:effectLst>
                  <a:outerShdw blurRad="38100" dist="38100" dir="2700000" algn="tl">
                    <a:srgbClr val="000000">
                      <a:alpha val="43137"/>
                    </a:srgbClr>
                  </a:outerShdw>
                </a:effectLst>
              </a:rPr>
              <a:t>ölümlə</a:t>
            </a:r>
            <a:r>
              <a:rPr lang="en-US" sz="2600" b="1" u="sng" dirty="0">
                <a:solidFill>
                  <a:srgbClr val="FF0000"/>
                </a:solidFill>
                <a:effectLst>
                  <a:outerShdw blurRad="38100" dist="38100" dir="2700000" algn="tl">
                    <a:srgbClr val="000000">
                      <a:alpha val="43137"/>
                    </a:srgbClr>
                  </a:outerShdw>
                </a:effectLst>
              </a:rPr>
              <a:t> </a:t>
            </a:r>
            <a:r>
              <a:rPr lang="en-US" sz="2600" b="1" u="sng" dirty="0" err="1">
                <a:solidFill>
                  <a:srgbClr val="FF0000"/>
                </a:solidFill>
                <a:effectLst>
                  <a:outerShdw blurRad="38100" dist="38100" dir="2700000" algn="tl">
                    <a:srgbClr val="000000">
                      <a:alpha val="43137"/>
                    </a:srgbClr>
                  </a:outerShdw>
                </a:effectLst>
              </a:rPr>
              <a:t>nəticələnə</a:t>
            </a:r>
            <a:r>
              <a:rPr lang="en-US" sz="2600" b="1" u="sng" dirty="0">
                <a:solidFill>
                  <a:srgbClr val="FF0000"/>
                </a:solidFill>
                <a:effectLst>
                  <a:outerShdw blurRad="38100" dist="38100" dir="2700000" algn="tl">
                    <a:srgbClr val="000000">
                      <a:alpha val="43137"/>
                    </a:srgbClr>
                  </a:outerShdw>
                </a:effectLst>
              </a:rPr>
              <a:t> </a:t>
            </a:r>
            <a:r>
              <a:rPr lang="en-US" sz="2600" b="1" u="sng" dirty="0" err="1">
                <a:solidFill>
                  <a:srgbClr val="FF0000"/>
                </a:solidFill>
                <a:effectLst>
                  <a:outerShdw blurRad="38100" dist="38100" dir="2700000" algn="tl">
                    <a:srgbClr val="000000">
                      <a:alpha val="43137"/>
                    </a:srgbClr>
                  </a:outerShdw>
                </a:effectLst>
              </a:rPr>
              <a:t>bilən</a:t>
            </a:r>
            <a:r>
              <a:rPr lang="en-US" sz="2600" b="1" u="sng" dirty="0">
                <a:solidFill>
                  <a:srgbClr val="FF0000"/>
                </a:solidFill>
                <a:effectLst>
                  <a:outerShdw blurRad="38100" dist="38100" dir="2700000" algn="tl">
                    <a:srgbClr val="000000">
                      <a:alpha val="43137"/>
                    </a:srgbClr>
                  </a:outerShdw>
                </a:effectLst>
              </a:rPr>
              <a:t> </a:t>
            </a:r>
            <a:r>
              <a:rPr lang="en-US" sz="2600" b="1" u="sng" dirty="0" err="1">
                <a:solidFill>
                  <a:srgbClr val="FF0000"/>
                </a:solidFill>
                <a:effectLst>
                  <a:outerShdw blurRad="38100" dist="38100" dir="2700000" algn="tl">
                    <a:srgbClr val="000000">
                      <a:alpha val="43137"/>
                    </a:srgbClr>
                  </a:outerShdw>
                </a:effectLst>
              </a:rPr>
              <a:t>güc</a:t>
            </a:r>
            <a:r>
              <a:rPr lang="en-US" sz="2600" b="1" u="sng" dirty="0">
                <a:solidFill>
                  <a:srgbClr val="FF0000"/>
                </a:solidFill>
                <a:effectLst>
                  <a:outerShdw blurRad="38100" dist="38100" dir="2700000" algn="tl">
                    <a:srgbClr val="000000">
                      <a:alpha val="43137"/>
                    </a:srgbClr>
                  </a:outerShdw>
                </a:effectLst>
              </a:rPr>
              <a:t> </a:t>
            </a:r>
            <a:r>
              <a:rPr lang="en-US" sz="2600" b="1" u="sng" dirty="0" err="1">
                <a:solidFill>
                  <a:srgbClr val="FF0000"/>
                </a:solidFill>
                <a:effectLst>
                  <a:outerShdw blurRad="38100" dist="38100" dir="2700000" algn="tl">
                    <a:srgbClr val="000000">
                      <a:alpha val="43137"/>
                    </a:srgbClr>
                  </a:outerShdw>
                </a:effectLst>
              </a:rPr>
              <a:t>tətbiqi</a:t>
            </a:r>
            <a:endParaRPr lang="en-US" sz="2600" b="1" u="sng" dirty="0">
              <a:solidFill>
                <a:srgbClr val="FF0000"/>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179" y="285750"/>
            <a:ext cx="817563" cy="781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37953" y="459581"/>
            <a:ext cx="354013" cy="433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05475327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38150"/>
            <a:ext cx="7696200" cy="4114800"/>
          </a:xfrm>
        </p:spPr>
        <p:txBody>
          <a:bodyPr>
            <a:normAutofit fontScale="90000"/>
          </a:bodyPr>
          <a:lstStyle/>
          <a:p>
            <a:r>
              <a:rPr lang="az-Latn-AZ" sz="2900" b="1" dirty="0" smtClean="0">
                <a:latin typeface="+mn-lt"/>
              </a:rPr>
              <a:t>Ölümlə nəticələnən və nəticələnə bilən güc tətbiqi məsələsində daxili qanunvericilik bazasında qüsurların olması özlüyündə 2-ci maddənin pozuntusunu təşkil edə bilər. Hətta hüquq mühafizə orqanlarına keçirilən təlimlər və verilən təlimatlar da məhkəmə tərəfindən təhlil edilə bilər.</a:t>
            </a:r>
            <a:r>
              <a:rPr lang="az-Latn-AZ" sz="2400" dirty="0" smtClean="0">
                <a:latin typeface="+mn-lt"/>
              </a:rPr>
              <a:t/>
            </a:r>
            <a:br>
              <a:rPr lang="az-Latn-AZ" sz="2400" dirty="0" smtClean="0">
                <a:latin typeface="+mn-lt"/>
              </a:rPr>
            </a:br>
            <a:r>
              <a:rPr lang="az-Latn-AZ" sz="2400" dirty="0">
                <a:latin typeface="+mn-lt"/>
              </a:rPr>
              <a:t/>
            </a:r>
            <a:br>
              <a:rPr lang="az-Latn-AZ" sz="2400" dirty="0">
                <a:latin typeface="+mn-lt"/>
              </a:rPr>
            </a:br>
            <a:r>
              <a:rPr lang="az-Latn-AZ" sz="2400" b="1" i="1" u="sng" dirty="0" smtClean="0">
                <a:solidFill>
                  <a:srgbClr val="FF0000"/>
                </a:solidFill>
                <a:effectLst>
                  <a:outerShdw blurRad="38100" dist="38100" dir="2700000" algn="tl">
                    <a:srgbClr val="000000">
                      <a:alpha val="43137"/>
                    </a:srgbClr>
                  </a:outerShdw>
                </a:effectLst>
                <a:latin typeface="+mn-lt"/>
              </a:rPr>
              <a:t>Matsarakis Yunanıstana qarşı iş 20 Dekabr 2004</a:t>
            </a:r>
            <a:br>
              <a:rPr lang="az-Latn-AZ" sz="2400" b="1" i="1" u="sng" dirty="0" smtClean="0">
                <a:solidFill>
                  <a:srgbClr val="FF0000"/>
                </a:solidFill>
                <a:effectLst>
                  <a:outerShdw blurRad="38100" dist="38100" dir="2700000" algn="tl">
                    <a:srgbClr val="000000">
                      <a:alpha val="43137"/>
                    </a:srgbClr>
                  </a:outerShdw>
                </a:effectLst>
                <a:latin typeface="+mn-lt"/>
              </a:rPr>
            </a:br>
            <a:r>
              <a:rPr lang="az-Latn-AZ" sz="2400" b="1" i="1" u="sng" dirty="0" smtClean="0">
                <a:solidFill>
                  <a:srgbClr val="FF0000"/>
                </a:solidFill>
                <a:effectLst>
                  <a:outerShdw blurRad="38100" dist="38100" dir="2700000" algn="tl">
                    <a:srgbClr val="000000">
                      <a:alpha val="43137"/>
                    </a:srgbClr>
                  </a:outerShdw>
                </a:effectLst>
                <a:latin typeface="+mn-lt"/>
              </a:rPr>
              <a:t>Ergi Türkiyəyə qarşı iş 28 İyul 1998</a:t>
            </a:r>
            <a:br>
              <a:rPr lang="az-Latn-AZ" sz="2400" b="1" i="1" u="sng" dirty="0" smtClean="0">
                <a:solidFill>
                  <a:srgbClr val="FF0000"/>
                </a:solidFill>
                <a:effectLst>
                  <a:outerShdw blurRad="38100" dist="38100" dir="2700000" algn="tl">
                    <a:srgbClr val="000000">
                      <a:alpha val="43137"/>
                    </a:srgbClr>
                  </a:outerShdw>
                </a:effectLst>
                <a:latin typeface="+mn-lt"/>
              </a:rPr>
            </a:br>
            <a:endParaRPr lang="en-US" sz="2400" b="1" i="1" u="sng" dirty="0">
              <a:solidFill>
                <a:srgbClr val="FF0000"/>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flipV="1">
            <a:off x="762000" y="4400550"/>
            <a:ext cx="7543800" cy="457200"/>
          </a:xfr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85750"/>
            <a:ext cx="817563" cy="7858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31774" y="461962"/>
            <a:ext cx="354013" cy="433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8507211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Shape 100"/>
          <p:cNvSpPr txBox="1">
            <a:spLocks noGrp="1"/>
          </p:cNvSpPr>
          <p:nvPr>
            <p:ph type="subTitle" idx="1"/>
          </p:nvPr>
        </p:nvSpPr>
        <p:spPr>
          <a:xfrm>
            <a:off x="1142442" y="4607167"/>
            <a:ext cx="6853841" cy="658812"/>
          </a:xfrm>
          <a:prstGeom prst="rect">
            <a:avLst/>
          </a:prstGeom>
          <a:noFill/>
          <a:ln>
            <a:noFill/>
          </a:ln>
        </p:spPr>
        <p:txBody>
          <a:bodyPr lIns="91425" tIns="91425" rIns="91425" bIns="91425" anchor="t" anchorCtr="0">
            <a:noAutofit/>
          </a:bodyPr>
          <a:lstStyle/>
          <a:p>
            <a:pPr lvl="0"/>
            <a:endParaRPr lang="en" sz="2400" b="1" dirty="0">
              <a:solidFill>
                <a:schemeClr val="tx1"/>
              </a:solidFill>
              <a:effectLst>
                <a:outerShdw blurRad="38100" dist="38100" dir="2700000" algn="tl">
                  <a:srgbClr val="000000">
                    <a:alpha val="43137"/>
                  </a:srgbClr>
                </a:outerShdw>
              </a:effectLst>
            </a:endParaRPr>
          </a:p>
        </p:txBody>
      </p:sp>
      <p:sp>
        <p:nvSpPr>
          <p:cNvPr id="99" name="Shape 99"/>
          <p:cNvSpPr txBox="1">
            <a:spLocks noGrp="1"/>
          </p:cNvSpPr>
          <p:nvPr>
            <p:ph type="ctrTitle"/>
          </p:nvPr>
        </p:nvSpPr>
        <p:spPr>
          <a:xfrm>
            <a:off x="1117797" y="188713"/>
            <a:ext cx="7248025" cy="974638"/>
          </a:xfrm>
          <a:prstGeom prst="rect">
            <a:avLst/>
          </a:prstGeom>
        </p:spPr>
        <p:txBody>
          <a:bodyPr lIns="91425" tIns="91425" rIns="91425" bIns="91425" anchor="b" anchorCtr="0">
            <a:noAutofit/>
          </a:bodyPr>
          <a:lstStyle/>
          <a:p>
            <a:pPr lvl="0" algn="ctr"/>
            <a:r>
              <a:rPr lang="az-Latn-AZ" sz="2000" b="1" u="sng" dirty="0" smtClean="0">
                <a:effectLst>
                  <a:outerShdw blurRad="38100" dist="38100" dir="2700000" algn="tl">
                    <a:srgbClr val="000000">
                      <a:alpha val="43137"/>
                    </a:srgbClr>
                  </a:outerShdw>
                </a:effectLst>
                <a:latin typeface="+mn-lt"/>
              </a:rPr>
              <a:t/>
            </a:r>
            <a:br>
              <a:rPr lang="az-Latn-AZ" sz="2000" b="1" u="sng" dirty="0" smtClean="0">
                <a:effectLst>
                  <a:outerShdw blurRad="38100" dist="38100" dir="2700000" algn="tl">
                    <a:srgbClr val="000000">
                      <a:alpha val="43137"/>
                    </a:srgbClr>
                  </a:outerShdw>
                </a:effectLst>
                <a:latin typeface="+mn-lt"/>
              </a:rPr>
            </a:br>
            <a:endParaRPr lang="en" sz="1600" dirty="0"/>
          </a:p>
        </p:txBody>
      </p:sp>
      <p:pic>
        <p:nvPicPr>
          <p:cNvPr id="1028" name="Picture 4" descr="C:\Users\user\Desktop\yaşamaq hüququ\02.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83930" y="895350"/>
            <a:ext cx="6890353" cy="3733800"/>
          </a:xfrm>
          <a:prstGeom prst="rect">
            <a:avLst/>
          </a:prstGeom>
          <a:noFill/>
          <a:extLst>
            <a:ext uri="{909E8E84-426E-40DD-AFC4-6F175D3DCCD1}">
              <a14:hiddenFill xmlns="" xmlns:a14="http://schemas.microsoft.com/office/drawing/2010/main">
                <a:solidFill>
                  <a:srgbClr val="FFFFFF"/>
                </a:solidFill>
              </a14:hiddenFill>
            </a:ext>
          </a:extLst>
        </p:spPr>
      </p:pic>
      <p:sp>
        <p:nvSpPr>
          <p:cNvPr id="101" name="Shape 101"/>
          <p:cNvSpPr txBox="1"/>
          <p:nvPr/>
        </p:nvSpPr>
        <p:spPr>
          <a:xfrm>
            <a:off x="1133975" y="2190750"/>
            <a:ext cx="543899" cy="562199"/>
          </a:xfrm>
          <a:prstGeom prst="rect">
            <a:avLst/>
          </a:prstGeom>
          <a:noFill/>
          <a:ln>
            <a:noFill/>
          </a:ln>
        </p:spPr>
        <p:txBody>
          <a:bodyPr lIns="91425" tIns="91425" rIns="91425" bIns="91425" anchor="ctr" anchorCtr="0">
            <a:noAutofit/>
          </a:bodyPr>
          <a:lstStyle/>
          <a:p>
            <a:pPr lvl="0" algn="ctr">
              <a:spcBef>
                <a:spcPts val="0"/>
              </a:spcBef>
              <a:buNone/>
            </a:pPr>
            <a:endParaRPr lang="en" sz="2400" dirty="0">
              <a:solidFill>
                <a:schemeClr val="dk1"/>
              </a:solidFill>
              <a:latin typeface="Lora"/>
              <a:ea typeface="Lora"/>
              <a:cs typeface="Lora"/>
              <a:sym typeface="Lora"/>
            </a:endParaRPr>
          </a:p>
        </p:txBody>
      </p:sp>
      <p:pic>
        <p:nvPicPr>
          <p:cNvPr id="4098"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1591" y="438150"/>
            <a:ext cx="822325" cy="781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90665" y="636587"/>
            <a:ext cx="384175" cy="384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Oval 1"/>
          <p:cNvSpPr/>
          <p:nvPr/>
        </p:nvSpPr>
        <p:spPr>
          <a:xfrm>
            <a:off x="934736" y="1428750"/>
            <a:ext cx="2209800" cy="1828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330411" y="207317"/>
            <a:ext cx="6934200" cy="461665"/>
          </a:xfrm>
          <a:prstGeom prst="rect">
            <a:avLst/>
          </a:prstGeom>
        </p:spPr>
        <p:txBody>
          <a:bodyPr wrap="square">
            <a:spAutoFit/>
          </a:bodyPr>
          <a:lstStyle/>
          <a:p>
            <a:r>
              <a:rPr lang="en-US" sz="2400" b="1" u="sng" dirty="0" err="1" smtClean="0">
                <a:solidFill>
                  <a:srgbClr val="FF0000"/>
                </a:solidFill>
                <a:effectLst>
                  <a:outerShdw blurRad="38100" dist="38100" dir="2700000" algn="tl">
                    <a:srgbClr val="000000">
                      <a:alpha val="43137"/>
                    </a:srgbClr>
                  </a:outerShdw>
                </a:effectLst>
                <a:latin typeface="+mn-lt"/>
              </a:rPr>
              <a:t>Gi</a:t>
            </a:r>
            <a:r>
              <a:rPr lang="az-Latn-AZ" sz="2400" b="1" u="sng" dirty="0" smtClean="0">
                <a:solidFill>
                  <a:srgbClr val="FF0000"/>
                </a:solidFill>
                <a:effectLst>
                  <a:outerShdw blurRad="38100" dist="38100" dir="2700000" algn="tl">
                    <a:srgbClr val="000000">
                      <a:alpha val="43137"/>
                    </a:srgbClr>
                  </a:outerShdw>
                </a:effectLst>
                <a:latin typeface="+mn-lt"/>
              </a:rPr>
              <a:t>u</a:t>
            </a:r>
            <a:r>
              <a:rPr lang="en-US" sz="2400" b="1" u="sng" dirty="0" err="1" smtClean="0">
                <a:solidFill>
                  <a:srgbClr val="FF0000"/>
                </a:solidFill>
                <a:effectLst>
                  <a:outerShdw blurRad="38100" dist="38100" dir="2700000" algn="tl">
                    <a:srgbClr val="000000">
                      <a:alpha val="43137"/>
                    </a:srgbClr>
                  </a:outerShdw>
                </a:effectLst>
                <a:latin typeface="+mn-lt"/>
              </a:rPr>
              <a:t>liani</a:t>
            </a:r>
            <a:r>
              <a:rPr lang="en-US" sz="2400" b="1" u="sng" dirty="0" smtClean="0">
                <a:solidFill>
                  <a:srgbClr val="FF0000"/>
                </a:solidFill>
                <a:effectLst>
                  <a:outerShdw blurRad="38100" dist="38100" dir="2700000" algn="tl">
                    <a:srgbClr val="000000">
                      <a:alpha val="43137"/>
                    </a:srgbClr>
                  </a:outerShdw>
                </a:effectLst>
                <a:latin typeface="+mn-lt"/>
              </a:rPr>
              <a:t> </a:t>
            </a:r>
            <a:r>
              <a:rPr lang="en-US" sz="2400" b="1" u="sng" dirty="0" err="1">
                <a:solidFill>
                  <a:srgbClr val="FF0000"/>
                </a:solidFill>
                <a:effectLst>
                  <a:outerShdw blurRad="38100" dist="38100" dir="2700000" algn="tl">
                    <a:srgbClr val="000000">
                      <a:alpha val="43137"/>
                    </a:srgbClr>
                  </a:outerShdw>
                </a:effectLst>
                <a:latin typeface="+mn-lt"/>
              </a:rPr>
              <a:t>və</a:t>
            </a:r>
            <a:r>
              <a:rPr lang="en-US" sz="2400" b="1" u="sng" dirty="0">
                <a:solidFill>
                  <a:srgbClr val="FF0000"/>
                </a:solidFill>
                <a:effectLst>
                  <a:outerShdw blurRad="38100" dist="38100" dir="2700000" algn="tl">
                    <a:srgbClr val="000000">
                      <a:alpha val="43137"/>
                    </a:srgbClr>
                  </a:outerShdw>
                </a:effectLst>
                <a:latin typeface="+mn-lt"/>
              </a:rPr>
              <a:t> </a:t>
            </a:r>
            <a:r>
              <a:rPr lang="en-US" sz="2400" b="1" u="sng" dirty="0" err="1">
                <a:solidFill>
                  <a:srgbClr val="FF0000"/>
                </a:solidFill>
                <a:effectLst>
                  <a:outerShdw blurRad="38100" dist="38100" dir="2700000" algn="tl">
                    <a:srgbClr val="000000">
                      <a:alpha val="43137"/>
                    </a:srgbClr>
                  </a:outerShdw>
                </a:effectLst>
                <a:latin typeface="+mn-lt"/>
              </a:rPr>
              <a:t>Gaccio</a:t>
            </a:r>
            <a:r>
              <a:rPr lang="en-US" sz="2400" b="1" u="sng" dirty="0">
                <a:solidFill>
                  <a:srgbClr val="FF0000"/>
                </a:solidFill>
                <a:effectLst>
                  <a:outerShdw blurRad="38100" dist="38100" dir="2700000" algn="tl">
                    <a:srgbClr val="000000">
                      <a:alpha val="43137"/>
                    </a:srgbClr>
                  </a:outerShdw>
                </a:effectLst>
                <a:latin typeface="+mn-lt"/>
              </a:rPr>
              <a:t> </a:t>
            </a:r>
            <a:r>
              <a:rPr lang="en-US" sz="2400" b="1" u="sng" dirty="0" err="1">
                <a:solidFill>
                  <a:srgbClr val="FF0000"/>
                </a:solidFill>
                <a:effectLst>
                  <a:outerShdw blurRad="38100" dist="38100" dir="2700000" algn="tl">
                    <a:srgbClr val="000000">
                      <a:alpha val="43137"/>
                    </a:srgbClr>
                  </a:outerShdw>
                </a:effectLst>
                <a:latin typeface="+mn-lt"/>
              </a:rPr>
              <a:t>İtaliyaya</a:t>
            </a:r>
            <a:r>
              <a:rPr lang="en-US" sz="2400" b="1" u="sng" dirty="0">
                <a:solidFill>
                  <a:srgbClr val="FF0000"/>
                </a:solidFill>
                <a:effectLst>
                  <a:outerShdw blurRad="38100" dist="38100" dir="2700000" algn="tl">
                    <a:srgbClr val="000000">
                      <a:alpha val="43137"/>
                    </a:srgbClr>
                  </a:outerShdw>
                </a:effectLst>
                <a:latin typeface="+mn-lt"/>
              </a:rPr>
              <a:t> </a:t>
            </a:r>
            <a:r>
              <a:rPr lang="en-US" sz="2400" b="1" u="sng" dirty="0" err="1">
                <a:solidFill>
                  <a:srgbClr val="FF0000"/>
                </a:solidFill>
                <a:effectLst>
                  <a:outerShdw blurRad="38100" dist="38100" dir="2700000" algn="tl">
                    <a:srgbClr val="000000">
                      <a:alpha val="43137"/>
                    </a:srgbClr>
                  </a:outerShdw>
                </a:effectLst>
                <a:latin typeface="+mn-lt"/>
              </a:rPr>
              <a:t>qarşı</a:t>
            </a:r>
            <a:r>
              <a:rPr lang="en-US" sz="2400" b="1" u="sng" dirty="0">
                <a:solidFill>
                  <a:srgbClr val="FF0000"/>
                </a:solidFill>
                <a:effectLst>
                  <a:outerShdw blurRad="38100" dist="38100" dir="2700000" algn="tl">
                    <a:srgbClr val="000000">
                      <a:alpha val="43137"/>
                    </a:srgbClr>
                  </a:outerShdw>
                </a:effectLst>
                <a:latin typeface="+mn-lt"/>
              </a:rPr>
              <a:t> </a:t>
            </a:r>
            <a:r>
              <a:rPr lang="en-US" sz="2400" b="1" u="sng" dirty="0" err="1">
                <a:solidFill>
                  <a:srgbClr val="FF0000"/>
                </a:solidFill>
                <a:effectLst>
                  <a:outerShdw blurRad="38100" dist="38100" dir="2700000" algn="tl">
                    <a:srgbClr val="000000">
                      <a:alpha val="43137"/>
                    </a:srgbClr>
                  </a:outerShdw>
                </a:effectLst>
                <a:latin typeface="+mn-lt"/>
              </a:rPr>
              <a:t>iş</a:t>
            </a:r>
            <a:r>
              <a:rPr lang="en-US" sz="2400" b="1" u="sng" dirty="0">
                <a:solidFill>
                  <a:srgbClr val="FF0000"/>
                </a:solidFill>
                <a:effectLst>
                  <a:outerShdw blurRad="38100" dist="38100" dir="2700000" algn="tl">
                    <a:srgbClr val="000000">
                      <a:alpha val="43137"/>
                    </a:srgbClr>
                  </a:outerShdw>
                </a:effectLst>
                <a:latin typeface="+mn-lt"/>
              </a:rPr>
              <a:t> 24 mart 2011</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0" y="514350"/>
            <a:ext cx="7543800" cy="990600"/>
          </a:xfrm>
        </p:spPr>
        <p:txBody>
          <a:bodyPr/>
          <a:lstStyle/>
          <a:p>
            <a:endParaRPr lang="en-US" dirty="0"/>
          </a:p>
        </p:txBody>
      </p:sp>
      <p:pic>
        <p:nvPicPr>
          <p:cNvPr id="2052" name="Picture 4" descr="C:\Users\user\Desktop\yaşamaq hüququ\morte_carlo_giuliani.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86714" y="529152"/>
            <a:ext cx="3623738" cy="4023797"/>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302933"/>
            <a:ext cx="817563" cy="781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26218" y="529152"/>
            <a:ext cx="365125" cy="3286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3" name="Picture 5" descr="C:\Users\user\Desktop\yaşamaq hüququ\carlo giuliani.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495800" y="529152"/>
            <a:ext cx="4267200" cy="402379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997117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05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400550"/>
            <a:ext cx="6781800" cy="228600"/>
          </a:xfrm>
        </p:spPr>
        <p:txBody>
          <a:bodyPr>
            <a:normAutofit fontScale="90000"/>
          </a:bodyPr>
          <a:lstStyle/>
          <a:p>
            <a:endParaRPr lang="en-US" dirty="0"/>
          </a:p>
        </p:txBody>
      </p:sp>
      <p:sp>
        <p:nvSpPr>
          <p:cNvPr id="3" name="Content Placeholder 2"/>
          <p:cNvSpPr>
            <a:spLocks noGrp="1"/>
          </p:cNvSpPr>
          <p:nvPr>
            <p:ph idx="1"/>
          </p:nvPr>
        </p:nvSpPr>
        <p:spPr>
          <a:xfrm>
            <a:off x="762000" y="514350"/>
            <a:ext cx="7543800" cy="3200400"/>
          </a:xfrm>
        </p:spPr>
        <p:txBody>
          <a:bodyPr/>
          <a:lstStyle/>
          <a:p>
            <a:endParaRPr lang="en-US" dirty="0"/>
          </a:p>
        </p:txBody>
      </p:sp>
      <p:pic>
        <p:nvPicPr>
          <p:cNvPr id="3074" name="Picture 2" descr="C:\Users\user\Desktop\yaşamaq hüququ\carlo-giuliani-genova-g8.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62001" y="511969"/>
            <a:ext cx="3809999" cy="4040981"/>
          </a:xfrm>
          <a:prstGeom prst="rect">
            <a:avLst/>
          </a:prstGeom>
          <a:noFill/>
          <a:extLst>
            <a:ext uri="{909E8E84-426E-40DD-AFC4-6F175D3DCCD1}">
              <a14:hiddenFill xmlns="" xmlns:a14="http://schemas.microsoft.com/office/drawing/2010/main">
                <a:solidFill>
                  <a:srgbClr val="FFFFFF"/>
                </a:solidFill>
              </a14:hiddenFill>
            </a:ext>
          </a:extLst>
        </p:spPr>
      </p:pic>
      <p:pic>
        <p:nvPicPr>
          <p:cNvPr id="3075" name="Picture 3" descr="C:\Users\user\Desktop\yaşamaq hüququ\carlo6.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72000" y="511969"/>
            <a:ext cx="3733800" cy="4040981"/>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6476" y="285750"/>
            <a:ext cx="817563" cy="781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09742" y="511969"/>
            <a:ext cx="365125" cy="3286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02202029"/>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1026</TotalTime>
  <Words>1032</Words>
  <Application>Microsoft Office PowerPoint</Application>
  <PresentationFormat>Экран (16:9)</PresentationFormat>
  <Paragraphs>118</Paragraphs>
  <Slides>21</Slides>
  <Notes>4</Notes>
  <HiddenSlides>0</HiddenSlides>
  <MMClips>1</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NewsPrint</vt:lpstr>
      <vt:lpstr>Yaşamaq Hüququ Güc tətbiqi və 2-ci maddənin 2-ci bəndindən istisnalar</vt:lpstr>
      <vt:lpstr>Слайд 2</vt:lpstr>
      <vt:lpstr>Слайд 3</vt:lpstr>
      <vt:lpstr>  </vt:lpstr>
      <vt:lpstr>2-ci bənd şəxsi bilərəkdən öldürməyə icazə verilən halları öncədən müəyyən etmir, sadəcə 2-ci maddənin 2-ci bəndində göstərilən məqsədlərin hər biri üçün «güc tətbiqinə» icazə verilən və qəsd niyyəti olmadan həyatdan məhrum edilmə ilə nəticələnə bilən halları sadalayır. Lakin dövlət nümayəndələri tərəfindən bilərəkdən adam öldürmə də 2-ci bəndin tətbiq dairəsinə düşə bilər.  Makkann və başqaları Birləşmiş Krallığa qarşı iş 1995 </vt:lpstr>
      <vt:lpstr>Ölümlə nəticələnən və nəticələnə bilən güc tətbiqi məsələsində daxili qanunvericilik bazasında qüsurların olması özlüyündə 2-ci maddənin pozuntusunu təşkil edə bilər. Hətta hüquq mühafizə orqanlarına keçirilən təlimlər və verilən təlimatlar da məhkəmə tərəfindən təhlil edilə bilər.  Matsarakis Yunanıstana qarşı iş 20 Dekabr 2004 Ergi Türkiyəyə qarşı iş 28 İyul 1998 </vt:lpstr>
      <vt:lpstr> </vt:lpstr>
      <vt:lpstr>Слайд 8</vt:lpstr>
      <vt:lpstr>Слайд 9</vt:lpstr>
      <vt:lpstr>Слайд 10</vt:lpstr>
      <vt:lpstr>Avropa Məhkəməsi Carlo Giuliani işini hansı 3 sual işığında araşdırdı?  </vt:lpstr>
      <vt:lpstr>2-ci maddə və Beynəlxalq Silahlı Münaqişədə güc tətbiqi</vt:lpstr>
      <vt:lpstr>Слайд 13</vt:lpstr>
      <vt:lpstr>Təşəkkür Edirəm</vt:lpstr>
      <vt:lpstr>Слайд 15</vt:lpstr>
      <vt:lpstr>Dövlətin prosedur öhdəliyi yaranır:</vt:lpstr>
      <vt:lpstr>Mikayıl Məmmədov Azərbaycana qarşı</vt:lpstr>
      <vt:lpstr>Araşdırmanın səmərəsizliyi</vt:lpstr>
      <vt:lpstr>Məhkəmənin qərarı</vt:lpstr>
      <vt:lpstr>Hakimlər SPİLMANNIN və MALİNVERNİNİN XÜSUSİ RƏYİ </vt:lpstr>
      <vt:lpstr>Təşəkkür Edirəm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Huquq Merkezi</dc:creator>
  <cp:lastModifiedBy>samsung</cp:lastModifiedBy>
  <cp:revision>74</cp:revision>
  <dcterms:modified xsi:type="dcterms:W3CDTF">2017-02-04T10:44:27Z</dcterms:modified>
</cp:coreProperties>
</file>