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7"/>
  </p:notesMasterIdLst>
  <p:handoutMasterIdLst>
    <p:handoutMasterId r:id="rId18"/>
  </p:handoutMasterIdLst>
  <p:sldIdLst>
    <p:sldId id="340" r:id="rId2"/>
    <p:sldId id="306" r:id="rId3"/>
    <p:sldId id="342" r:id="rId4"/>
    <p:sldId id="350" r:id="rId5"/>
    <p:sldId id="351" r:id="rId6"/>
    <p:sldId id="358" r:id="rId7"/>
    <p:sldId id="359" r:id="rId8"/>
    <p:sldId id="360" r:id="rId9"/>
    <p:sldId id="363" r:id="rId10"/>
    <p:sldId id="365" r:id="rId11"/>
    <p:sldId id="364" r:id="rId12"/>
    <p:sldId id="343" r:id="rId13"/>
    <p:sldId id="356" r:id="rId14"/>
    <p:sldId id="366" r:id="rId15"/>
    <p:sldId id="341" r:id="rId16"/>
  </p:sldIdLst>
  <p:sldSz cx="9144000" cy="6858000" type="screen4x3"/>
  <p:notesSz cx="6877050" cy="10002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51">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7820" autoAdjust="0"/>
    <p:restoredTop sz="97133" autoAdjust="0"/>
  </p:normalViewPr>
  <p:slideViewPr>
    <p:cSldViewPr>
      <p:cViewPr>
        <p:scale>
          <a:sx n="90" d="100"/>
          <a:sy n="90" d="100"/>
        </p:scale>
        <p:origin x="-12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490" y="-120"/>
      </p:cViewPr>
      <p:guideLst>
        <p:guide orient="horz" pos="3151"/>
        <p:guide pos="21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80055" cy="500142"/>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a:defRPr sz="1300" smtClean="0"/>
            </a:lvl1pPr>
          </a:lstStyle>
          <a:p>
            <a:pPr>
              <a:defRPr/>
            </a:pPr>
            <a:endParaRPr lang="en-US"/>
          </a:p>
        </p:txBody>
      </p:sp>
      <p:sp>
        <p:nvSpPr>
          <p:cNvPr id="64515" name="Rectangle 3"/>
          <p:cNvSpPr>
            <a:spLocks noGrp="1" noChangeArrowheads="1"/>
          </p:cNvSpPr>
          <p:nvPr>
            <p:ph type="dt" sz="quarter" idx="1"/>
          </p:nvPr>
        </p:nvSpPr>
        <p:spPr bwMode="auto">
          <a:xfrm>
            <a:off x="3895404" y="0"/>
            <a:ext cx="2980055" cy="500142"/>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algn="r">
              <a:defRPr sz="1300" smtClean="0"/>
            </a:lvl1pPr>
          </a:lstStyle>
          <a:p>
            <a:pPr>
              <a:defRPr/>
            </a:pPr>
            <a:endParaRPr lang="en-US"/>
          </a:p>
        </p:txBody>
      </p:sp>
      <p:sp>
        <p:nvSpPr>
          <p:cNvPr id="64516" name="Rectangle 4"/>
          <p:cNvSpPr>
            <a:spLocks noGrp="1" noChangeArrowheads="1"/>
          </p:cNvSpPr>
          <p:nvPr>
            <p:ph type="ftr" sz="quarter" idx="2"/>
          </p:nvPr>
        </p:nvSpPr>
        <p:spPr bwMode="auto">
          <a:xfrm>
            <a:off x="0" y="9500960"/>
            <a:ext cx="2980055" cy="50014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a:defRPr sz="1300" smtClean="0"/>
            </a:lvl1pPr>
          </a:lstStyle>
          <a:p>
            <a:pPr>
              <a:defRPr/>
            </a:pPr>
            <a:endParaRPr lang="en-US"/>
          </a:p>
        </p:txBody>
      </p:sp>
      <p:sp>
        <p:nvSpPr>
          <p:cNvPr id="64517" name="Rectangle 5"/>
          <p:cNvSpPr>
            <a:spLocks noGrp="1" noChangeArrowheads="1"/>
          </p:cNvSpPr>
          <p:nvPr>
            <p:ph type="sldNum" sz="quarter" idx="3"/>
          </p:nvPr>
        </p:nvSpPr>
        <p:spPr bwMode="auto">
          <a:xfrm>
            <a:off x="3895404" y="9500960"/>
            <a:ext cx="2980055" cy="50014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algn="r">
              <a:defRPr sz="1300" smtClean="0"/>
            </a:lvl1pPr>
          </a:lstStyle>
          <a:p>
            <a:pPr>
              <a:defRPr/>
            </a:pPr>
            <a:fld id="{27F9ACF0-384C-4E4D-81D3-D118D984DA87}" type="slidenum">
              <a:rPr lang="en-US"/>
              <a:pPr>
                <a:defRPr/>
              </a:pPr>
              <a:t>‹#›</a:t>
            </a:fld>
            <a:endParaRPr lang="az-Latn-AZ"/>
          </a:p>
        </p:txBody>
      </p:sp>
    </p:spTree>
    <p:extLst>
      <p:ext uri="{BB962C8B-B14F-4D97-AF65-F5344CB8AC3E}">
        <p14:creationId xmlns:p14="http://schemas.microsoft.com/office/powerpoint/2010/main" val="1684917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80055" cy="500142"/>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a:defRPr sz="1300" smtClean="0"/>
            </a:lvl1pPr>
          </a:lstStyle>
          <a:p>
            <a:pPr>
              <a:defRPr/>
            </a:pPr>
            <a:endParaRPr lang="en-US"/>
          </a:p>
        </p:txBody>
      </p:sp>
      <p:sp>
        <p:nvSpPr>
          <p:cNvPr id="62467" name="Rectangle 3"/>
          <p:cNvSpPr>
            <a:spLocks noGrp="1" noChangeArrowheads="1"/>
          </p:cNvSpPr>
          <p:nvPr>
            <p:ph type="dt" idx="1"/>
          </p:nvPr>
        </p:nvSpPr>
        <p:spPr bwMode="auto">
          <a:xfrm>
            <a:off x="3895404" y="0"/>
            <a:ext cx="2980055" cy="500142"/>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algn="r">
              <a:defRPr sz="1300" smtClean="0"/>
            </a:lvl1pPr>
          </a:lstStyle>
          <a:p>
            <a:pPr>
              <a:defRPr/>
            </a:pPr>
            <a:endParaRPr lang="en-US"/>
          </a:p>
        </p:txBody>
      </p:sp>
      <p:sp>
        <p:nvSpPr>
          <p:cNvPr id="37892" name="Rectangle 4"/>
          <p:cNvSpPr>
            <a:spLocks noGrp="1" noRot="1" noChangeAspect="1" noChangeArrowheads="1" noTextEdit="1"/>
          </p:cNvSpPr>
          <p:nvPr>
            <p:ph type="sldImg" idx="2"/>
          </p:nvPr>
        </p:nvSpPr>
        <p:spPr bwMode="auto">
          <a:xfrm>
            <a:off x="939800" y="750888"/>
            <a:ext cx="4997450" cy="3749675"/>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7705" y="4751348"/>
            <a:ext cx="5501640" cy="4501277"/>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9500960"/>
            <a:ext cx="2980055" cy="50014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a:defRPr sz="1300" smtClean="0"/>
            </a:lvl1pPr>
          </a:lstStyle>
          <a:p>
            <a:pPr>
              <a:defRPr/>
            </a:pPr>
            <a:endParaRPr lang="en-US"/>
          </a:p>
        </p:txBody>
      </p:sp>
      <p:sp>
        <p:nvSpPr>
          <p:cNvPr id="62471" name="Rectangle 7"/>
          <p:cNvSpPr>
            <a:spLocks noGrp="1" noChangeArrowheads="1"/>
          </p:cNvSpPr>
          <p:nvPr>
            <p:ph type="sldNum" sz="quarter" idx="5"/>
          </p:nvPr>
        </p:nvSpPr>
        <p:spPr bwMode="auto">
          <a:xfrm>
            <a:off x="3895404" y="9500960"/>
            <a:ext cx="2980055" cy="50014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algn="r">
              <a:defRPr sz="1300" smtClean="0"/>
            </a:lvl1pPr>
          </a:lstStyle>
          <a:p>
            <a:pPr>
              <a:defRPr/>
            </a:pPr>
            <a:fld id="{3379ABC3-8204-4003-8E32-64152E23A5D2}" type="slidenum">
              <a:rPr lang="en-US"/>
              <a:pPr>
                <a:defRPr/>
              </a:pPr>
              <a:t>‹#›</a:t>
            </a:fld>
            <a:endParaRPr lang="az-Latn-AZ"/>
          </a:p>
        </p:txBody>
      </p:sp>
    </p:spTree>
    <p:extLst>
      <p:ext uri="{BB962C8B-B14F-4D97-AF65-F5344CB8AC3E}">
        <p14:creationId xmlns:p14="http://schemas.microsoft.com/office/powerpoint/2010/main" val="1886138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379ABC3-8204-4003-8E32-64152E23A5D2}" type="slidenum">
              <a:rPr lang="en-US" smtClean="0"/>
              <a:pPr>
                <a:defRPr/>
              </a:pPr>
              <a:t>4</a:t>
            </a:fld>
            <a:endParaRPr lang="az-Latn-AZ"/>
          </a:p>
        </p:txBody>
      </p:sp>
    </p:spTree>
    <p:extLst>
      <p:ext uri="{BB962C8B-B14F-4D97-AF65-F5344CB8AC3E}">
        <p14:creationId xmlns:p14="http://schemas.microsoft.com/office/powerpoint/2010/main" val="21100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3379ABC3-8204-4003-8E32-64152E23A5D2}" type="slidenum">
              <a:rPr lang="en-US" smtClean="0"/>
              <a:pPr>
                <a:defRPr/>
              </a:pPr>
              <a:t>6</a:t>
            </a:fld>
            <a:endParaRPr lang="az-Latn-A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A0FE3BC7-3453-4BC3-AD38-A9065BE6ED1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DA648C-CCFE-4288-ADA9-6A928C62B16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81E4290-A8E8-483F-8D35-2ECD82EE3B2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EF9A6C-A654-45B4-B158-61966924702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811D53-5372-4F99-8CDC-A9BF430B995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22F531D-1C4D-4E8A-8F33-FD3D85CC602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p>
        </p:txBody>
      </p:sp>
      <p:sp>
        <p:nvSpPr>
          <p:cNvPr id="27" name="Slide Number Placeholder 26"/>
          <p:cNvSpPr>
            <a:spLocks noGrp="1"/>
          </p:cNvSpPr>
          <p:nvPr>
            <p:ph type="sldNum" sz="quarter" idx="11"/>
          </p:nvPr>
        </p:nvSpPr>
        <p:spPr/>
        <p:txBody>
          <a:bodyPr rtlCol="0"/>
          <a:lstStyle/>
          <a:p>
            <a:pPr>
              <a:defRPr/>
            </a:pPr>
            <a:fld id="{B1EA00CC-22D2-4942-87A9-8D55880CCB7B}"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4A5CC96A-9A96-42CA-A827-CCB19CD2D2C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74A6D16-B2AA-452D-91D4-E9AC1480741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C50134-58FD-4349-AF96-B4F4AAFF2EC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229336-7C03-42F7-B577-E2B7FCFF1EF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6539F4F4-FD5D-4F34-889F-419A1D88B07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pt.coe.int/en/docsstandard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340768"/>
            <a:ext cx="8385048" cy="1828800"/>
          </a:xfrm>
        </p:spPr>
        <p:txBody>
          <a:bodyPr>
            <a:normAutofit fontScale="90000"/>
          </a:bodyPr>
          <a:lstStyle/>
          <a:p>
            <a:r>
              <a:t/>
            </a:r>
            <a:br/>
            <a:r>
              <a:rPr lang="az-Latn-AZ" sz="4400" dirty="0" smtClean="0"/>
              <a:t>Maddə 3: tutulma, həbs, pozitiv  öhdəliklər və təminatlar</a:t>
            </a:r>
            <a:endParaRPr lang="az-Latn-AZ" sz="4400" dirty="0"/>
          </a:p>
        </p:txBody>
      </p:sp>
      <p:sp>
        <p:nvSpPr>
          <p:cNvPr id="3" name="Subtitle 2"/>
          <p:cNvSpPr>
            <a:spLocks noGrp="1"/>
          </p:cNvSpPr>
          <p:nvPr>
            <p:ph type="subTitle" idx="1"/>
          </p:nvPr>
        </p:nvSpPr>
        <p:spPr/>
        <p:txBody>
          <a:bodyPr>
            <a:normAutofit/>
          </a:bodyPr>
          <a:lstStyle/>
          <a:p>
            <a:r>
              <a:rPr lang="az-Latn-AZ" dirty="0" smtClean="0"/>
              <a:t>Henry </a:t>
            </a:r>
            <a:r>
              <a:rPr lang="az-Latn-AZ" dirty="0" smtClean="0"/>
              <a:t>Lovat</a:t>
            </a:r>
            <a:endParaRPr lang="en-US" smtClean="0"/>
          </a:p>
          <a:p>
            <a:endParaRPr lang="az-Latn-AZ" dirty="0" smtClean="0"/>
          </a:p>
          <a:p>
            <a:r>
              <a:rPr lang="az-Latn-AZ" dirty="0" smtClean="0"/>
              <a:t>2016</a:t>
            </a:r>
            <a:endParaRPr lang="az-Latn-A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642926"/>
          </a:xfrm>
        </p:spPr>
        <p:txBody>
          <a:bodyPr>
            <a:normAutofit/>
          </a:bodyPr>
          <a:lstStyle/>
          <a:p>
            <a:r>
              <a:rPr lang="az-Latn-AZ" sz="3400" dirty="0" smtClean="0"/>
              <a:t>Həbs şəraiti: konkret məsələlər 3</a:t>
            </a:r>
            <a:endParaRPr lang="az-Latn-AZ" sz="3400" dirty="0"/>
          </a:p>
        </p:txBody>
      </p:sp>
      <p:sp>
        <p:nvSpPr>
          <p:cNvPr id="3" name="Content Placeholder 2"/>
          <p:cNvSpPr>
            <a:spLocks noGrp="1"/>
          </p:cNvSpPr>
          <p:nvPr>
            <p:ph idx="1"/>
          </p:nvPr>
        </p:nvSpPr>
        <p:spPr>
          <a:xfrm>
            <a:off x="457200" y="1428736"/>
            <a:ext cx="8229600" cy="5145800"/>
          </a:xfrm>
        </p:spPr>
        <p:txBody>
          <a:bodyPr>
            <a:normAutofit fontScale="47500" lnSpcReduction="20000"/>
          </a:bodyPr>
          <a:lstStyle/>
          <a:p>
            <a:r>
              <a:rPr lang="az-Latn-AZ" dirty="0" smtClean="0"/>
              <a:t>Birnəfərlik kamerada həbsdə saxlanma</a:t>
            </a:r>
          </a:p>
          <a:p>
            <a:pPr lvl="1"/>
            <a:r>
              <a:rPr lang="az-Latn-AZ" dirty="0" smtClean="0"/>
              <a:t>Öz-özlüyündə pozuntu deyil – yaxşı səbəblə əsaslandırıla bilər.  “Fövqəladə” hallar, xüsusən – ilkin həbs zamanı müddəti uzadılmış təcrid edilmə daxil olmaqla - narahatlıq doğurur. </a:t>
            </a:r>
          </a:p>
          <a:p>
            <a:pPr lvl="1"/>
            <a:r>
              <a:rPr lang="az-Latn-AZ" i="1" dirty="0" smtClean="0"/>
              <a:t>İlaşku və başqaları Moldovaya qarşı (2004):</a:t>
            </a:r>
            <a:r>
              <a:rPr lang="az-Latn-AZ" dirty="0" smtClean="0"/>
              <a:t> İsidilməyən və s. kamerada sərt təcrid edilmə şəraitində, ittiham hökmü ləğv edilməmişdən əvvəl “ölümə məhkum olunanlar” kamerasında 8 il. Təkadamlıq kamerada həbs altında saxlanma müddətinin uzunluğu və sərtliyi səbəbindən işgəncə hesab olunmuşdur.</a:t>
            </a:r>
          </a:p>
          <a:p>
            <a:pPr lvl="1"/>
            <a:r>
              <a:rPr lang="az-Latn-AZ" dirty="0" smtClean="0"/>
              <a:t>Həmçinin bax: </a:t>
            </a:r>
            <a:r>
              <a:rPr lang="az-Latn-AZ" i="1" dirty="0" smtClean="0"/>
              <a:t>Ramirez Sançez Fransaya qarşı</a:t>
            </a:r>
            <a:r>
              <a:rPr lang="az-Latn-AZ" dirty="0" smtClean="0"/>
              <a:t> (2006): TV-dən, qəzetlərdən istifadə imkanı, din adamı, hüquqşünas və ailə ilə görüş imkanı təmin edilməklə 8 il təcrid olunma. Pozuntuya yol verilməyib.</a:t>
            </a:r>
          </a:p>
          <a:p>
            <a:pPr lvl="1"/>
            <a:r>
              <a:rPr lang="az-Latn-AZ" i="1" dirty="0" smtClean="0"/>
              <a:t>Pieçoviç</a:t>
            </a:r>
            <a:r>
              <a:rPr lang="az-Latn-AZ" dirty="0" smtClean="0"/>
              <a:t> </a:t>
            </a:r>
            <a:r>
              <a:rPr lang="az-Latn-AZ" i="1" dirty="0" smtClean="0"/>
              <a:t>Polşaya qarşı və Horiç Polşaya qarşı (2012):</a:t>
            </a:r>
            <a:r>
              <a:rPr lang="az-Latn-AZ" dirty="0" smtClean="0"/>
              <a:t>  </a:t>
            </a:r>
            <a:r>
              <a:rPr lang="az-Latn-AZ" i="1" dirty="0" smtClean="0"/>
              <a:t> </a:t>
            </a:r>
            <a:r>
              <a:rPr lang="az-Latn-AZ" dirty="0" smtClean="0"/>
              <a:t>Yetərsiz fiziki / zehni stimulyasiya şəraitində uzunmüddətli təcrid olunma –ləyaqəti alçaldan rəftar.</a:t>
            </a:r>
          </a:p>
          <a:p>
            <a:pPr lvl="1"/>
            <a:r>
              <a:rPr lang="az-Latn-AZ" i="1" dirty="0" smtClean="0"/>
              <a:t>X Türkiyəyə qarşı (2012)</a:t>
            </a:r>
            <a:r>
              <a:rPr lang="az-Latn-AZ" dirty="0" smtClean="0"/>
              <a:t>: Sataşmaya məruz qaldığından şikayət edən məhbusun təkadamlıq kamerada 8 ay saxlanması – ləyaqəti alçaldan rəftar (üstəgəl 14-cü Maddə çərçivəsində cinsi oriyentasiya zəminində ayrı-seçkilik).</a:t>
            </a:r>
          </a:p>
          <a:p>
            <a:pPr lvl="1"/>
            <a:r>
              <a:rPr lang="az-Latn-AZ" i="1" dirty="0" smtClean="0"/>
              <a:t>Öcalan</a:t>
            </a:r>
            <a:r>
              <a:rPr lang="az-Latn-AZ" dirty="0" smtClean="0"/>
              <a:t> </a:t>
            </a:r>
            <a:r>
              <a:rPr lang="az-Latn-AZ" i="1" dirty="0" smtClean="0"/>
              <a:t>Türkiyəyə qarşı (№ 2) (2014):</a:t>
            </a:r>
            <a:r>
              <a:rPr lang="az-Latn-AZ" dirty="0" smtClean="0"/>
              <a:t>  </a:t>
            </a:r>
            <a:r>
              <a:rPr lang="az-Latn-AZ" i="1" dirty="0" smtClean="0"/>
              <a:t> </a:t>
            </a:r>
            <a:r>
              <a:rPr lang="az-Latn-AZ" dirty="0" smtClean="0"/>
              <a:t>Qərar - sosial təcrid edilmə nəticəsində pozuntuya yol verilmiş, lakin şərait yaxşılaşdırıldıqdan sonra bu hal aradan qaldırılmışdır (başqa məhbusların qoşulması ilə).</a:t>
            </a:r>
          </a:p>
          <a:p>
            <a:r>
              <a:rPr lang="az-Latn-AZ" dirty="0" smtClean="0"/>
              <a:t>Tam soyundurulmaqla aparılan axtarışlar</a:t>
            </a:r>
          </a:p>
          <a:p>
            <a:pPr lvl="1"/>
            <a:r>
              <a:rPr lang="az-Latn-AZ" i="1" dirty="0" smtClean="0"/>
              <a:t>Valaşinas Litvaya qarşı</a:t>
            </a:r>
            <a:r>
              <a:rPr lang="az-Latn-AZ" dirty="0" smtClean="0"/>
              <a:t> (2001) – Görüşdən sonra qeyri-qanuni predmetlərin axtarışı zamanı, </a:t>
            </a:r>
            <a:r>
              <a:rPr lang="az-Latn-AZ" sz="2500" dirty="0" smtClean="0"/>
              <a:t>şikayətçi üzərində </a:t>
            </a:r>
            <a:r>
              <a:rPr lang="az-Latn-AZ" dirty="0" smtClean="0"/>
              <a:t>qadın gözətçinin gözü qarşısında soyundurularaq axtarış aparılmışdır, ərzaqlar və genital orqanlar əlcək taxmayan həbsxana əməkdaşı tərəfindən yoxlanmışdır – ləyaqəti alçaldan rəftar.</a:t>
            </a:r>
          </a:p>
          <a:p>
            <a:pPr lvl="1"/>
            <a:r>
              <a:rPr lang="az-Latn-AZ" i="1" dirty="0" smtClean="0"/>
              <a:t>İvançuk Polşaya qarşı</a:t>
            </a:r>
            <a:r>
              <a:rPr lang="az-Latn-AZ" dirty="0" smtClean="0"/>
              <a:t> (2001) – Parlament seçkilərində səs vermək istəyən şikayətçi hər hansı təhlükəsizlik riski mövcud olmadığı halda, çılpaq axtarışdan keçməyə vadar edilmişdi.  Əlavə axtarışdan imtina etdiyi üçün onun səsvermə hüququ inkar edilmişdi.  Pozuntu – ləyaqəti alçaldan rəftar.</a:t>
            </a:r>
          </a:p>
          <a:p>
            <a:pPr lvl="1"/>
            <a:r>
              <a:rPr lang="az-Latn-AZ" i="1" dirty="0" smtClean="0"/>
              <a:t>Van Der</a:t>
            </a:r>
            <a:r>
              <a:rPr lang="az-Latn-AZ" dirty="0" smtClean="0"/>
              <a:t> </a:t>
            </a:r>
            <a:r>
              <a:rPr lang="az-Latn-AZ" i="1" dirty="0" smtClean="0"/>
              <a:t>Ven Niderlanda qarşı</a:t>
            </a:r>
            <a:r>
              <a:rPr lang="az-Latn-AZ" dirty="0" smtClean="0"/>
              <a:t> (2003) – olaraq çılpaq soyundurma yolu ilə axtarışların aparılması, ilkin həbsxana bölməsindəki başqa sərt təhlükəsizlik tədbirləri birlikdə qeyri-insani və ləyaqəti alçaldan rəftar hesab edilmişdir.</a:t>
            </a:r>
          </a:p>
          <a:p>
            <a:pPr lvl="1"/>
            <a:r>
              <a:rPr lang="az-Latn-AZ" i="1" dirty="0" smtClean="0"/>
              <a:t>Frero Fransaya qarşı (2007)</a:t>
            </a:r>
            <a:r>
              <a:rPr lang="az-Latn-AZ" dirty="0" smtClean="0"/>
              <a:t>: Ömürlük həbsə məhkum edilmiş şəxs iki il müddətində sistemsiz görünən (həbsxananın siyasətlərinə uyğun olsa da) usandırıcı axtarışlara məruz qalmış, imtina etdikdə, intizam kamerasına aparılmışdır. Qərar - ləyaqəti alçaldan rəftar.</a:t>
            </a:r>
          </a:p>
          <a:p>
            <a:pPr lvl="1"/>
            <a:r>
              <a:rPr lang="az-Latn-AZ" i="1" dirty="0" smtClean="0"/>
              <a:t>El Şennavi Fransaya qarşı (2011)</a:t>
            </a:r>
            <a:r>
              <a:rPr lang="az-Latn-AZ" dirty="0" smtClean="0"/>
              <a:t>: Cinayət işi üzrə məhkəmə icraatı müddətində təhlükəsizlik məqsədi daşımayan, soyundurulmaqla aparılan axtarışlar: 3-cü Maddənin şərtlərinin pozulması.</a:t>
            </a:r>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10</a:t>
            </a:fld>
            <a:endParaRPr lang="az-Latn-A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42926"/>
          </a:xfrm>
        </p:spPr>
        <p:txBody>
          <a:bodyPr>
            <a:normAutofit fontScale="90000"/>
          </a:bodyPr>
          <a:lstStyle/>
          <a:p>
            <a:r>
              <a:rPr lang="az-Latn-AZ" dirty="0" smtClean="0"/>
              <a:t>Tibbi vasitələr</a:t>
            </a:r>
            <a:endParaRPr lang="az-Latn-AZ" dirty="0"/>
          </a:p>
        </p:txBody>
      </p:sp>
      <p:sp>
        <p:nvSpPr>
          <p:cNvPr id="3" name="Content Placeholder 2"/>
          <p:cNvSpPr>
            <a:spLocks noGrp="1"/>
          </p:cNvSpPr>
          <p:nvPr>
            <p:ph idx="1"/>
          </p:nvPr>
        </p:nvSpPr>
        <p:spPr>
          <a:xfrm>
            <a:off x="457200" y="1785926"/>
            <a:ext cx="8229600" cy="4788610"/>
          </a:xfrm>
        </p:spPr>
        <p:txBody>
          <a:bodyPr>
            <a:normAutofit fontScale="40000" lnSpcReduction="20000"/>
          </a:bodyPr>
          <a:lstStyle/>
          <a:p>
            <a:r>
              <a:rPr lang="az-Latn-AZ" sz="3000" dirty="0" smtClean="0"/>
              <a:t>Tibbi Yardım</a:t>
            </a:r>
            <a:endParaRPr lang="az-Latn-AZ" dirty="0" smtClean="0"/>
          </a:p>
          <a:p>
            <a:pPr lvl="1"/>
            <a:r>
              <a:rPr lang="az-Latn-AZ" dirty="0" smtClean="0"/>
              <a:t>Həbsdə saxlanılanlar sağlamlıq üçün zəruri tibbi yardımla təmin edilməlidirlər.</a:t>
            </a:r>
          </a:p>
          <a:p>
            <a:pPr lvl="1"/>
            <a:r>
              <a:rPr lang="az-Latn-AZ" i="1" dirty="0" smtClean="0"/>
              <a:t>Hümmətov Azərbaycana qarşı (2007)</a:t>
            </a:r>
            <a:endParaRPr lang="az-Latn-AZ" dirty="0" smtClean="0"/>
          </a:p>
          <a:p>
            <a:pPr lvl="2"/>
            <a:r>
              <a:rPr lang="az-Latn-AZ" dirty="0" smtClean="0"/>
              <a:t> Şikayətçinin müxtəlif vəziyyətləri, o cümlədən vəba üçün tibbi yardımın olmaması: alçaldıcı hesab edilmişdir.</a:t>
            </a:r>
          </a:p>
          <a:p>
            <a:pPr lvl="1"/>
            <a:r>
              <a:rPr lang="az-Latn-AZ" i="1" dirty="0" smtClean="0"/>
              <a:t>MakQlinçi BK-ya qarşı (2003)</a:t>
            </a:r>
            <a:endParaRPr lang="az-Latn-AZ" dirty="0" smtClean="0"/>
          </a:p>
          <a:p>
            <a:pPr lvl="2"/>
            <a:r>
              <a:rPr lang="az-Latn-AZ" dirty="0" smtClean="0"/>
              <a:t>Yardım mövcud olsa belə, qeyri-adekvat ola bilər.  Məhkəmənin vəzifəli şəxsləri heroin aludəliyi əlamətlərinə lazımi diqqət göstərmirlər- qadın qurban vəfat edir.  Mövcud sərt rejim ümumilikdə monitorinqə yol verirdi, həftəsonu monitorinq aparılmamış və vəziyyət pisləşən zaman yetərli tədbir görülməmişdi.</a:t>
            </a:r>
          </a:p>
          <a:p>
            <a:pPr lvl="1"/>
            <a:r>
              <a:rPr lang="az-Latn-AZ" i="1" dirty="0" smtClean="0"/>
              <a:t>Xudobin Rusiyaya qarşı (2006)</a:t>
            </a:r>
            <a:endParaRPr lang="az-Latn-AZ" dirty="0" smtClean="0"/>
          </a:p>
          <a:p>
            <a:pPr lvl="2"/>
            <a:r>
              <a:rPr lang="az-Latn-AZ" dirty="0" smtClean="0"/>
              <a:t>Epileptik, İİÇV+ xəstəsi olan, əqli sağlamlıqla bağlı problemləri olan məhbus xəstələnən zaman müalicə almışdı, lakin onun vəziyyəti müntəzəm yoxlanılmamışdı və xəstəliklərin və ya fövqəladə halların qarşısının alınması üçün dərman preparatları təmin edilməmişdi.</a:t>
            </a:r>
          </a:p>
          <a:p>
            <a:pPr lvl="1"/>
            <a:r>
              <a:rPr lang="az-Latn-AZ" i="1" dirty="0" smtClean="0"/>
              <a:t>Kinan BK-ya qarşı</a:t>
            </a:r>
            <a:r>
              <a:rPr lang="az-Latn-AZ" dirty="0" smtClean="0"/>
              <a:t> (2001)</a:t>
            </a:r>
          </a:p>
          <a:p>
            <a:pPr lvl="2"/>
            <a:r>
              <a:rPr lang="az-Latn-AZ" sz="2500" dirty="0" smtClean="0"/>
              <a:t>Əqli sağlamlıqla bağlı, - haqqında ittiham hökmü çıxarılmış məhkum gözlənilən buraxılma tarixindən cəmi 9 gün əvvəl hücuma görə 7 gün təkadamlıq kamera və 28 gün əlavə vaxta məhkum edildikdən sonra intihar etmişdi.  Qurbanın intihar riski məlum olsa da, o, adekvat monitorinq və ya müvafiq psixoloji yardımla təmin edilməmişdi:  qərar: qeyri-insani və ləyaqəti alçaldan rəftar. Əziyyətin qiymətləndirilməsi zamanı əqli sağlamlıq məsələləri nəzərə alınmalıdır.</a:t>
            </a:r>
            <a:endParaRPr lang="az-Latn-AZ" dirty="0" smtClean="0"/>
          </a:p>
          <a:p>
            <a:r>
              <a:rPr lang="az-Latn-AZ" sz="3000" dirty="0" smtClean="0"/>
              <a:t>İcbari Tibbi Müdaxilə</a:t>
            </a:r>
            <a:endParaRPr lang="az-Latn-AZ" dirty="0" smtClean="0"/>
          </a:p>
          <a:p>
            <a:pPr lvl="1"/>
            <a:r>
              <a:rPr lang="az-Latn-AZ" dirty="0" smtClean="0"/>
              <a:t>Terapevtik zərurət mövcud olduqda tibbi yardımın təmin edilməsi şərtinin pozulmaması:</a:t>
            </a:r>
            <a:endParaRPr lang="az-Latn-AZ" sz="3000" dirty="0" smtClean="0"/>
          </a:p>
          <a:p>
            <a:pPr lvl="2"/>
            <a:r>
              <a:rPr lang="az-Latn-AZ" i="1" dirty="0" smtClean="0"/>
              <a:t>Hertseqfalvi Avstriyaya qarşı (1992)</a:t>
            </a:r>
            <a:endParaRPr lang="az-Latn-AZ" dirty="0" smtClean="0"/>
          </a:p>
          <a:p>
            <a:pPr lvl="3"/>
            <a:r>
              <a:rPr lang="az-Latn-AZ" dirty="0" smtClean="0"/>
              <a:t>Qəzəbli, əqli cəhətdən sağlam olmayan, aclıq elan etmiş şəxsin qabaqcıl tibbi praktikaya müvafiq qaydada güc tətbiq edilməklə yedizdirilməsi qanun pozuntusu deyildi.  Məsələ burasında idi ki, qurban özü qərar vermək iqtidarında deyildi və beləliklə, ərzaqdan imtina edib-etməmək barədə məntiqli qərar da verə bilməzdi. Lakin məhkəmə işi bu gün baş tutsaydı, bu məsələ mübahisə doğuracaqdı...</a:t>
            </a:r>
          </a:p>
          <a:p>
            <a:pPr lvl="1"/>
            <a:r>
              <a:rPr lang="az-Latn-AZ" dirty="0" smtClean="0"/>
              <a:t>Və indi: tendensiya başqa istiqamətdədir… </a:t>
            </a:r>
          </a:p>
          <a:p>
            <a:pPr lvl="2"/>
            <a:r>
              <a:rPr lang="az-Latn-AZ" i="1" dirty="0" smtClean="0"/>
              <a:t>Nevmerjitski Ukraynaya qarşı (2005)</a:t>
            </a:r>
            <a:endParaRPr lang="az-Latn-AZ" dirty="0" smtClean="0"/>
          </a:p>
          <a:p>
            <a:pPr lvl="3"/>
            <a:r>
              <a:rPr lang="az-Latn-AZ" dirty="0" smtClean="0"/>
              <a:t>Əks səciyyəli məhkəmə işi – zorla yedizdirilmə qanun pozuntusu idi – Zorla yedizdirməni zəruri edən tibbi əsas göstərilmişdi və ən əsası yedizdirilmə tərzi - qandallar, ağız genişləndirici və tübikin zorla daxil edilməsi = sadəcə qeyri-insani rəftar yox, işgəncə.</a:t>
            </a:r>
          </a:p>
          <a:p>
            <a:pPr lvl="2"/>
            <a:r>
              <a:rPr lang="az-Latn-AZ" dirty="0" smtClean="0"/>
              <a:t>Həmçinin: </a:t>
            </a:r>
            <a:r>
              <a:rPr lang="az-Latn-AZ" i="1" dirty="0" smtClean="0"/>
              <a:t>Yalloh Almaniyaya qarşı</a:t>
            </a:r>
            <a:r>
              <a:rPr lang="az-Latn-AZ" dirty="0" smtClean="0"/>
              <a:t> (2006)</a:t>
            </a:r>
          </a:p>
          <a:p>
            <a:pPr lvl="3"/>
            <a:r>
              <a:rPr lang="az-Latn-AZ" dirty="0" smtClean="0"/>
              <a:t>Məhkum edilmə və həbsə təminat məqsədilə dəlil kimi istifadə edilən narkotik paketini qaytarması üçün şikayətçiyə zorla öyüdücü vasitə qəbul etdirilmişdi.  Məhkəmə öyüdücü vasitənin zəruri olmadığını – polisin başqa yerlərdə olduğu kimi təbii prosesin nəticəsi gözləyə biləcəyini qeyd etdi.  Güc tətbiqi ilə yerinə yetirildiyinə görə əzaba / təşvişə səbəb olan prosedur həmçinin sağlamlıq üçün riskli idi.  Qərar: qeyri-insani və ləyaqəti alçaldan rəftar.</a:t>
            </a:r>
            <a:endParaRPr lang="az-Latn-AZ" sz="1400" dirty="0" smtClean="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11</a:t>
            </a:fld>
            <a:endParaRPr lang="az-Latn-A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571504"/>
          </a:xfrm>
        </p:spPr>
        <p:txBody>
          <a:bodyPr>
            <a:normAutofit fontScale="90000"/>
          </a:bodyPr>
          <a:lstStyle/>
          <a:p>
            <a:r>
              <a:rPr lang="az-Latn-AZ" dirty="0" smtClean="0"/>
              <a:t>Pozitiv öhdəliklər</a:t>
            </a:r>
            <a:endParaRPr lang="az-Latn-AZ" dirty="0"/>
          </a:p>
        </p:txBody>
      </p:sp>
      <p:sp>
        <p:nvSpPr>
          <p:cNvPr id="3" name="Content Placeholder 2"/>
          <p:cNvSpPr>
            <a:spLocks noGrp="1"/>
          </p:cNvSpPr>
          <p:nvPr>
            <p:ph idx="1"/>
          </p:nvPr>
        </p:nvSpPr>
        <p:spPr>
          <a:xfrm>
            <a:off x="457200" y="1428736"/>
            <a:ext cx="8229600" cy="5145800"/>
          </a:xfrm>
        </p:spPr>
        <p:txBody>
          <a:bodyPr>
            <a:normAutofit fontScale="25000" lnSpcReduction="20000"/>
          </a:bodyPr>
          <a:lstStyle/>
          <a:p>
            <a:r>
              <a:rPr lang="az-Latn-AZ" sz="3600" dirty="0" smtClean="0"/>
              <a:t>Müsbət öhdəliklər dövlətlərə 1-ci Maddə (yurisdiksiya daxilində hüquqlara təminat vermək öhdəliyi) və 13-cü Maddə (effektiv hüquqi müdafiə vasitəsi) ilə birlikdə 3-cü Maddədə müəyyən edilən başlıca qadağanın icrasına imkan yaratmaq üçün nəzərdə tutulub. </a:t>
            </a:r>
            <a:endParaRPr lang="az-Latn-AZ" sz="3600" dirty="0"/>
          </a:p>
          <a:p>
            <a:r>
              <a:rPr lang="az-Latn-AZ" sz="3600" dirty="0" smtClean="0"/>
              <a:t>3-cü Maddə ilə bağlı İki qarşılıqlı surətdə əlaqəli müsbət öhdəlik:</a:t>
            </a:r>
            <a:endParaRPr lang="az-Latn-AZ" sz="3600" dirty="0"/>
          </a:p>
          <a:p>
            <a:endParaRPr lang="az-Latn-AZ" sz="3600" dirty="0" smtClean="0"/>
          </a:p>
          <a:p>
            <a:r>
              <a:rPr lang="az-Latn-AZ" sz="3600" dirty="0" smtClean="0"/>
              <a:t>(1) 3-cü Maddəyə zidd pis rəftarın cəzalandırılması və/və ya onun qarşısının alınması məqsədilə effektiv qanunvericiliyin qəbul və tətbiq edilməsi öhdəliyi.</a:t>
            </a:r>
            <a:endParaRPr lang="az-Latn-AZ" sz="3600" dirty="0"/>
          </a:p>
          <a:p>
            <a:pPr lvl="1"/>
            <a:r>
              <a:rPr lang="az-Latn-AZ" sz="3600" dirty="0" smtClean="0"/>
              <a:t>Bəzi kriminallaşdırıcı qanunların qəbulu az hallarda problem təşkil edir.</a:t>
            </a:r>
          </a:p>
          <a:p>
            <a:pPr lvl="1"/>
            <a:r>
              <a:rPr lang="az-Latn-AZ" sz="3600" dirty="0" smtClean="0"/>
              <a:t>Yetərli qanunvericiliyin qəbul və tətbiq edilməməsi hallarına daha çox rast gəlinir. Beləliklə, bir sıra işlərdə Strasburq məhkəməsi milli qanunvericilik bazalarında zəifliklər müəyyən etmişdir. Məsələn:</a:t>
            </a:r>
            <a:endParaRPr lang="az-Latn-AZ" sz="3600" dirty="0"/>
          </a:p>
          <a:p>
            <a:pPr lvl="2"/>
            <a:r>
              <a:rPr lang="az-Latn-AZ" sz="3600" i="1" dirty="0"/>
              <a:t>MC Bolqarıstana qarşı (2003)</a:t>
            </a:r>
            <a:endParaRPr lang="az-Latn-AZ" sz="3600" dirty="0"/>
          </a:p>
          <a:p>
            <a:pPr lvl="3"/>
            <a:r>
              <a:rPr lang="az-Latn-AZ" sz="3600" dirty="0" smtClean="0"/>
              <a:t>Şikayətçi zorlanma qurbanı idi. Onun şikayəti, qismən şikayətçinin fiziki müqavimətinə dair yetərli dəlilin olmadığı ilə bağlı qənaətə görə, milli məhkəmə tərəfindən cinayət təqibilə nəticələnmədi.  Qərar: “Konvensiyanın 3-cü və 8-ci Maddələrinə xarakterik olaraq, zorlamanı effektiv surətdə cəzalandıran cinayət hüququ müddəalarının qəbulu və onların effektiv araşdırma və cinayət təqibi vasitəsilə tətbiqi.” (§ 153) Qərar: qanun pozuntusu.</a:t>
            </a:r>
            <a:endParaRPr lang="az-Latn-AZ" sz="3600" dirty="0"/>
          </a:p>
          <a:p>
            <a:pPr lvl="2"/>
            <a:r>
              <a:rPr lang="az-Latn-AZ" sz="3600" i="1" dirty="0"/>
              <a:t>Okkali Türkiyəyə qarşı </a:t>
            </a:r>
            <a:r>
              <a:rPr lang="az-Latn-AZ" sz="3600" dirty="0" smtClean="0"/>
              <a:t>(2006)</a:t>
            </a:r>
          </a:p>
          <a:p>
            <a:pPr lvl="3"/>
            <a:r>
              <a:rPr lang="az-Latn-AZ" sz="3600" dirty="0" smtClean="0"/>
              <a:t>12 yaşlı oğlan polis müstəntiqi tərəfindən döyülmüşdü.  Qərar – Cinayət hüququ pis rəftardan çəkindirəcək qədər sərt olmadığı üçün pozuntu halı müəyyən edildi</a:t>
            </a:r>
          </a:p>
          <a:p>
            <a:pPr lvl="1"/>
            <a:r>
              <a:rPr lang="az-Latn-AZ" sz="3600" dirty="0" smtClean="0"/>
              <a:t>Həmçinin dövlətlərin fərdlər tərəfindən törədilmiş zərərə görə cavabdeh hesab olunması ilə bağlı müsbət öhdəlik. </a:t>
            </a:r>
            <a:endParaRPr lang="az-Latn-AZ" sz="3600" dirty="0"/>
          </a:p>
          <a:p>
            <a:pPr lvl="2"/>
            <a:r>
              <a:rPr lang="az-Latn-AZ" sz="3600" i="1" dirty="0" smtClean="0"/>
              <a:t>Pantya Rumıniyaya qarşı (2003)</a:t>
            </a:r>
            <a:endParaRPr lang="az-Latn-AZ" sz="3600" i="1" dirty="0"/>
          </a:p>
          <a:p>
            <a:pPr lvl="3"/>
            <a:r>
              <a:rPr lang="az-Latn-AZ" sz="3600" dirty="0" smtClean="0"/>
              <a:t>Şikayətçi məhkəmədən əvvəl həbs müddətində </a:t>
            </a:r>
            <a:r>
              <a:rPr lang="az-Latn-AZ" sz="3600" i="1" dirty="0"/>
              <a:t>məhbus yoldaşları</a:t>
            </a:r>
            <a:r>
              <a:rPr lang="az-Latn-AZ" sz="3600" dirty="0" smtClean="0"/>
              <a:t> tərəfindən hücuma və fiziki təhqirə məruz qalmışdı. Pis rəftarın məntiq çərçivəsində proqnozlaşdırıla biləcəyi nəzərə alınmaqla, səlahiyyətli orqanların şikayətçinin fiziki sağlamlığının qorunması ilə bağlı müsbət öhdəliyini yerinə yetirmədiyi müəyyən edildi. </a:t>
            </a:r>
            <a:endParaRPr lang="az-Latn-AZ" sz="3600" dirty="0"/>
          </a:p>
          <a:p>
            <a:pPr lvl="3"/>
            <a:r>
              <a:rPr lang="az-Latn-AZ" sz="3600" dirty="0" smtClean="0"/>
              <a:t>Həmçinin bax: </a:t>
            </a:r>
            <a:r>
              <a:rPr lang="az-Latn-AZ" sz="3600" i="1" dirty="0" smtClean="0"/>
              <a:t>Pol və Odri Edvard BK-ya qarşı (2002)</a:t>
            </a:r>
            <a:r>
              <a:rPr lang="az-Latn-AZ" sz="3600" dirty="0" smtClean="0"/>
              <a:t>: qurban kamera yoldaşları tərəfindən öldürülmüşdü.</a:t>
            </a:r>
          </a:p>
          <a:p>
            <a:endParaRPr lang="az-Latn-AZ" sz="3600" dirty="0" smtClean="0"/>
          </a:p>
          <a:p>
            <a:r>
              <a:rPr lang="az-Latn-AZ" sz="3600" dirty="0" smtClean="0"/>
              <a:t>(2) 3-cü Maddənin şərtlərinin mümkün pozuntularının effektiv araşdırılması öhdəliyi</a:t>
            </a:r>
            <a:endParaRPr lang="az-Latn-AZ" sz="3600" dirty="0"/>
          </a:p>
          <a:p>
            <a:pPr lvl="1"/>
            <a:r>
              <a:rPr lang="az-Latn-AZ" sz="3600" i="1" dirty="0"/>
              <a:t>Aksoy Türkiyəyə qarşı (1996)</a:t>
            </a:r>
            <a:endParaRPr lang="az-Latn-AZ" sz="3600" dirty="0"/>
          </a:p>
          <a:p>
            <a:pPr lvl="1"/>
            <a:r>
              <a:rPr lang="az-Latn-AZ" sz="3600" i="1" dirty="0"/>
              <a:t>Sevtap</a:t>
            </a:r>
            <a:r>
              <a:rPr lang="az-Latn-AZ" sz="3600" dirty="0" smtClean="0"/>
              <a:t> </a:t>
            </a:r>
            <a:r>
              <a:rPr lang="az-Latn-AZ" sz="3600" i="1" dirty="0"/>
              <a:t>Veznedaroğlu Türkiyəyə qarşı</a:t>
            </a:r>
            <a:r>
              <a:rPr lang="az-Latn-AZ" sz="3600" dirty="0" smtClean="0"/>
              <a:t> (2000) (3-cü Maddə) (dövlət tərəfindən həbsdə saxlanan PKK üzvü olmaqda ittiham olunan şəxslə pis rəftarla bağlı mübahisəli iddiaların araşdırılmaması ilə əlaqədar).</a:t>
            </a:r>
          </a:p>
          <a:p>
            <a:pPr lvl="1"/>
            <a:r>
              <a:rPr lang="az-Latn-AZ" sz="3600" dirty="0"/>
              <a:t>Araşdırma öhdəliyi 3-cü Maddə ilə müqayisədə 2-ci Maddəyə münasibətdə daha uzun müddətli tarixə malikdir. </a:t>
            </a:r>
          </a:p>
          <a:p>
            <a:pPr lvl="2"/>
            <a:r>
              <a:rPr lang="az-Latn-AZ" sz="3600" i="1" dirty="0"/>
              <a:t>MakKen BK-ya qarşı</a:t>
            </a:r>
            <a:r>
              <a:rPr lang="az-Latn-AZ" sz="3600" dirty="0" smtClean="0"/>
              <a:t> (1995) işində riayət məqsədilə edilən qeyd ( Maddə 2 ilə bağlı)</a:t>
            </a:r>
          </a:p>
          <a:p>
            <a:pPr lvl="2"/>
            <a:r>
              <a:rPr lang="az-Latn-AZ" sz="3600" dirty="0" smtClean="0"/>
              <a:t>Dövlət nümayəndəsinin müəyyən davranışı üzərində hər hansı ümumi qadağa səlahiyyətli şəxslərin davranışının qanuniliyinin qiymətləndirilıməsi üçün prosedurun mövcud olmaması halında təcrübədə qeyri-effektiv olacaq.</a:t>
            </a:r>
          </a:p>
          <a:p>
            <a:pPr lvl="1"/>
            <a:r>
              <a:rPr lang="az-Latn-AZ" sz="3600" dirty="0"/>
              <a:t>Bu başqa beynəlxalq alətlərdə də əksini tapmışdır: </a:t>
            </a:r>
          </a:p>
          <a:p>
            <a:pPr lvl="2"/>
            <a:r>
              <a:rPr lang="az-Latn-AZ" sz="3600" dirty="0" smtClean="0"/>
              <a:t>Məsələn, BMT-nin İşgəncələrə və digər qəddar, qeyri-insani, yaxud ləyaqəti alçaldan rəftar və cəza növlərinə qarşı Konvensiyası (1984) 12-ci Maddə – “Hər bir iştirakçı dövlət bu dövlətin yurisdiksiyasında olan hər hansı ərazidə işgəncəyə yol verildiyinin güman edilməsi üçün tutarlı əsas olduqda, səlahiyyətli orqanlarının məsələni təcili və qərəzsiz surətdə araşdırmasını təmin edir.” ( “amansız, qeyri-insani və ya ləyaqəti alçaldan başqa rəftar yaxud cəzaların” əhatə etmək üçün 16-cı Maddə vasitəsilə genişləndirilmişdir.)</a:t>
            </a:r>
          </a:p>
          <a:p>
            <a:pPr lvl="3"/>
            <a:endParaRPr lang="az-Latn-AZ" dirty="0"/>
          </a:p>
          <a:p>
            <a:endParaRPr lang="az-Latn-AZ" dirty="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12</a:t>
            </a:fld>
            <a:endParaRPr lang="az-Latn-AZ"/>
          </a:p>
        </p:txBody>
      </p:sp>
    </p:spTree>
    <p:extLst>
      <p:ext uri="{BB962C8B-B14F-4D97-AF65-F5344CB8AC3E}">
        <p14:creationId xmlns:p14="http://schemas.microsoft.com/office/powerpoint/2010/main" val="3651485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500066"/>
          </a:xfrm>
        </p:spPr>
        <p:txBody>
          <a:bodyPr>
            <a:normAutofit fontScale="90000"/>
          </a:bodyPr>
          <a:lstStyle/>
          <a:p>
            <a:r>
              <a:rPr lang="az-Latn-AZ" sz="3200" dirty="0" smtClean="0"/>
              <a:t>Araşdırmaq ilə bağlı pozitiv öhdəlik</a:t>
            </a:r>
            <a:endParaRPr lang="az-Latn-AZ" sz="3200" dirty="0"/>
          </a:p>
        </p:txBody>
      </p:sp>
      <p:sp>
        <p:nvSpPr>
          <p:cNvPr id="3" name="Content Placeholder 2"/>
          <p:cNvSpPr>
            <a:spLocks noGrp="1"/>
          </p:cNvSpPr>
          <p:nvPr>
            <p:ph idx="1"/>
          </p:nvPr>
        </p:nvSpPr>
        <p:spPr>
          <a:xfrm>
            <a:off x="457200" y="1142984"/>
            <a:ext cx="8229600" cy="5715016"/>
          </a:xfrm>
        </p:spPr>
        <p:txBody>
          <a:bodyPr>
            <a:normAutofit fontScale="25000" lnSpcReduction="20000"/>
          </a:bodyPr>
          <a:lstStyle/>
          <a:p>
            <a:r>
              <a:rPr lang="az-Latn-AZ" sz="4400" dirty="0" smtClean="0"/>
              <a:t>Pis rəftarın “meydana gəldiyinə dair bariz əlamətlər” mövcud olduqda, araşdırma tələb olunur ( 3-cü Maddə ilə əlaqədar).</a:t>
            </a:r>
            <a:endParaRPr lang="az-Latn-AZ" sz="4400" dirty="0"/>
          </a:p>
          <a:p>
            <a:pPr lvl="1"/>
            <a:r>
              <a:rPr lang="az-Latn-AZ" sz="4400" dirty="0" smtClean="0"/>
              <a:t>Ənənəvi mövqe </a:t>
            </a:r>
            <a:r>
              <a:rPr lang="az-Latn-AZ" sz="4400" i="1" dirty="0"/>
              <a:t>Assenov Bolqarıstana qarşı (1998)</a:t>
            </a:r>
            <a:r>
              <a:rPr lang="az-Latn-AZ" sz="4400" dirty="0" smtClean="0"/>
              <a:t> məhkəmə işində irəli sürüldü,</a:t>
            </a:r>
          </a:p>
          <a:p>
            <a:pPr lvl="2"/>
            <a:r>
              <a:rPr lang="az-Latn-AZ" sz="4400" dirty="0" smtClean="0"/>
              <a:t>“Məhkəmə hesab edir ki, hər hansı </a:t>
            </a:r>
            <a:r>
              <a:rPr lang="az-Latn-AZ" sz="4400" i="1" u="sng" dirty="0"/>
              <a:t>fərdin 3-cü Maddənin şərtləri pozulmaqla və qeyri-qanuni olaraq polis və ya belə dövlət nümayəndələri tərəfindən ağır dərəcədə pis rəftara məruz qaldığına dair mübahisəli iddia irəli sürdüyü belə hallarda</a:t>
            </a:r>
            <a:r>
              <a:rPr lang="az-Latn-AZ" sz="4400" dirty="0" smtClean="0"/>
              <a:t>, Dövlətin Konvensiyanın “yurisdiksiya daxilində hər kəsin Konvensiyadaki hüquq və azadlıqlarının təmin edilməsi” haqqında 1-ci Maddəsi çərçivəsindəki başlıca vəzifəsi ilə birlikdə nəzərə alındıqda bu müddəa dolayı olaraq </a:t>
            </a:r>
            <a:r>
              <a:rPr lang="az-Latn-AZ" sz="4400" u="sng" dirty="0"/>
              <a:t>effektiv rəsmi araşdırmanın</a:t>
            </a:r>
            <a:r>
              <a:rPr lang="az-Latn-AZ" sz="4400" dirty="0" smtClean="0"/>
              <a:t> aparılmasını tələb edir. </a:t>
            </a:r>
          </a:p>
          <a:p>
            <a:pPr lvl="1"/>
            <a:r>
              <a:rPr lang="az-Latn-AZ" sz="4400" dirty="0"/>
              <a:t>Bununla belə, bu yaxınlarda Məhkəmə təsdiq etmişdir ki, bütün qurbanlar meydana atılmaq istəməyə və ya bunu etmək iqtidarında olmaya bilər. Beləliklə:</a:t>
            </a:r>
          </a:p>
          <a:p>
            <a:pPr lvl="2"/>
            <a:r>
              <a:rPr lang="az-Latn-AZ" sz="4400" i="1" dirty="0"/>
              <a:t>Yehova şahidlərinin Qldani qardaşlığı Gürcüstana qarşı (2007)</a:t>
            </a:r>
            <a:endParaRPr lang="az-Latn-AZ" sz="4400" dirty="0"/>
          </a:p>
          <a:p>
            <a:pPr lvl="3"/>
            <a:r>
              <a:rPr lang="az-Latn-AZ" sz="4400" dirty="0" smtClean="0"/>
              <a:t>Yehova şahidləri qardaşlığının üzvləri hücuma məruz qalmışdı. Hücum lentə alınmışdı.  “Daha sonra şikayətçilər heç bir əsaslı səbəb olmadığı halda onların işi ilə bağlı qanunu tətbiq etməkdən imtina edən səlahiyyətli şəxslərin tam etinasızlığı ilə üzləşdilər. Məhkəmənin fikrincə, cinayətləri araşdırmağa borclu olan səlahiyyətli şəxslərin belə münasibəti mövcud ola biləcək hər hansı başqa hüquqi müdafiə vasitələrinin effektivliyinin sarsıdılması demək idi.”</a:t>
            </a:r>
            <a:endParaRPr lang="az-Latn-AZ" sz="4400" dirty="0"/>
          </a:p>
          <a:p>
            <a:pPr lvl="1"/>
            <a:r>
              <a:rPr lang="az-Latn-AZ" sz="4400" dirty="0" smtClean="0"/>
              <a:t>Beləliklə, indi biz deyə bilərik ki, “pis rəftarın törədildiyinə dair kifayət qədər bariz əlamət” mövcud olduqda araşdırma aparılmalıdır. .</a:t>
            </a:r>
            <a:endParaRPr lang="az-Latn-AZ" sz="4400" dirty="0"/>
          </a:p>
          <a:p>
            <a:pPr lvl="2"/>
            <a:r>
              <a:rPr lang="az-Latn-AZ" sz="4400" dirty="0" smtClean="0"/>
              <a:t>Qurbanın öhdəsinə buraxıla bilməz, və ya – bax: </a:t>
            </a:r>
            <a:r>
              <a:rPr lang="az-Latn-AZ" sz="4400" i="1" dirty="0"/>
              <a:t>İlhan Türkiyəyə qarşı</a:t>
            </a:r>
            <a:r>
              <a:rPr lang="az-Latn-AZ" sz="4400" dirty="0" smtClean="0"/>
              <a:t> (2000) (həbs zamanı hücum nəticəsində beyinin zədələnməsi) - ən yaxın qohumun iddia qaldırması. </a:t>
            </a:r>
          </a:p>
          <a:p>
            <a:r>
              <a:rPr lang="az-Latn-AZ" sz="4400" dirty="0" smtClean="0"/>
              <a:t>Araşdırma öhdəliyi yaradan vəziyyətlərin və kontekstlərin müfəssəl siyahısı mövcud deyil.</a:t>
            </a:r>
            <a:endParaRPr lang="az-Latn-AZ" sz="4400" dirty="0"/>
          </a:p>
          <a:p>
            <a:pPr lvl="1"/>
            <a:r>
              <a:rPr lang="az-Latn-AZ" sz="4400" dirty="0" smtClean="0"/>
              <a:t>“Hər dəfə səlahiyyətli orqanlar ağır dərəcəli pis rəftarın və ya işgəncənin meydana gəlmiş ola biləcəyinə dair etibarlı qeydlərlə qarşılaşdıqda” araşdırmanın aparılması öhdəliyi meydana gəlir, başqa sözlə, 3-cü Maddə ilə nəzərdə tutulan qadağanı tam əhatə edir.</a:t>
            </a:r>
            <a:endParaRPr lang="az-Latn-AZ" sz="4400" dirty="0"/>
          </a:p>
          <a:p>
            <a:pPr lvl="1"/>
            <a:r>
              <a:rPr lang="az-Latn-AZ" sz="4400" dirty="0" smtClean="0"/>
              <a:t>Lakin, dövlətlər həbs zamanı əziyyət çəkilən hər hansı xəsarətin izah edilməsi üçün xüsusi öhdəlik daşıyırlar.</a:t>
            </a:r>
            <a:endParaRPr lang="az-Latn-AZ" sz="4400" dirty="0"/>
          </a:p>
          <a:p>
            <a:pPr lvl="1"/>
            <a:r>
              <a:rPr lang="az-Latn-AZ" sz="4400" i="1" dirty="0"/>
              <a:t>Ribiç Avstriyaya qarşı</a:t>
            </a:r>
            <a:r>
              <a:rPr lang="az-Latn-AZ" sz="4400" dirty="0" smtClean="0"/>
              <a:t> (1995) – “</a:t>
            </a:r>
            <a:endParaRPr lang="az-Latn-AZ" sz="4400" dirty="0"/>
          </a:p>
          <a:p>
            <a:pPr lvl="2"/>
            <a:r>
              <a:rPr lang="az-Latn-AZ" sz="4400" dirty="0" smtClean="0"/>
              <a:t>“Hökumətin şikayətçinin xəsarət almasına nəyin səbəb olduğuna dair ağlabatan izahat vermək öhdəliyi var. Hökumət tərəfindən xəsarətin avtomobilin qapısına çırpılma nəticəsində baş verdiyinə dair inandırıcı izahat verilmədi. Şikayətçi mühafizə dəstəsi ilə aparılan zaman yıxılmış olsaydı belə, bu, şikayətçinin zədələrinin olduqca natamam və beləliklə, yetərsiz izahatı olacaqdı. </a:t>
            </a:r>
            <a:r>
              <a:rPr lang="az-Latn-AZ" sz="4400" i="1" dirty="0"/>
              <a:t>Azadlıqdan məhrum edilmiş şəxsə qarşı öz davranışının zəruri etmədiyi hər hansı fiziki zorakılığa müraciət insan ləyaqətini azaldır və mahiyyət etibarilə Konvensiyanın 3-cü Maddəsinin şərtlərini pozur.</a:t>
            </a:r>
            <a:r>
              <a:rPr lang="az-Latn-AZ" sz="4400" dirty="0" smtClean="0"/>
              <a:t> “</a:t>
            </a:r>
            <a:endParaRPr lang="az-Latn-AZ" sz="4400" dirty="0"/>
          </a:p>
          <a:p>
            <a:pPr lvl="1"/>
            <a:r>
              <a:rPr lang="az-Latn-AZ" sz="4400" dirty="0" smtClean="0"/>
              <a:t>Belə hallarda sübutetmə yer dəyişdirir və həbs zamanı meydana gəlmiş hər hansı xəsarətə qənaətbəxş izahat səlahiyyətli orqanlar tərəfindən təmin edilməlidir.</a:t>
            </a:r>
            <a:endParaRPr lang="az-Latn-AZ" sz="4400" dirty="0"/>
          </a:p>
          <a:p>
            <a:pPr lvl="2"/>
            <a:r>
              <a:rPr lang="az-Latn-AZ" sz="4400" dirty="0" smtClean="0"/>
              <a:t>başqa sözlə, dövlət pozuntu ittihamının yalan olduğunu sübut edə bilməkdə, məhkəmə xüsusən, məsələn, həbs zamanı meydana gələn xəsarətdən müvafiq qənaətlər çıxaracaq (İşgəncənin Qarşısının Alınması üzrə Komitənin (CPT) hesabatları da dəyərli dəlil ola bilər).</a:t>
            </a:r>
            <a:endParaRPr lang="az-Latn-AZ" sz="4400" dirty="0"/>
          </a:p>
          <a:p>
            <a:pPr lvl="2"/>
            <a:r>
              <a:rPr lang="az-Latn-AZ" sz="4400" dirty="0" smtClean="0"/>
              <a:t>Məsələn, “Səlahiyyətli orqanlar tərəfindən ağlabatan izahat təmin edilmədikdə, Məhkəmə şikayətçilərin iddia edildiyi kimi döyüldüyü qənaətinə sövq edilir.” (</a:t>
            </a:r>
            <a:r>
              <a:rPr lang="az-Latn-AZ" sz="4400" i="1" dirty="0"/>
              <a:t>Satik və başqaları Türkiyəyə qarşı (2000))</a:t>
            </a:r>
            <a:endParaRPr lang="az-Latn-AZ" sz="4400" dirty="0"/>
          </a:p>
          <a:p>
            <a:pPr lvl="2"/>
            <a:endParaRPr lang="az-Latn-AZ" sz="2400" dirty="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13</a:t>
            </a:fld>
            <a:endParaRPr lang="az-Latn-AZ"/>
          </a:p>
        </p:txBody>
      </p:sp>
    </p:spTree>
    <p:extLst>
      <p:ext uri="{BB962C8B-B14F-4D97-AF65-F5344CB8AC3E}">
        <p14:creationId xmlns:p14="http://schemas.microsoft.com/office/powerpoint/2010/main" val="342387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714380"/>
          </a:xfrm>
        </p:spPr>
        <p:txBody>
          <a:bodyPr>
            <a:normAutofit/>
          </a:bodyPr>
          <a:lstStyle/>
          <a:p>
            <a:r>
              <a:rPr lang="az-Latn-AZ" sz="3400" dirty="0" smtClean="0"/>
              <a:t>Araşdırmanın aspektləri</a:t>
            </a:r>
            <a:endParaRPr lang="az-Latn-AZ" sz="3400" dirty="0"/>
          </a:p>
        </p:txBody>
      </p:sp>
      <p:sp>
        <p:nvSpPr>
          <p:cNvPr id="3" name="Content Placeholder 2"/>
          <p:cNvSpPr>
            <a:spLocks noGrp="1"/>
          </p:cNvSpPr>
          <p:nvPr>
            <p:ph idx="1"/>
          </p:nvPr>
        </p:nvSpPr>
        <p:spPr>
          <a:xfrm>
            <a:off x="457200" y="1500174"/>
            <a:ext cx="8229600" cy="5074362"/>
          </a:xfrm>
        </p:spPr>
        <p:txBody>
          <a:bodyPr>
            <a:noAutofit/>
          </a:bodyPr>
          <a:lstStyle/>
          <a:p>
            <a:r>
              <a:rPr lang="az-Latn-AZ" sz="1000" dirty="0" smtClean="0"/>
              <a:t>Dəlil əhəmiyyətli aspektlər:</a:t>
            </a:r>
            <a:endParaRPr lang="az-Latn-AZ" sz="1000" dirty="0"/>
          </a:p>
          <a:p>
            <a:pPr lvl="1"/>
            <a:r>
              <a:rPr lang="az-Latn-AZ" sz="1000" dirty="0" smtClean="0"/>
              <a:t>Pis rəftarla bağlı ittiham əleyhinə sübut məqsədilə ətraflı araşdırmanın aparılması dövlətin marağındadır.</a:t>
            </a:r>
            <a:endParaRPr lang="az-Latn-AZ" sz="1000" dirty="0"/>
          </a:p>
          <a:p>
            <a:pPr lvl="1"/>
            <a:r>
              <a:rPr lang="az-Latn-AZ" sz="1000" dirty="0" smtClean="0"/>
              <a:t>Bəzi səbəblərdən dövlətin pis rəftara qarşı təminatları icra etməsi vacibdir.</a:t>
            </a:r>
            <a:endParaRPr lang="az-Latn-AZ" sz="1000" dirty="0"/>
          </a:p>
          <a:p>
            <a:pPr lvl="2"/>
            <a:r>
              <a:rPr lang="az-Latn-AZ" sz="1000" dirty="0" smtClean="0"/>
              <a:t>Həkimlərə, hüquqşünaslara, üçüncü tərəflərə, hüquqlar haqqında məlumatlara, tutulan şəxslərin qeydiyyatı haqqında sənədlərə və s. çıxış imkanı / adıçəkilən şəxslərə bildirişlər. (bax: </a:t>
            </a:r>
            <a:r>
              <a:rPr lang="az-Latn-AZ" sz="1000" i="1" dirty="0" smtClean="0"/>
              <a:t>CPT Standartları, 2011</a:t>
            </a:r>
            <a:r>
              <a:rPr lang="az-Latn-AZ" sz="1000" dirty="0" smtClean="0"/>
              <a:t>)</a:t>
            </a:r>
            <a:endParaRPr lang="az-Latn-AZ" sz="1000" dirty="0"/>
          </a:p>
          <a:p>
            <a:pPr lvl="1"/>
            <a:r>
              <a:rPr lang="az-Latn-AZ" sz="1000" dirty="0" smtClean="0"/>
              <a:t>Təminatların olmaması effektiv araşdırmanın aparılmadığının müəyyən edilməsinə gətirib çıxarmışdır.</a:t>
            </a:r>
            <a:endParaRPr lang="az-Latn-AZ" sz="1000" dirty="0"/>
          </a:p>
          <a:p>
            <a:pPr lvl="2"/>
            <a:r>
              <a:rPr lang="az-Latn-AZ" sz="1000" i="1" dirty="0"/>
              <a:t>Məmmədov</a:t>
            </a:r>
            <a:r>
              <a:rPr lang="az-Latn-AZ" sz="1000" dirty="0" smtClean="0"/>
              <a:t> </a:t>
            </a:r>
            <a:r>
              <a:rPr lang="az-Latn-AZ" sz="1000" i="1" dirty="0" smtClean="0"/>
              <a:t>(Cəlaloğlu</a:t>
            </a:r>
            <a:r>
              <a:rPr lang="az-Latn-AZ" sz="1000" dirty="0" smtClean="0"/>
              <a:t> </a:t>
            </a:r>
            <a:r>
              <a:rPr lang="az-Latn-AZ" sz="1000" i="1" dirty="0"/>
              <a:t>) Azərbaycana qarşı</a:t>
            </a:r>
            <a:r>
              <a:rPr lang="az-Latn-AZ" sz="1000" dirty="0"/>
              <a:t> (2007). </a:t>
            </a:r>
          </a:p>
          <a:p>
            <a:pPr lvl="3"/>
            <a:r>
              <a:rPr lang="az-Latn-AZ" sz="1000" dirty="0" smtClean="0"/>
              <a:t>Siyasi müxalifət nümayəndəsi həbsdə döyülmüşdü. “Məhkəmə hesab etdi ki, səlahiyyətli orqanlar məhkəmə dəlillərini vaxtında toplamayıblar. Tutulduğu ilk üç gün şikayətçiyə hüquqşünası ilə görüşməyə icazə verilməyib, daha sonra tibbi müayinənin aparılması üçün isə əlavə yeddi gün tələb olunub... Bundan başqa, səlahiyyətli orqanlar araşdırmanı həkim rəyinin nəzərdən keçirilməsi və dörd polis əməkdaşının sorğu-suala çəkilməsi ilə məhdudlaşdırıblar. Başqa heç bir şahid sorğu-sual edilməyib... səlahiyyətli orqanlar istintaq təcridxanasına gətirilən zaman şikayətçinin sağlamlığın yoxlayan həbsxana nəzarətçisinin əsas bəyanatını nəzərə almayıblar... Bu çatışmazlıqları və buraxılan məqamları nəzərə almaqla, Məhkəmə 3-cü Maddənin şərtlərinin pozulduğuna qərar verdi.</a:t>
            </a:r>
          </a:p>
          <a:p>
            <a:pPr lvl="1"/>
            <a:r>
              <a:rPr lang="az-Latn-AZ" sz="1000" dirty="0" smtClean="0"/>
              <a:t>başqa sözlə, təminat prosedurları “qeyri-qanuni hərəkətlərə yol verilməsi və ya gizli sövdələşmə ilə bağlı hər hansı zənnin” qarşısını alır. </a:t>
            </a:r>
            <a:r>
              <a:rPr lang="az-Latn-AZ" sz="1000" i="1" dirty="0" smtClean="0"/>
              <a:t>(Bati</a:t>
            </a:r>
            <a:r>
              <a:rPr lang="az-Latn-AZ" sz="1000" dirty="0" smtClean="0"/>
              <a:t> </a:t>
            </a:r>
            <a:r>
              <a:rPr lang="az-Latn-AZ" sz="1000" i="1" dirty="0"/>
              <a:t>və başqaları Türkiyəyə qarşı (2004))</a:t>
            </a:r>
          </a:p>
          <a:p>
            <a:r>
              <a:rPr lang="az-Latn-AZ" sz="1000" dirty="0" smtClean="0"/>
              <a:t>İrqçi və başqa ayrı-seçkilik səciyyəli motivlər</a:t>
            </a:r>
            <a:endParaRPr lang="az-Latn-AZ" sz="1000" dirty="0"/>
          </a:p>
          <a:p>
            <a:pPr lvl="1"/>
            <a:r>
              <a:rPr lang="az-Latn-AZ" sz="1000" dirty="0" smtClean="0"/>
              <a:t>Ayrı-seçkilik pis rəftarı şiddətləndirə bilər. Məhkəmə “ayrı-seçkiliklə bağlı kifayət qədər bariz əsaslar və ya dövlət, yaxud cəmiyyət daxilində hər hansı ayrı-seçkilik forması ilə əlaqədar xüsusi problemlər mövcud olduqda” potensial baxımdan ağırlaşdırıcı motivlərin araşdırılmasını tələb edən daha yüksək standart tətbiq edir. (Erik Svanidze, Pis rəftarın effektiv araşdırılması - Avropa standartları ilə bağlı təlimatlar)</a:t>
            </a:r>
            <a:endParaRPr lang="az-Latn-AZ" sz="1000" dirty="0"/>
          </a:p>
          <a:p>
            <a:pPr lvl="2"/>
            <a:r>
              <a:rPr lang="az-Latn-AZ" sz="1000" i="1" dirty="0"/>
              <a:t>Kobzaru Rumıniyaya qarşı (2007) – </a:t>
            </a:r>
            <a:r>
              <a:rPr lang="az-Latn-AZ" sz="1000" dirty="0" smtClean="0"/>
              <a:t>23 yaşlı rumın polis əməkdaşları tərəfindən döyülmüşdü.</a:t>
            </a:r>
          </a:p>
          <a:p>
            <a:pPr lvl="3"/>
            <a:r>
              <a:rPr lang="az-Latn-AZ" sz="1000" dirty="0" smtClean="0"/>
              <a:t>“Şübhəsiz, belə hadisələr, eləcə də ən ali rumın orqanları tərəfindən Romaya qarşı ayrı-seçkiliyə qarşı mübarizə məqsədilə qəbul edilmiş siyasətlər bu məhkəmə işi çərçivəsində istintaq orqanlarına məlum idi və ya məlum olmalı idi, buna görə də bu zorakılığın ardındakı mümkün irqçi motivlərə xüsusi diqqət yetirilməli idi.” (Para 78)</a:t>
            </a:r>
            <a:endParaRPr lang="az-Latn-AZ" sz="1000" dirty="0"/>
          </a:p>
          <a:p>
            <a:pPr lvl="3"/>
            <a:r>
              <a:rPr lang="az-Latn-AZ" sz="1000" dirty="0" smtClean="0"/>
              <a:t>Potensial baxımdan ayrı-seçkilik ehtiva edən pis rəftarın adekvat şəkildə araşdırılmaması öz-özlüyündə AİHK-in 14-cü Maddəsinin əhəmiyyətli dərəcədə pozulması demək ola bilər.</a:t>
            </a:r>
            <a:endParaRPr lang="az-Latn-AZ" sz="1000" dirty="0"/>
          </a:p>
          <a:p>
            <a:r>
              <a:rPr lang="az-Latn-AZ" sz="1000" dirty="0" smtClean="0"/>
              <a:t>Vaxt nöqteyi-nəzərindən öhdəliyin miqyası: Məhkəmə təminatların tətbiqindən, dəlillərin toplanmasına məhkəmə və cəzaya qədər araşdırmanın bütün mərhələləri ilə maraqlanacaq.</a:t>
            </a:r>
            <a:endParaRPr lang="az-Latn-AZ" sz="1000" dirty="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14</a:t>
            </a:fld>
            <a:endParaRPr lang="az-Latn-AZ"/>
          </a:p>
        </p:txBody>
      </p:sp>
    </p:spTree>
    <p:extLst>
      <p:ext uri="{BB962C8B-B14F-4D97-AF65-F5344CB8AC3E}">
        <p14:creationId xmlns:p14="http://schemas.microsoft.com/office/powerpoint/2010/main" val="4260140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571504"/>
          </a:xfrm>
        </p:spPr>
        <p:txBody>
          <a:bodyPr>
            <a:noAutofit/>
          </a:bodyPr>
          <a:lstStyle/>
          <a:p>
            <a:r>
              <a:rPr lang="az-Latn-AZ" sz="3400" dirty="0" smtClean="0"/>
              <a:t>Təminatlar və CPT</a:t>
            </a:r>
            <a:endParaRPr lang="az-Latn-AZ" sz="3400" dirty="0"/>
          </a:p>
        </p:txBody>
      </p:sp>
      <p:sp>
        <p:nvSpPr>
          <p:cNvPr id="3" name="Content Placeholder 2"/>
          <p:cNvSpPr>
            <a:spLocks noGrp="1"/>
          </p:cNvSpPr>
          <p:nvPr>
            <p:ph idx="1"/>
          </p:nvPr>
        </p:nvSpPr>
        <p:spPr>
          <a:xfrm>
            <a:off x="457200" y="1500174"/>
            <a:ext cx="8229600" cy="5074362"/>
          </a:xfrm>
        </p:spPr>
        <p:txBody>
          <a:bodyPr>
            <a:noAutofit/>
          </a:bodyPr>
          <a:lstStyle/>
          <a:p>
            <a:pPr>
              <a:lnSpc>
                <a:spcPct val="120000"/>
              </a:lnSpc>
            </a:pPr>
            <a:r>
              <a:rPr lang="az-Latn-AZ" sz="1100" dirty="0" smtClean="0"/>
              <a:t>1989 İşgəncənin Qarşısının alınması haqqında Avropa Konvensiyası: nəzarət mexanizmi kimi İşgəncənin Qarşısının Alınması üzrə Komitəni (CPT) təsis etdi.</a:t>
            </a:r>
            <a:endParaRPr lang="az-Latn-AZ" sz="1100" dirty="0"/>
          </a:p>
          <a:p>
            <a:pPr lvl="1">
              <a:lnSpc>
                <a:spcPct val="120000"/>
              </a:lnSpc>
            </a:pPr>
            <a:r>
              <a:rPr lang="az-Latn-AZ" sz="1100" dirty="0"/>
              <a:t>Məhkəmə funksiyası yoxdur. CPT təcridxanalara baş çəkir, aşkara çıxardığı faktlar barədə hesabatlara cavab vermək hüququ olan aidiyyəti dövlətlərə hesabat verir.</a:t>
            </a:r>
          </a:p>
          <a:p>
            <a:pPr lvl="1">
              <a:lnSpc>
                <a:spcPct val="120000"/>
              </a:lnSpc>
            </a:pPr>
            <a:r>
              <a:rPr lang="az-Latn-AZ" sz="1100" dirty="0"/>
              <a:t>Hesabatlar məxfidir, lakin dövlət razılaşdıqda, yaxud Komitənin 2/3 çoxluğu (dövlətin əməkdaşlıqdan / tövsiyələri yerinə yetirməkdən imtinasından sonra) nəşr qərarı verdikdə dərc edilə bilər.</a:t>
            </a:r>
          </a:p>
          <a:p>
            <a:pPr lvl="1">
              <a:lnSpc>
                <a:spcPct val="120000"/>
              </a:lnSpc>
            </a:pPr>
            <a:r>
              <a:rPr lang="az-Latn-AZ" sz="1100" dirty="0"/>
              <a:t>Nəşr artıq normadır.</a:t>
            </a:r>
            <a:endParaRPr lang="az-Latn-AZ" sz="1100" dirty="0">
              <a:solidFill>
                <a:schemeClr val="tx1"/>
              </a:solidFill>
            </a:endParaRPr>
          </a:p>
          <a:p>
            <a:pPr>
              <a:lnSpc>
                <a:spcPct val="120000"/>
              </a:lnSpc>
            </a:pPr>
            <a:r>
              <a:rPr lang="az-Latn-AZ" sz="1100" dirty="0"/>
              <a:t>Məhkəmə qərar qəbulu zamanı məlumat mənbəyi kimi CPT hesabatlarına getdikcə daha çox istinad edir. </a:t>
            </a:r>
          </a:p>
          <a:p>
            <a:pPr lvl="1">
              <a:lnSpc>
                <a:spcPct val="120000"/>
              </a:lnSpc>
            </a:pPr>
            <a:r>
              <a:rPr lang="az-Latn-AZ" sz="1100" dirty="0"/>
              <a:t>Məsələn, </a:t>
            </a:r>
            <a:r>
              <a:rPr lang="az-Latn-AZ" sz="1100" i="1" dirty="0"/>
              <a:t>Aerts Belçikaya qarşı (1998)</a:t>
            </a:r>
            <a:r>
              <a:rPr lang="az-Latn-AZ" sz="1100" dirty="0"/>
              <a:t> – ruhi xəstəxanada saxlanma şəraiti ilə əlaqədar.</a:t>
            </a:r>
          </a:p>
          <a:p>
            <a:pPr lvl="1">
              <a:lnSpc>
                <a:spcPct val="120000"/>
              </a:lnSpc>
            </a:pPr>
            <a:r>
              <a:rPr lang="az-Latn-AZ" sz="1100" dirty="0"/>
              <a:t>Həmçinin bax: </a:t>
            </a:r>
            <a:r>
              <a:rPr lang="az-Latn-AZ" sz="1100" i="1" dirty="0"/>
              <a:t>Aksoy, Aydın, Pirz, Van der Ven, Mouizel</a:t>
            </a:r>
            <a:r>
              <a:rPr lang="az-Latn-AZ" sz="1100" dirty="0"/>
              <a:t> və başqaları.</a:t>
            </a:r>
          </a:p>
          <a:p>
            <a:pPr>
              <a:lnSpc>
                <a:spcPct val="120000"/>
              </a:lnSpc>
            </a:pPr>
            <a:r>
              <a:rPr lang="az-Latn-AZ" sz="1100" dirty="0"/>
              <a:t>CPT standartları dövri qaydada tərtib olunur:</a:t>
            </a:r>
            <a:r>
              <a:rPr lang="az-Latn-AZ" sz="1100" dirty="0" smtClean="0"/>
              <a:t> </a:t>
            </a:r>
            <a:r>
              <a:rPr lang="az-Latn-AZ" sz="1100" dirty="0">
                <a:hlinkClick r:id="rId2"/>
              </a:rPr>
              <a:t>http://www.cpt.coe.int/en/docsstandards.htm</a:t>
            </a:r>
            <a:r>
              <a:rPr lang="az-Latn-AZ" sz="1100" dirty="0" smtClean="0"/>
              <a:t>.</a:t>
            </a:r>
            <a:endParaRPr lang="az-Latn-AZ" sz="1100" dirty="0"/>
          </a:p>
          <a:p>
            <a:pPr lvl="1">
              <a:lnSpc>
                <a:spcPct val="120000"/>
              </a:lnSpc>
            </a:pPr>
            <a:r>
              <a:rPr lang="az-Latn-AZ" sz="1100" dirty="0"/>
              <a:t>“İşgəncənin Qarşısının Alınması üzrə Komitə (CPT) polis tərəfindən tutulmuş şəxslərin üç hüququna xüsusən əhəmiyyət verir: aidiyyəti olan şəxsin tutulması barədə faktı seçdiyi üçüncü tərəfə (ailə üzvü, dost, konsulluq) bildirmək hüququ, hüquqşünasa çıxış hüququ və seçdiyi həkim tərəfindən tibbi müayinədən keçirilməyi tələb etmək hüququ (polis orqanları tərəfindən çağırılmış hər hansı həkim tərəfindən aparılmış hər hansı tibbi müayinədən əlavə). CPT-nin fikrincə, onlar tutulmuş şəxslərin aidiyyəti olan hüquqi sistem çərçivəsində necə təsvir olunduğundan (həbs, tutulma və s.) asılı olmayaraq, azadlıqdan məhrum edilən kimi pis rəftara qarşı müraciət etməli olduğu fundamental təminatlardır.”</a:t>
            </a:r>
            <a:endParaRPr lang="az-Latn-AZ" sz="1100" dirty="0">
              <a:solidFill>
                <a:schemeClr val="tx1"/>
              </a:solidFill>
            </a:endParaRPr>
          </a:p>
          <a:p>
            <a:pPr>
              <a:lnSpc>
                <a:spcPct val="120000"/>
              </a:lnSpc>
            </a:pPr>
            <a:r>
              <a:rPr lang="az-Latn-AZ" sz="1100" dirty="0"/>
              <a:t>Təminatlar haqqında təlimatların əlavə mənbəyi: Effektiv Araşdırma və İşgəncənin və Başqa Amansız, Qeyri-İnsani və ya Ləyaqəti Alçaldan Rəftar və ya Cəzanın Sənədləşdirilməsinə dair Təlimat (“İstanbul Protokolu”). </a:t>
            </a:r>
          </a:p>
          <a:p>
            <a:pPr lvl="1">
              <a:lnSpc>
                <a:spcPct val="120000"/>
              </a:lnSpc>
            </a:pPr>
            <a:r>
              <a:rPr lang="az-Latn-AZ" sz="1100" dirty="0"/>
              <a:t>İlkin olaraq özəl tibbi QHT tərəfindən hazırlanıb, 1999-cu ildə BMT İnsan Hüquqları üzrə Ali Komissarına təqdim edilib.</a:t>
            </a:r>
            <a:r>
              <a:rPr lang="az-Latn-AZ" sz="1100" dirty="0" smtClean="0"/>
              <a:t> </a:t>
            </a:r>
            <a:r>
              <a:rPr lang="az-Latn-AZ" sz="1100" dirty="0"/>
              <a:t>Daha sonra müxtəlif BMT orqanları – o cümlədən</a:t>
            </a:r>
            <a:r>
              <a:rPr lang="az-Latn-AZ" sz="1100" dirty="0" smtClean="0"/>
              <a:t> </a:t>
            </a:r>
            <a:r>
              <a:rPr lang="az-Latn-AZ" sz="1100" dirty="0"/>
              <a:t>Baş Assambleya, İnsan Hüquqları Şurası tərəfindən təsdiq olunur.</a:t>
            </a:r>
          </a:p>
          <a:p>
            <a:pPr>
              <a:lnSpc>
                <a:spcPct val="120000"/>
              </a:lnSpc>
            </a:pPr>
            <a:r>
              <a:rPr lang="az-Latn-AZ" sz="1100" dirty="0"/>
              <a:t>Həmçinin bax: Svanidze, “Pis rəftarın effektiv araşdırması - Avropa standartları ilə bağlı təlimatlar” (2009)</a:t>
            </a:r>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15</a:t>
            </a:fld>
            <a:endParaRPr lang="az-Latn-AZ"/>
          </a:p>
        </p:txBody>
      </p:sp>
    </p:spTree>
    <p:extLst>
      <p:ext uri="{BB962C8B-B14F-4D97-AF65-F5344CB8AC3E}">
        <p14:creationId xmlns:p14="http://schemas.microsoft.com/office/powerpoint/2010/main" val="529657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704088"/>
            <a:ext cx="8229600" cy="708688"/>
          </a:xfrm>
        </p:spPr>
        <p:txBody>
          <a:bodyPr>
            <a:normAutofit/>
          </a:bodyPr>
          <a:lstStyle/>
          <a:p>
            <a:r>
              <a:rPr lang="az-Latn-AZ" sz="3500" dirty="0" smtClean="0"/>
              <a:t>Sessiyanın Məqsədləri</a:t>
            </a:r>
          </a:p>
        </p:txBody>
      </p:sp>
      <p:sp>
        <p:nvSpPr>
          <p:cNvPr id="56323" name="Rectangle 3"/>
          <p:cNvSpPr>
            <a:spLocks noGrp="1" noChangeArrowheads="1"/>
          </p:cNvSpPr>
          <p:nvPr>
            <p:ph idx="1"/>
          </p:nvPr>
        </p:nvSpPr>
        <p:spPr>
          <a:xfrm>
            <a:off x="457200" y="1556792"/>
            <a:ext cx="8229600" cy="4767808"/>
          </a:xfrm>
        </p:spPr>
        <p:txBody>
          <a:bodyPr>
            <a:normAutofit/>
          </a:bodyPr>
          <a:lstStyle/>
          <a:p>
            <a:r>
              <a:rPr lang="az-Latn-AZ" sz="3000" dirty="0" smtClean="0"/>
              <a:t>Aşağıdakıların nəzərdən keçirilməsi:</a:t>
            </a:r>
            <a:endParaRPr lang="az-Latn-AZ" dirty="0"/>
          </a:p>
          <a:p>
            <a:pPr lvl="1"/>
            <a:endParaRPr lang="az-Latn-AZ" dirty="0" smtClean="0"/>
          </a:p>
          <a:p>
            <a:pPr lvl="1"/>
            <a:r>
              <a:rPr lang="az-Latn-AZ" dirty="0" smtClean="0"/>
              <a:t>Tutulma zamanı və həbs kontekstlərində 3-cü Maddə ilə əlaqədar xüsusi risklər;</a:t>
            </a:r>
            <a:endParaRPr lang="az-Latn-AZ" sz="2200" dirty="0"/>
          </a:p>
          <a:p>
            <a:pPr lvl="1"/>
            <a:endParaRPr lang="az-Latn-AZ" dirty="0" smtClean="0"/>
          </a:p>
          <a:p>
            <a:pPr lvl="1"/>
            <a:r>
              <a:rPr lang="az-Latn-AZ" dirty="0" smtClean="0"/>
              <a:t>Müvafiq pozitiv öhdəliklər.</a:t>
            </a:r>
            <a:endParaRPr lang="az-Latn-AZ" sz="2200" dirty="0"/>
          </a:p>
          <a:p>
            <a:endParaRPr lang="az-Latn-AZ" dirty="0" smtClean="0"/>
          </a:p>
          <a:p>
            <a:pPr lvl="1"/>
            <a:endParaRPr lang="az-Latn-AZ" dirty="0" smtClean="0"/>
          </a:p>
        </p:txBody>
      </p:sp>
      <p:sp>
        <p:nvSpPr>
          <p:cNvPr id="5122" name="Slide Number Placeholder 5"/>
          <p:cNvSpPr>
            <a:spLocks noGrp="1"/>
          </p:cNvSpPr>
          <p:nvPr>
            <p:ph type="sldNum" sz="quarter" idx="12"/>
          </p:nvPr>
        </p:nvSpPr>
        <p:spPr>
          <a:noFill/>
        </p:spPr>
        <p:txBody>
          <a:bodyPr/>
          <a:lstStyle/>
          <a:p>
            <a:fld id="{54B41CD2-2333-4F39-B5C6-3FFC2A919358}" type="slidenum">
              <a:rPr lang="en-US"/>
              <a:pPr/>
              <a:t>2</a:t>
            </a:fld>
            <a:endParaRPr lang="az-Latn-AZ"/>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Maddə 3: əsasları</a:t>
            </a:r>
            <a:endParaRPr lang="az-Latn-AZ" dirty="0"/>
          </a:p>
        </p:txBody>
      </p:sp>
      <p:sp>
        <p:nvSpPr>
          <p:cNvPr id="3" name="Content Placeholder 2"/>
          <p:cNvSpPr>
            <a:spLocks noGrp="1"/>
          </p:cNvSpPr>
          <p:nvPr>
            <p:ph idx="1"/>
          </p:nvPr>
        </p:nvSpPr>
        <p:spPr>
          <a:xfrm>
            <a:off x="461114" y="2060848"/>
            <a:ext cx="8229600" cy="4325112"/>
          </a:xfrm>
        </p:spPr>
        <p:txBody>
          <a:bodyPr>
            <a:normAutofit/>
          </a:bodyPr>
          <a:lstStyle/>
          <a:p>
            <a:r>
              <a:rPr lang="az-Latn-AZ" dirty="0" smtClean="0"/>
              <a:t>Başlıca qadağa: “Heç kəs işgəncəyə, qeyri-insani və ya ləyaqəti alçaldan rəftara və ya cəzaya məruz qala bilməz.”  (Maddə 3, AİHK) </a:t>
            </a:r>
            <a:endParaRPr lang="az-Latn-AZ" dirty="0"/>
          </a:p>
          <a:p>
            <a:pPr lvl="1"/>
            <a:r>
              <a:rPr lang="az-Latn-AZ" dirty="0" smtClean="0"/>
              <a:t>Geri çəkilmələrə və ya qeyd-şərtlərə yol verilmir.</a:t>
            </a:r>
            <a:endParaRPr lang="az-Latn-AZ" sz="2200" dirty="0"/>
          </a:p>
          <a:p>
            <a:pPr lvl="1"/>
            <a:r>
              <a:rPr lang="az-Latn-AZ" dirty="0" smtClean="0"/>
              <a:t>Terrorizm konteksti daxil olmaqla.</a:t>
            </a:r>
            <a:endParaRPr lang="az-Latn-AZ" sz="2200" dirty="0"/>
          </a:p>
          <a:p>
            <a:pPr lvl="1"/>
            <a:r>
              <a:rPr lang="az-Latn-AZ" dirty="0" smtClean="0"/>
              <a:t>Qadağanın </a:t>
            </a:r>
            <a:r>
              <a:rPr lang="az-Latn-AZ" i="1" dirty="0" smtClean="0"/>
              <a:t>jus cogens </a:t>
            </a:r>
            <a:r>
              <a:rPr lang="az-Latn-AZ" dirty="0" smtClean="0"/>
              <a:t>(ümumi qəbul edilmiş beynəlxalq hüquq normaları) statusunu əks etdirir. </a:t>
            </a:r>
            <a:endParaRPr lang="az-Latn-AZ" sz="2200" dirty="0"/>
          </a:p>
          <a:p>
            <a:pPr lvl="1"/>
            <a:r>
              <a:rPr lang="az-Latn-AZ" dirty="0" smtClean="0"/>
              <a:t>İctimai marağın müdafiəsindən söhbət gedə bilməz – rəftarın səbəbinin əhəmiyyəti yoxdur.</a:t>
            </a:r>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3</a:t>
            </a:fld>
            <a:endParaRPr lang="az-Latn-AZ"/>
          </a:p>
        </p:txBody>
      </p:sp>
    </p:spTree>
    <p:extLst>
      <p:ext uri="{BB962C8B-B14F-4D97-AF65-F5344CB8AC3E}">
        <p14:creationId xmlns:p14="http://schemas.microsoft.com/office/powerpoint/2010/main" val="1525009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Əsas anlayışlar</a:t>
            </a:r>
            <a:endParaRPr lang="az-Latn-AZ" dirty="0"/>
          </a:p>
        </p:txBody>
      </p:sp>
      <p:sp>
        <p:nvSpPr>
          <p:cNvPr id="3" name="Content Placeholder 2"/>
          <p:cNvSpPr>
            <a:spLocks noGrp="1"/>
          </p:cNvSpPr>
          <p:nvPr>
            <p:ph idx="1"/>
          </p:nvPr>
        </p:nvSpPr>
        <p:spPr>
          <a:xfrm>
            <a:off x="443558" y="2182238"/>
            <a:ext cx="8229600" cy="4325112"/>
          </a:xfrm>
        </p:spPr>
        <p:txBody>
          <a:bodyPr>
            <a:normAutofit fontScale="40000" lnSpcReduction="20000"/>
          </a:bodyPr>
          <a:lstStyle/>
          <a:p>
            <a:r>
              <a:rPr lang="az-Latn-AZ" sz="3800" u="sng" dirty="0"/>
              <a:t>İşgəncə</a:t>
            </a:r>
            <a:endParaRPr lang="az-Latn-AZ" sz="3800" dirty="0"/>
          </a:p>
          <a:p>
            <a:pPr lvl="1"/>
            <a:r>
              <a:rPr lang="az-Latn-AZ" sz="2700" dirty="0" smtClean="0"/>
              <a:t>Tərifi: “bilərək yol verilən, çox ağır və amansız əziyyətə səbəb olan qeyri-insani rəftar” (</a:t>
            </a:r>
            <a:r>
              <a:rPr lang="az-Latn-AZ" sz="2700" i="1" dirty="0"/>
              <a:t>İrlandiya BK-ya qarşı</a:t>
            </a:r>
            <a:r>
              <a:rPr lang="az-Latn-AZ" sz="2700" dirty="0" smtClean="0"/>
              <a:t> (1978).</a:t>
            </a:r>
          </a:p>
          <a:p>
            <a:pPr lvl="1"/>
            <a:r>
              <a:rPr lang="az-Latn-AZ" sz="2700" dirty="0" smtClean="0"/>
              <a:t>Lakin standart dinamikdir: </a:t>
            </a:r>
            <a:r>
              <a:rPr lang="az-Latn-AZ" sz="2700" i="1" dirty="0"/>
              <a:t>Selmuni Fransaya qarşı</a:t>
            </a:r>
            <a:r>
              <a:rPr lang="az-Latn-AZ" sz="2700" dirty="0" smtClean="0"/>
              <a:t> (1999)</a:t>
            </a:r>
            <a:endParaRPr lang="az-Latn-AZ" sz="2700" dirty="0"/>
          </a:p>
          <a:p>
            <a:pPr lvl="2"/>
            <a:r>
              <a:rPr lang="az-Latn-AZ" sz="2700" dirty="0"/>
              <a:t>Əvvəllər qeyri-insani və ya ləyaqəti alçaldan olduğu düşünülən pis rəftar indi işgəncə hesab edilir.</a:t>
            </a:r>
          </a:p>
          <a:p>
            <a:r>
              <a:rPr lang="az-Latn-AZ" sz="3800" u="sng" dirty="0"/>
              <a:t>Qeyri-insani rəftar</a:t>
            </a:r>
            <a:endParaRPr lang="az-Latn-AZ" sz="3800" dirty="0"/>
          </a:p>
          <a:p>
            <a:pPr lvl="1"/>
            <a:r>
              <a:rPr lang="az-Latn-AZ" sz="3300" dirty="0" smtClean="0"/>
              <a:t>Bu “ya faktiki bədən xəsarətinə, ya da intensiv fiziki və ya əqli əzaba“ səbəb olan davranışla həyata keçirilə bilər” – (</a:t>
            </a:r>
            <a:r>
              <a:rPr lang="az-Latn-AZ" sz="3300" i="1" dirty="0"/>
              <a:t>Kudla Polşaya qarşı</a:t>
            </a:r>
            <a:r>
              <a:rPr lang="az-Latn-AZ" sz="3300" dirty="0" smtClean="0"/>
              <a:t> (2000))</a:t>
            </a:r>
            <a:endParaRPr lang="az-Latn-AZ" sz="3300" dirty="0"/>
          </a:p>
          <a:p>
            <a:pPr lvl="2"/>
            <a:r>
              <a:rPr lang="az-Latn-AZ" sz="3300" i="1" dirty="0" smtClean="0"/>
              <a:t>Əzaba səbəb olmaq</a:t>
            </a:r>
            <a:r>
              <a:rPr lang="az-Latn-AZ" sz="3300" dirty="0" smtClean="0"/>
              <a:t> niyyəti zəruri deyil</a:t>
            </a:r>
          </a:p>
          <a:p>
            <a:pPr lvl="2"/>
            <a:r>
              <a:rPr lang="az-Latn-AZ" sz="3300" dirty="0" smtClean="0"/>
              <a:t>İşgəncə və qeyri-insani rəftar arasında əsas fərq əzabın </a:t>
            </a:r>
            <a:r>
              <a:rPr lang="az-Latn-AZ" sz="3300" i="1" dirty="0" smtClean="0"/>
              <a:t>dərəcəsi və intensivliyidir</a:t>
            </a:r>
            <a:r>
              <a:rPr lang="az-Latn-AZ" sz="3300" dirty="0" smtClean="0"/>
              <a:t> - rəftar işgəncə olmaya, bununla belə qeyri-insani rəftar kimi səciyyələnə bilər.</a:t>
            </a:r>
          </a:p>
          <a:p>
            <a:r>
              <a:rPr lang="az-Latn-AZ" sz="3800" u="sng" dirty="0"/>
              <a:t>Ləyaqəti alçaldan Rəftar </a:t>
            </a:r>
            <a:endParaRPr lang="az-Latn-AZ" sz="3800" u="sng" dirty="0" smtClean="0"/>
          </a:p>
          <a:p>
            <a:pPr lvl="1"/>
            <a:r>
              <a:rPr lang="az-Latn-AZ" sz="3300" dirty="0" smtClean="0"/>
              <a:t>Rəftar aşağıdakı halda ləyaqəti alçaldır: “qurbanlarda onları alçalda və ya şərəflərini ləkələyə bilən qorxu, iztirab və dəyərsizlik hissi oyatdıqda.” </a:t>
            </a:r>
            <a:r>
              <a:rPr lang="az-Latn-AZ" sz="3300" i="1" dirty="0"/>
              <a:t>(Kudla Polşaya qarşı (2000))</a:t>
            </a:r>
          </a:p>
          <a:p>
            <a:r>
              <a:rPr lang="az-Latn-AZ" sz="3800" u="sng" dirty="0" smtClean="0"/>
              <a:t>Cəza</a:t>
            </a:r>
          </a:p>
          <a:p>
            <a:pPr lvl="1"/>
            <a:r>
              <a:rPr lang="az-Latn-AZ" sz="3300" dirty="0" smtClean="0"/>
              <a:t>Geniş təfsir edilir və o da həmçinin “rəftar”dır.</a:t>
            </a:r>
          </a:p>
          <a:p>
            <a:r>
              <a:rPr lang="az-Latn-AZ" sz="3800" u="sng" dirty="0" smtClean="0"/>
              <a:t>Ləyaqəti alçaldan Cəza</a:t>
            </a:r>
            <a:endParaRPr lang="az-Latn-AZ" sz="3800" dirty="0" smtClean="0"/>
          </a:p>
          <a:p>
            <a:pPr lvl="1"/>
            <a:r>
              <a:rPr lang="az-Latn-AZ" sz="3300" dirty="0" smtClean="0"/>
              <a:t>Cəzanın alçaldıcı hesab olunması üçün “məhkəmə tərəfindən məhkum edilmə və cəzalandırılma faktından irəli gələn ... adəti alçalma elementindən başqa element” mövcud olmalıdır. – </a:t>
            </a:r>
            <a:r>
              <a:rPr lang="az-Latn-AZ" sz="3300" i="1" dirty="0" smtClean="0"/>
              <a:t>Tayrer BK-ya qarşı</a:t>
            </a:r>
            <a:r>
              <a:rPr lang="az-Latn-AZ" sz="3300" dirty="0" smtClean="0"/>
              <a:t> (1978) (Men adasında döyülmə).</a:t>
            </a:r>
          </a:p>
          <a:p>
            <a:pPr lvl="1"/>
            <a:r>
              <a:rPr lang="az-Latn-AZ" sz="3300" dirty="0" smtClean="0"/>
              <a:t>məsələn, </a:t>
            </a:r>
            <a:r>
              <a:rPr lang="az-Latn-AZ" sz="3300" i="1" dirty="0" smtClean="0"/>
              <a:t>Yankov Bolqarıstana qarşı</a:t>
            </a:r>
            <a:r>
              <a:rPr lang="az-Latn-AZ" sz="3300" dirty="0" smtClean="0"/>
              <a:t> (2004) – Hakimiyyət orqanlarına qarşı tənqidi bəyanatlar yazdığına görə şikayətçi 7 gün təkadamlıq kameraya yerləşdirilir və bu zaman saçı qırxılır.  Qərar – cəza öz başına ixtiyari cəza mahiyyəti daşıyırdı və şikayətçini alçaltmaq ehtimalı böyük idi, xüsusən hadisədən qısa müddət sonra məhkəməyə çıxmalı olduğu nəzərə alındıqda.</a:t>
            </a:r>
            <a:endParaRPr lang="az-Latn-AZ" sz="3300" i="1" dirty="0" smtClean="0"/>
          </a:p>
          <a:p>
            <a:endParaRPr lang="az-Latn-AZ" dirty="0"/>
          </a:p>
          <a:p>
            <a:endParaRPr lang="az-Latn-AZ" dirty="0"/>
          </a:p>
          <a:p>
            <a:pPr lvl="2"/>
            <a:endParaRPr lang="az-Latn-AZ" sz="2000" dirty="0"/>
          </a:p>
          <a:p>
            <a:endParaRPr lang="az-Latn-AZ" dirty="0"/>
          </a:p>
          <a:p>
            <a:endParaRPr lang="az-Latn-AZ" dirty="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4</a:t>
            </a:fld>
            <a:endParaRPr lang="az-Latn-AZ"/>
          </a:p>
        </p:txBody>
      </p:sp>
    </p:spTree>
    <p:extLst>
      <p:ext uri="{BB962C8B-B14F-4D97-AF65-F5344CB8AC3E}">
        <p14:creationId xmlns:p14="http://schemas.microsoft.com/office/powerpoint/2010/main" val="12750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Tutulma və həbs kontekstləri</a:t>
            </a:r>
            <a:endParaRPr lang="az-Latn-AZ" dirty="0"/>
          </a:p>
        </p:txBody>
      </p:sp>
      <p:sp>
        <p:nvSpPr>
          <p:cNvPr id="3" name="Content Placeholder 2"/>
          <p:cNvSpPr>
            <a:spLocks noGrp="1"/>
          </p:cNvSpPr>
          <p:nvPr>
            <p:ph idx="1"/>
          </p:nvPr>
        </p:nvSpPr>
        <p:spPr>
          <a:xfrm>
            <a:off x="457200" y="2071678"/>
            <a:ext cx="8229600" cy="4502858"/>
          </a:xfrm>
        </p:spPr>
        <p:txBody>
          <a:bodyPr>
            <a:normAutofit fontScale="62500" lnSpcReduction="20000"/>
          </a:bodyPr>
          <a:lstStyle/>
          <a:p>
            <a:r>
              <a:rPr lang="az-Latn-AZ" dirty="0" smtClean="0"/>
              <a:t>3-cü maddə ilə əlaqədar məhkəmə işlərində xüsusən ümumi kontekstlər.</a:t>
            </a:r>
          </a:p>
          <a:p>
            <a:r>
              <a:rPr lang="az-Latn-AZ" dirty="0" smtClean="0"/>
              <a:t>Həbsdə “klassik” işgəncə işləri:</a:t>
            </a:r>
          </a:p>
          <a:p>
            <a:pPr lvl="1"/>
            <a:r>
              <a:rPr lang="az-Latn-AZ" sz="2700" i="1" dirty="0" smtClean="0"/>
              <a:t>Aksoy</a:t>
            </a:r>
            <a:r>
              <a:rPr lang="az-Latn-AZ" sz="2700" dirty="0" smtClean="0"/>
              <a:t> </a:t>
            </a:r>
            <a:r>
              <a:rPr lang="az-Latn-AZ" sz="2700" i="1" dirty="0"/>
              <a:t>Türkiyəyə qarşı</a:t>
            </a:r>
            <a:r>
              <a:rPr lang="az-Latn-AZ" sz="2700" dirty="0" smtClean="0"/>
              <a:t> (1996)</a:t>
            </a:r>
          </a:p>
          <a:p>
            <a:pPr lvl="2"/>
            <a:r>
              <a:rPr lang="az-Latn-AZ" sz="2600" dirty="0" smtClean="0"/>
              <a:t>Strasburq məhkəməsi ilk dəfə bir dövləti işgəncədə təqsirli bildi.</a:t>
            </a:r>
          </a:p>
          <a:p>
            <a:pPr lvl="2"/>
            <a:r>
              <a:rPr lang="az-Latn-AZ" sz="2600" dirty="0" smtClean="0"/>
              <a:t>A-nın qolları həbs olunduqdan, həbs zamanı çılpaq və qolları arxasında bağlanmış halda asıldıqdan sonra iflic olmuşdu. “ Məhkəmə hesab edir ki, </a:t>
            </a:r>
            <a:r>
              <a:rPr lang="az-Latn-AZ" sz="2600" i="1" dirty="0"/>
              <a:t>bu rəftar elə ağır və amansız səciyyəli idi</a:t>
            </a:r>
            <a:r>
              <a:rPr lang="az-Latn-AZ" sz="2600" dirty="0" smtClean="0"/>
              <a:t> ki, həmçinin işgəncə kimi təsvir edilə bilər.” (§64).</a:t>
            </a:r>
            <a:endParaRPr lang="az-Latn-AZ" sz="2600" dirty="0"/>
          </a:p>
          <a:p>
            <a:pPr lvl="1"/>
            <a:r>
              <a:rPr lang="az-Latn-AZ" sz="2700" i="1" dirty="0" smtClean="0"/>
              <a:t>Nevmerjitski Ukraynaya qarşı (2005) </a:t>
            </a:r>
          </a:p>
          <a:p>
            <a:pPr lvl="2"/>
            <a:r>
              <a:rPr lang="az-Latn-AZ" sz="2600" dirty="0" smtClean="0"/>
              <a:t>Məhbusun güc tətbiq edilərək yedizdirilməsi - rəhbərliyin davranış tərzindən dolayı - işgəncə hesab olunmuşdur.</a:t>
            </a:r>
            <a:endParaRPr lang="az-Latn-AZ" sz="2600" dirty="0"/>
          </a:p>
          <a:p>
            <a:pPr lvl="1"/>
            <a:r>
              <a:rPr lang="az-Latn-AZ" sz="2700" i="1" dirty="0" smtClean="0"/>
              <a:t>İlaşku və başqaları Moldova və Rusiyaya qarşı (2004) </a:t>
            </a:r>
          </a:p>
          <a:p>
            <a:pPr lvl="2"/>
            <a:r>
              <a:rPr lang="az-Latn-AZ" sz="2600" dirty="0" smtClean="0"/>
              <a:t>Birnəfərlik kamerada sərt rejim = işgəncə. </a:t>
            </a:r>
            <a:endParaRPr lang="az-Latn-AZ" sz="2600" dirty="0"/>
          </a:p>
          <a:p>
            <a:pPr lvl="1"/>
            <a:r>
              <a:rPr lang="az-Latn-AZ" sz="2700" i="1" dirty="0" smtClean="0"/>
              <a:t>Mixeyev Rusiyaya qarşı</a:t>
            </a:r>
            <a:r>
              <a:rPr lang="az-Latn-AZ" sz="2700" dirty="0" smtClean="0"/>
              <a:t> (2006) </a:t>
            </a:r>
          </a:p>
          <a:p>
            <a:pPr lvl="2"/>
            <a:r>
              <a:rPr lang="az-Latn-AZ" sz="2600" dirty="0" smtClean="0"/>
              <a:t>Etirafa nail olmaq üçün elektroşokdan istifadə = işgəncə.</a:t>
            </a:r>
            <a:endParaRPr lang="az-Latn-AZ" sz="2600" dirty="0"/>
          </a:p>
          <a:p>
            <a:pPr lvl="1"/>
            <a:r>
              <a:rPr lang="az-Latn-AZ" sz="2700" i="1" dirty="0" smtClean="0"/>
              <a:t>Selmuni</a:t>
            </a:r>
            <a:r>
              <a:rPr lang="az-Latn-AZ" sz="2700" dirty="0" smtClean="0"/>
              <a:t> </a:t>
            </a:r>
            <a:r>
              <a:rPr lang="az-Latn-AZ" sz="2700" i="1" dirty="0"/>
              <a:t>Fransaya qarşı</a:t>
            </a:r>
            <a:r>
              <a:rPr lang="az-Latn-AZ" sz="2700" dirty="0" smtClean="0"/>
              <a:t> (1999)</a:t>
            </a:r>
          </a:p>
          <a:p>
            <a:pPr lvl="2"/>
            <a:r>
              <a:rPr lang="az-Latn-AZ" sz="2600" dirty="0" smtClean="0"/>
              <a:t>Şikayətçi susmaq hüququndan istifadə etdiyi üçün silahla fiziki və cinsi zorakılığa məruz qoyulmuş, şpris və lehim lampası ilə hədələnmişdir. İşgəncə.</a:t>
            </a:r>
          </a:p>
          <a:p>
            <a:endParaRPr lang="az-Latn-AZ" dirty="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5</a:t>
            </a:fld>
            <a:endParaRPr lang="az-Latn-AZ"/>
          </a:p>
        </p:txBody>
      </p:sp>
    </p:spTree>
    <p:extLst>
      <p:ext uri="{BB962C8B-B14F-4D97-AF65-F5344CB8AC3E}">
        <p14:creationId xmlns:p14="http://schemas.microsoft.com/office/powerpoint/2010/main" val="155865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000132"/>
          </a:xfrm>
        </p:spPr>
        <p:txBody>
          <a:bodyPr>
            <a:noAutofit/>
          </a:bodyPr>
          <a:lstStyle/>
          <a:p>
            <a:r>
              <a:rPr lang="az-Latn-AZ" sz="3200" dirty="0" smtClean="0"/>
              <a:t>Tutulma və polis məntəqəsində saxlanma</a:t>
            </a:r>
            <a:endParaRPr lang="az-Latn-AZ" sz="3200" dirty="0"/>
          </a:p>
        </p:txBody>
      </p:sp>
      <p:sp>
        <p:nvSpPr>
          <p:cNvPr id="3" name="Content Placeholder 2"/>
          <p:cNvSpPr>
            <a:spLocks noGrp="1"/>
          </p:cNvSpPr>
          <p:nvPr>
            <p:ph idx="1"/>
          </p:nvPr>
        </p:nvSpPr>
        <p:spPr>
          <a:xfrm>
            <a:off x="457200" y="1428736"/>
            <a:ext cx="8229600" cy="5145800"/>
          </a:xfrm>
        </p:spPr>
        <p:txBody>
          <a:bodyPr>
            <a:normAutofit fontScale="25000" lnSpcReduction="20000"/>
          </a:bodyPr>
          <a:lstStyle/>
          <a:p>
            <a:r>
              <a:rPr lang="az-Latn-AZ" sz="4800" dirty="0" smtClean="0"/>
              <a:t>Ümumiyyətlə, həbsdə məhdudlaşdırıcı alətlərdən (qandallar) istifadəyə yol verilir, lakin:</a:t>
            </a:r>
          </a:p>
          <a:p>
            <a:pPr lvl="1"/>
            <a:r>
              <a:rPr lang="az-Latn-AZ" sz="4200" dirty="0" smtClean="0"/>
              <a:t>Lakin bu zaman şərait daxilində zəruri güc tətbiqi və məntiqi baxımdan məqbul ictimai ifşa çərçivəsi aşılmamalıdır.</a:t>
            </a:r>
          </a:p>
          <a:p>
            <a:pPr lvl="2"/>
            <a:r>
              <a:rPr lang="az-Latn-AZ" sz="4200" i="1" dirty="0" smtClean="0"/>
              <a:t>Mouizel Fransaya qarşı (2004)</a:t>
            </a:r>
          </a:p>
          <a:p>
            <a:pPr lvl="3"/>
            <a:r>
              <a:rPr lang="az-Latn-AZ" sz="4200" dirty="0" smtClean="0"/>
              <a:t>Ağır xəstə olan A-nın hospitala aparılmaq üçün qandallanması – ləyaqəti alçaldan rəftar.</a:t>
            </a:r>
          </a:p>
          <a:p>
            <a:pPr lvl="2"/>
            <a:r>
              <a:rPr lang="az-Latn-AZ" sz="4200" i="1" dirty="0" smtClean="0"/>
              <a:t>Erdoğan</a:t>
            </a:r>
            <a:r>
              <a:rPr lang="az-Latn-AZ" sz="4200" dirty="0" smtClean="0"/>
              <a:t> </a:t>
            </a:r>
            <a:r>
              <a:rPr lang="az-Latn-AZ" sz="4200" i="1" dirty="0" smtClean="0"/>
              <a:t>Yağız Türkiyəyə qarşı</a:t>
            </a:r>
            <a:r>
              <a:rPr lang="az-Latn-AZ" sz="4200" dirty="0" smtClean="0"/>
              <a:t> (2007)</a:t>
            </a:r>
          </a:p>
          <a:p>
            <a:pPr lvl="3"/>
            <a:r>
              <a:rPr lang="az-Latn-AZ" sz="4200" dirty="0" smtClean="0"/>
              <a:t>İctimai avtomobil dayanacağında həkimin əlləri qandallanır və o, işə və evə əli qandallı aparılır - ləyaqəti alçaldan rəftar.</a:t>
            </a:r>
          </a:p>
          <a:p>
            <a:pPr lvl="2"/>
            <a:r>
              <a:rPr lang="az-Latn-AZ" sz="4200" i="1" dirty="0" smtClean="0"/>
              <a:t>Enaf Fransaya qarşı (2003)</a:t>
            </a:r>
            <a:endParaRPr lang="az-Latn-AZ" sz="4200" dirty="0" smtClean="0"/>
          </a:p>
          <a:p>
            <a:pPr lvl="3"/>
            <a:r>
              <a:rPr lang="az-Latn-AZ" sz="4200" dirty="0" smtClean="0"/>
              <a:t>Ağır xəstə olan 75 yaşlı qoca məhbusun hərəkəti çarpayıya bərkidilmiş zəncirlə məhdudlaşdırılmışdı.</a:t>
            </a:r>
          </a:p>
          <a:p>
            <a:r>
              <a:rPr lang="az-Latn-AZ" sz="4800" dirty="0" smtClean="0"/>
              <a:t>Zəruri olmadığı halda, məhkəmədə qəfəsə salınma və əllərin qandallanması da həmçinin alçaldıcıdır.</a:t>
            </a:r>
            <a:endParaRPr lang="az-Latn-AZ" sz="4800" i="1" dirty="0" smtClean="0"/>
          </a:p>
          <a:p>
            <a:pPr lvl="2"/>
            <a:r>
              <a:rPr lang="az-Latn-AZ" sz="4400" i="1" dirty="0" smtClean="0"/>
              <a:t>Xodorkovski Rusiyaya qarşı (2011)</a:t>
            </a:r>
          </a:p>
          <a:p>
            <a:r>
              <a:rPr lang="az-Latn-AZ" sz="4800" dirty="0" smtClean="0"/>
              <a:t>Lakin faktlardan asılı olaraq:</a:t>
            </a:r>
          </a:p>
          <a:p>
            <a:pPr lvl="2"/>
            <a:r>
              <a:rPr lang="az-Latn-AZ" sz="4400" i="1" dirty="0" smtClean="0"/>
              <a:t>Hertseqfalvi Avstriyaya qarşı (1992)</a:t>
            </a:r>
            <a:endParaRPr lang="az-Latn-AZ" sz="4400" dirty="0" smtClean="0"/>
          </a:p>
          <a:p>
            <a:pPr lvl="3"/>
            <a:r>
              <a:rPr lang="az-Latn-AZ" sz="4400" dirty="0" smtClean="0"/>
              <a:t>Aqressiya təhlükəsi və ölüm təhdidləri səbəbindən iki həftə müddətində əl-ayağın bağlanması = pozuntu yoxdur.</a:t>
            </a:r>
          </a:p>
          <a:p>
            <a:r>
              <a:rPr lang="az-Latn-AZ" sz="4800" dirty="0" smtClean="0"/>
              <a:t>Bəs fiziki zorakılıq?</a:t>
            </a:r>
          </a:p>
          <a:p>
            <a:pPr lvl="2"/>
            <a:r>
              <a:rPr lang="az-Latn-AZ" sz="4400" i="1" dirty="0" smtClean="0"/>
              <a:t>Tomasi Fransaya qarşı (1992)</a:t>
            </a:r>
            <a:r>
              <a:rPr lang="az-Latn-AZ" sz="4400" dirty="0" smtClean="0"/>
              <a:t>: həbs zamanı döyülmə qəddarlığın minimum dərəcəsinə uyğun gəlir.</a:t>
            </a:r>
          </a:p>
          <a:p>
            <a:pPr lvl="2"/>
            <a:r>
              <a:rPr lang="az-Latn-AZ" sz="4400" i="1" dirty="0" smtClean="0"/>
              <a:t>Ribiç Avstriyaya qarşı (1996)</a:t>
            </a:r>
            <a:r>
              <a:rPr lang="az-Latn-AZ" sz="4400" dirty="0" smtClean="0"/>
              <a:t>: dövlət üzərinə həbs zamanı alınan xəsarətlərin izah edilməsi öhdəliyinin qoyulması.</a:t>
            </a:r>
          </a:p>
          <a:p>
            <a:pPr lvl="3"/>
            <a:r>
              <a:rPr lang="az-Latn-AZ" sz="4400" dirty="0" smtClean="0"/>
              <a:t>“Azadlıqdan məhrum edilmiş şəxsə qarşı öz davranışının zəruri etmədiyi hər hansı fiziki zorakılığa müraciət insan ləyaqətini alçaldır və mahiyyət etibarilə Konvensiyanın 3-cü Maddəsində irəli sürülən hüququ pozur.”</a:t>
            </a:r>
          </a:p>
          <a:p>
            <a:pPr lvl="2"/>
            <a:r>
              <a:rPr lang="az-Latn-AZ" sz="4400" dirty="0" smtClean="0"/>
              <a:t>Selmuni Fransaya qarşı (1999): </a:t>
            </a:r>
          </a:p>
          <a:p>
            <a:pPr lvl="3"/>
            <a:r>
              <a:rPr lang="az-Latn-AZ" sz="4400" dirty="0" smtClean="0"/>
              <a:t>“Hər hansı şəxs polis məntəqəsinə sağlam aparıldıqda və buraxılan zaman xəsarət aldığı aşkar olunduqda, Dövlət bu xəsarətlərə nəyin səbəb olduğunda dair ağlabatan izahat təmin etmək öhdəliyi daşıyır.”</a:t>
            </a:r>
          </a:p>
          <a:p>
            <a:pPr lvl="3"/>
            <a:r>
              <a:rPr lang="az-Latn-AZ" sz="4400" dirty="0" smtClean="0"/>
              <a:t>Şikayətçinin tibbi müayinədən keçib-keçmədiyi və ya hüquqşünasa çıxış imkanının olub-olmadığı izahat qiymətləndirilən zaman nəzərə alınır (qeyd-təminatlar).</a:t>
            </a:r>
          </a:p>
          <a:p>
            <a:pPr lvl="2"/>
            <a:r>
              <a:rPr lang="az-Latn-AZ" sz="4400" i="1" dirty="0" smtClean="0"/>
              <a:t>Rebok Sloveniyaya qarşı (2000) </a:t>
            </a:r>
          </a:p>
          <a:p>
            <a:pPr lvl="3"/>
            <a:r>
              <a:rPr lang="az-Latn-AZ" sz="4400" i="1" dirty="0" smtClean="0"/>
              <a:t>Şikayətçi</a:t>
            </a:r>
            <a:r>
              <a:rPr lang="az-Latn-AZ" sz="4400" dirty="0" smtClean="0"/>
              <a:t> sərhədi keçən zaman narkotik vasitələrin ticarətində şübhəli bilinərək on üç polis tərəfindən həbs edilən zaman çənəsinin sınmasından və üzünün əzilib qançırlanmasından əziyyət çəkir.  Polisin həbsi planlaşdırmaq üçün vaxtı olmuşdu və şikayətçi həbsə müqavimət göstərməmişdi. Hökumətin şikayətçinin hansısa avtomobilə çırpılaraq özünə xəsarət yetirdiyinə dair iddiası ağlabatan deyildi.</a:t>
            </a:r>
          </a:p>
          <a:p>
            <a:pPr lvl="2"/>
            <a:r>
              <a:rPr lang="az-Latn-AZ" sz="4400" i="1" dirty="0" smtClean="0"/>
              <a:t>Yalloh Almaniyaya qarşı (2007)</a:t>
            </a:r>
            <a:r>
              <a:rPr lang="az-Latn-AZ" sz="4400" dirty="0" smtClean="0"/>
              <a:t>: dəlilin aşkar edilməsi üçün güc tətbiqi qeyri-insani və ləyaqəti alçaldan rəftar hesab edilə bilər.</a:t>
            </a:r>
          </a:p>
          <a:p>
            <a:pPr lvl="2"/>
            <a:endParaRPr lang="az-Latn-AZ" i="1" dirty="0" smtClean="0"/>
          </a:p>
          <a:p>
            <a:pPr lvl="1"/>
            <a:endParaRPr lang="az-Latn-AZ" dirty="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6</a:t>
            </a:fld>
            <a:endParaRPr lang="az-Latn-A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714380"/>
          </a:xfrm>
        </p:spPr>
        <p:txBody>
          <a:bodyPr>
            <a:normAutofit/>
          </a:bodyPr>
          <a:lstStyle/>
          <a:p>
            <a:r>
              <a:rPr lang="az-Latn-AZ" dirty="0" smtClean="0"/>
              <a:t>Həbs şəraiti: ümumi prinsiplər</a:t>
            </a:r>
            <a:endParaRPr lang="az-Latn-AZ" dirty="0"/>
          </a:p>
        </p:txBody>
      </p:sp>
      <p:sp>
        <p:nvSpPr>
          <p:cNvPr id="3" name="Content Placeholder 2"/>
          <p:cNvSpPr>
            <a:spLocks noGrp="1"/>
          </p:cNvSpPr>
          <p:nvPr>
            <p:ph idx="1"/>
          </p:nvPr>
        </p:nvSpPr>
        <p:spPr>
          <a:xfrm>
            <a:off x="500034" y="1357298"/>
            <a:ext cx="8229600" cy="5357850"/>
          </a:xfrm>
        </p:spPr>
        <p:txBody>
          <a:bodyPr>
            <a:normAutofit fontScale="25000" lnSpcReduction="20000"/>
          </a:bodyPr>
          <a:lstStyle/>
          <a:p>
            <a:r>
              <a:rPr lang="az-Latn-AZ" sz="5200" dirty="0" smtClean="0"/>
              <a:t>Həbs şəraiti insan ləyaqəti ilə bağlı tələblərə cavab verməlidir.</a:t>
            </a:r>
          </a:p>
          <a:p>
            <a:r>
              <a:rPr lang="az-Latn-AZ" sz="5200" dirty="0" smtClean="0"/>
              <a:t>Məhbusların sağlamlığı və rifahı təmin edilməlidir.</a:t>
            </a:r>
          </a:p>
          <a:p>
            <a:pPr lvl="2"/>
            <a:endParaRPr lang="az-Latn-AZ" sz="1600" i="1" dirty="0" smtClean="0"/>
          </a:p>
          <a:p>
            <a:pPr lvl="2"/>
            <a:r>
              <a:rPr lang="az-Latn-AZ" sz="5200" i="1" dirty="0" smtClean="0"/>
              <a:t>Poltoratski Ukraynaya qarşı (2003)</a:t>
            </a:r>
          </a:p>
          <a:p>
            <a:pPr lvl="3"/>
            <a:r>
              <a:rPr lang="az-Latn-AZ" sz="4400" dirty="0" smtClean="0"/>
              <a:t>Ölüm cəzasına məhkum edilmiş, lakin edamı təxirə salınmış şikayətçi. Qorxu, həbs şəraitinin qeyri-müəyyənliyi: 3-cü Maddənin şərtlərinin pozulması.</a:t>
            </a:r>
          </a:p>
          <a:p>
            <a:pPr lvl="2"/>
            <a:r>
              <a:rPr lang="az-Latn-AZ" sz="5200" i="1" dirty="0" smtClean="0"/>
              <a:t>MS Birləşmiş Krallığa qarşı (2012)</a:t>
            </a:r>
          </a:p>
          <a:p>
            <a:pPr lvl="3"/>
            <a:r>
              <a:rPr lang="az-Latn-AZ" sz="4400" dirty="0" smtClean="0"/>
              <a:t>Zəruri tibbi vasitələrdən istifadə imkanı ilə bağlı yubanmalar – ləyaqəti alçaldan rəftar. </a:t>
            </a:r>
          </a:p>
          <a:p>
            <a:pPr lvl="3"/>
            <a:endParaRPr lang="az-Latn-AZ" sz="1600" dirty="0" smtClean="0"/>
          </a:p>
          <a:p>
            <a:r>
              <a:rPr lang="az-Latn-AZ" sz="5200" dirty="0" smtClean="0"/>
              <a:t>Dövlət tərəfindən həbsdə saxlanan və ya dövlətin himayəsində olan şəxslərin qorunması ilə bağlı dövlətin üzərinə düşən ümumi öhdəlik</a:t>
            </a:r>
          </a:p>
          <a:p>
            <a:pPr lvl="2"/>
            <a:r>
              <a:rPr lang="az-Latn-AZ" sz="5200" i="1" dirty="0" smtClean="0"/>
              <a:t>Edvardlar (Pol və Odri) BK-ya qarşı (2002)</a:t>
            </a:r>
          </a:p>
          <a:p>
            <a:pPr lvl="3"/>
            <a:endParaRPr lang="az-Latn-AZ" sz="1600" dirty="0" smtClean="0"/>
          </a:p>
          <a:p>
            <a:pPr lvl="1"/>
            <a:r>
              <a:rPr lang="az-Latn-AZ" sz="4400" dirty="0" smtClean="0"/>
              <a:t>Xəstəliyin axırıncı mərhələsində, sağlamlıq vəziyyəti həbsi öz-özlüyündə 3-cü Maddənin şərtlərinin pozulması kimi səciyyələndirə bilər.</a:t>
            </a:r>
          </a:p>
          <a:p>
            <a:pPr lvl="2"/>
            <a:r>
              <a:rPr lang="az-Latn-AZ" sz="5200" i="1" dirty="0" smtClean="0"/>
              <a:t>Tekin</a:t>
            </a:r>
            <a:r>
              <a:rPr lang="az-Latn-AZ" sz="5200" dirty="0" smtClean="0"/>
              <a:t> </a:t>
            </a:r>
            <a:r>
              <a:rPr lang="az-Latn-AZ" sz="5200" i="1" dirty="0" smtClean="0"/>
              <a:t>Yildiz Türkiyəyə qarşı (2005)</a:t>
            </a:r>
          </a:p>
          <a:p>
            <a:pPr lvl="3"/>
            <a:r>
              <a:rPr lang="az-Latn-AZ" sz="4400" dirty="0" smtClean="0"/>
              <a:t>Aclıq elan etmiş şəxs tiamin çatışmazlığı nəticəsində beyin pozuntusu xəstəliyinə tutulur.</a:t>
            </a:r>
          </a:p>
          <a:p>
            <a:pPr lvl="1"/>
            <a:r>
              <a:rPr lang="az-Latn-AZ" sz="4400" dirty="0" smtClean="0"/>
              <a:t>Yeniyetmələrin böyüklər üçün nəzərdə tutulmuş təcridxanaya yerləşdirilməsi: pozuntu ehtimalı yüksəkdir.</a:t>
            </a:r>
          </a:p>
          <a:p>
            <a:pPr lvl="2"/>
            <a:r>
              <a:rPr lang="az-Latn-AZ" sz="5200" i="1" dirty="0" smtClean="0"/>
              <a:t>Güveç Türkiyəyə qarşı (2009)</a:t>
            </a:r>
          </a:p>
          <a:p>
            <a:pPr lvl="3"/>
            <a:r>
              <a:rPr lang="az-Latn-AZ" sz="4400" dirty="0" smtClean="0"/>
              <a:t>Şikayətçinin psixoloji problemlərinin yaranması ilə nəticələndi.</a:t>
            </a:r>
          </a:p>
          <a:p>
            <a:pPr lvl="3"/>
            <a:endParaRPr lang="az-Latn-AZ" sz="1600" dirty="0" smtClean="0"/>
          </a:p>
          <a:p>
            <a:r>
              <a:rPr lang="az-Latn-AZ" sz="5200" dirty="0" smtClean="0"/>
              <a:t>Rəftarın kumulyativ təsiri də əhəmiyyət kəsb edir.</a:t>
            </a:r>
          </a:p>
          <a:p>
            <a:pPr lvl="2"/>
            <a:r>
              <a:rPr lang="az-Latn-AZ" sz="5200" i="1" dirty="0" smtClean="0"/>
              <a:t>Kalaşnikov Rusiyaya qarşı</a:t>
            </a:r>
            <a:r>
              <a:rPr lang="az-Latn-AZ" sz="5200" dirty="0" smtClean="0"/>
              <a:t> (2002)</a:t>
            </a:r>
          </a:p>
          <a:p>
            <a:pPr lvl="3"/>
            <a:r>
              <a:rPr lang="az-Latn-AZ" sz="4400" dirty="0" smtClean="0"/>
              <a:t>Şikayətçi 5 il 8 nəfər üçün nəzərdə tutulmuş kamerada 14 məhbusla həbsdə saxlanır. Çarpayılar hər gün 8 saat paylaşılır. Kamerada bir ayaqyolu, məhdud ventilyasiya var idi, həmçinin kamerada ziyanverici həşəratlar yuva salmışdı, şikayətçi dəri və göbələk xəstəliyinə tutulmuşdu.  </a:t>
            </a:r>
          </a:p>
          <a:p>
            <a:pPr lvl="3"/>
            <a:r>
              <a:rPr lang="az-Latn-AZ" sz="4400" dirty="0" smtClean="0"/>
              <a:t>Bu şərait rəftarın uzun müddətliyi ilə birlikdə götürüldükdə, ləyaqət alçaldıcı rəftar hesab edilir.  Məhkəmə maliyyə məhdudiyyətlərini nəzərə alır, lakin yerli şərait standartlara uyğun deyildi.</a:t>
            </a:r>
          </a:p>
          <a:p>
            <a:pPr lvl="3"/>
            <a:endParaRPr lang="az-Latn-AZ" sz="1600" dirty="0" smtClean="0"/>
          </a:p>
          <a:p>
            <a:r>
              <a:rPr lang="az-Latn-AZ" sz="5200" dirty="0" smtClean="0"/>
              <a:t>Bununla belə, həbsxana həbsxanadır:</a:t>
            </a:r>
          </a:p>
          <a:p>
            <a:pPr lvl="2"/>
            <a:r>
              <a:rPr lang="az-Latn-AZ" sz="5200" i="1" dirty="0" smtClean="0"/>
              <a:t>Valaşinas Litvaya qarşı (2001)</a:t>
            </a:r>
          </a:p>
          <a:p>
            <a:pPr lvl="3"/>
            <a:r>
              <a:rPr lang="az-Latn-AZ" sz="4400" dirty="0" smtClean="0"/>
              <a:t>15 gün təkadamlıq kamerada həbsdə saxlanma daxil olmaqla, “sərt rejim” qəddarlığın minimum dərəcəsinə cavab vermir.</a:t>
            </a:r>
          </a:p>
          <a:p>
            <a:pPr lvl="2"/>
            <a:endParaRPr lang="az-Latn-AZ" dirty="0" smtClean="0"/>
          </a:p>
          <a:p>
            <a:pPr lvl="1"/>
            <a:endParaRPr lang="az-Latn-AZ" dirty="0"/>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7</a:t>
            </a:fld>
            <a:endParaRPr lang="az-Latn-A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642926"/>
          </a:xfrm>
        </p:spPr>
        <p:txBody>
          <a:bodyPr>
            <a:normAutofit/>
          </a:bodyPr>
          <a:lstStyle/>
          <a:p>
            <a:r>
              <a:rPr lang="az-Latn-AZ" sz="3400" dirty="0" smtClean="0"/>
              <a:t>Həbs şəraiti: konkret məsələlər</a:t>
            </a:r>
            <a:endParaRPr lang="az-Latn-AZ" sz="3400" dirty="0"/>
          </a:p>
        </p:txBody>
      </p:sp>
      <p:sp>
        <p:nvSpPr>
          <p:cNvPr id="3" name="Content Placeholder 2"/>
          <p:cNvSpPr>
            <a:spLocks noGrp="1"/>
          </p:cNvSpPr>
          <p:nvPr>
            <p:ph idx="1"/>
          </p:nvPr>
        </p:nvSpPr>
        <p:spPr>
          <a:xfrm>
            <a:off x="457200" y="1357298"/>
            <a:ext cx="8229600" cy="5286412"/>
          </a:xfrm>
        </p:spPr>
        <p:txBody>
          <a:bodyPr>
            <a:noAutofit/>
          </a:bodyPr>
          <a:lstStyle/>
          <a:p>
            <a:r>
              <a:rPr lang="az-Latn-AZ" sz="1300" dirty="0" smtClean="0"/>
              <a:t>Kameraların şəraiti</a:t>
            </a:r>
          </a:p>
          <a:p>
            <a:pPr lvl="1"/>
            <a:r>
              <a:rPr lang="az-Latn-AZ" sz="1100" i="1" dirty="0" smtClean="0"/>
              <a:t>Pirz Yunanıstana qarşı</a:t>
            </a:r>
            <a:r>
              <a:rPr lang="az-Latn-AZ" sz="1100" dirty="0" smtClean="0"/>
              <a:t> (2001)</a:t>
            </a:r>
          </a:p>
          <a:p>
            <a:pPr lvl="1"/>
            <a:r>
              <a:rPr lang="az-Latn-AZ" sz="1100" i="1" dirty="0" smtClean="0"/>
              <a:t>Prays BK-ya qarşı</a:t>
            </a:r>
            <a:r>
              <a:rPr lang="az-Latn-AZ" sz="1100" dirty="0" smtClean="0"/>
              <a:t> (2001): talidomit qurbanı olan qadın məhkəmə prosesində qarşı tərəfin xeyrinə çıxarılmış qərarı icra etmədiyinə görə həbs edilir. Qeyri-münasib / uyğunlaşdırılmamış kameralarda saxlanır, məsələn, kişi məmurların yardımı olmadan ayaqyolundan istifadə edə bilməmək. Yüksək dərəcədə alçaldıcı rəftar.</a:t>
            </a:r>
          </a:p>
          <a:p>
            <a:pPr lvl="1"/>
            <a:r>
              <a:rPr lang="az-Latn-AZ" sz="1100" i="1" dirty="0" smtClean="0"/>
              <a:t>Kalaşnikov Rusiyaya qarşı (2002)</a:t>
            </a:r>
          </a:p>
          <a:p>
            <a:pPr lvl="1"/>
            <a:r>
              <a:rPr lang="az-Latn-AZ" sz="1100" i="1" dirty="0" smtClean="0"/>
              <a:t>Kadikis Latviyaya qarşı </a:t>
            </a:r>
            <a:r>
              <a:rPr lang="az-Latn-AZ" sz="1100" dirty="0" smtClean="0"/>
              <a:t>(2006) – 4/5 nəfər üçün 6 kvadrat metr kamera sahəsi, zəif ventilyasiya, işıqlandırma, gündə bir dəfə yemək, idman vasitələrinin olmaması, yataq ləvazimatlarının/ yorğanların olmaması, içməli suyun təmin edilməməsi, ayaqyolunun gündə yalnız üç dəfə istifadə edilə bilməsi.  Yüksək dərəcədə alçaldıcı rəftar.</a:t>
            </a:r>
          </a:p>
          <a:p>
            <a:pPr lvl="1"/>
            <a:r>
              <a:rPr lang="az-Latn-AZ" sz="1100" i="1" dirty="0" smtClean="0"/>
              <a:t>Modarka Moldovaya qarşı</a:t>
            </a:r>
            <a:r>
              <a:rPr lang="az-Latn-AZ" sz="1100" dirty="0" smtClean="0"/>
              <a:t> (2007): Şikayətçi qədərindən artıq dolu kamerada, gün işığına, axar suya məhdud çıxış imkanı ilə, ayaqyolundan gələn ağır qoxulara məruz qalmaqla, yetərli ərzaq və ya yataq dəstinin təmin edilmədiyi şəraitdə 9 ay həbs altında saxlanmışdır. Kumulyativ əsaslarla 3-cü Maddənin şərtlərinin pozulduğu barədə hökm.</a:t>
            </a:r>
          </a:p>
          <a:p>
            <a:pPr lvl="1"/>
            <a:r>
              <a:rPr lang="az-Latn-AZ" sz="1100" i="1" dirty="0" smtClean="0"/>
              <a:t>Florya Rumıniyaya qarşı (2010):</a:t>
            </a:r>
            <a:r>
              <a:rPr lang="az-Latn-AZ" sz="1100" dirty="0" smtClean="0"/>
              <a:t> xəstə şikayətçi. </a:t>
            </a:r>
            <a:r>
              <a:rPr lang="az-Latn-AZ" sz="1100" i="1" dirty="0" smtClean="0"/>
              <a:t>Modarka</a:t>
            </a:r>
            <a:r>
              <a:rPr lang="az-Latn-AZ" sz="1100" dirty="0" smtClean="0"/>
              <a:t> ilə analoji vəziyyət.</a:t>
            </a:r>
          </a:p>
          <a:p>
            <a:pPr lvl="1"/>
            <a:r>
              <a:rPr lang="az-Latn-AZ" sz="1100" i="1" dirty="0" smtClean="0"/>
              <a:t>Ananyev və başqaları Rusiyaya qarşı (2012)</a:t>
            </a:r>
            <a:r>
              <a:rPr lang="az-Latn-AZ" sz="1100" dirty="0" smtClean="0"/>
              <a:t> (pilot qərar): həddindən artıq dolu ilkin saxlanma kameraları, olduqca məhdud şəxsi zona (2 kvadrat metrdən az), dərman vasitələrinin yoxluğu. Qərar: qeyri-insani və ləyaqəti alçaldan rəftar. </a:t>
            </a:r>
          </a:p>
          <a:p>
            <a:pPr lvl="1"/>
            <a:r>
              <a:rPr lang="az-Latn-AZ" sz="1100" i="1" dirty="0" smtClean="0"/>
              <a:t>Kanali Fransaya qarşı (2013)</a:t>
            </a:r>
            <a:r>
              <a:rPr lang="az-Latn-AZ" sz="1100" dirty="0" smtClean="0"/>
              <a:t>: Yarısökülmüş həbsxana (1857-ci ildə inşa edilmiş) şəraiti səbəbindən ləyaqət alçaldan rəftar.</a:t>
            </a:r>
          </a:p>
          <a:p>
            <a:pPr lvl="1"/>
            <a:r>
              <a:rPr lang="az-Latn-AZ" sz="1100" i="1" dirty="0" smtClean="0"/>
              <a:t>Vasilesku Belçikaya qarşı (2014)</a:t>
            </a:r>
            <a:r>
              <a:rPr lang="az-Latn-AZ" sz="1100" dirty="0" smtClean="0"/>
              <a:t> Həbsxana (xüsusən sanitar) şəraitin qeyri-insani və ləyaqət alçaldan rəftar ehtiva etdiyinə dair qərar.</a:t>
            </a:r>
          </a:p>
          <a:p>
            <a:r>
              <a:rPr lang="az-Latn-AZ" sz="1300" dirty="0" smtClean="0"/>
              <a:t>Kamera yoldaşları tərəfindən pis rəftar</a:t>
            </a:r>
          </a:p>
          <a:p>
            <a:pPr lvl="1"/>
            <a:r>
              <a:rPr lang="az-Latn-AZ" sz="1100" i="1" dirty="0" smtClean="0"/>
              <a:t>Premininı Rusiyaya qarşı (2011)</a:t>
            </a:r>
            <a:r>
              <a:rPr lang="az-Latn-AZ" sz="1100" dirty="0" smtClean="0"/>
              <a:t> Şikayətçi kamera yoldaşları tərəfindən pis rəftara məruz qalmışdı. Qərar– şikayətçinin rifahının təmin edilə bilməməsi və ittihamların araşdırılmaması ilə bağlı qanun pozuntusu.</a:t>
            </a:r>
          </a:p>
          <a:p>
            <a:pPr lvl="1"/>
            <a:r>
              <a:rPr lang="az-Latn-AZ" sz="1100" i="1" dirty="0" smtClean="0"/>
              <a:t>Yuriy</a:t>
            </a:r>
            <a:r>
              <a:rPr lang="az-Latn-AZ" sz="1100" dirty="0" smtClean="0"/>
              <a:t> </a:t>
            </a:r>
            <a:r>
              <a:rPr lang="az-Latn-AZ" sz="1100" i="1" dirty="0" smtClean="0"/>
              <a:t>İllarionoviç</a:t>
            </a:r>
            <a:r>
              <a:rPr lang="az-Latn-AZ" sz="1100" dirty="0" smtClean="0"/>
              <a:t> </a:t>
            </a:r>
            <a:r>
              <a:rPr lang="az-Latn-AZ" sz="1100" i="1" dirty="0" smtClean="0"/>
              <a:t>Şokin Ukraynaya qarşı (2013)</a:t>
            </a:r>
            <a:r>
              <a:rPr lang="az-Latn-AZ" sz="1100" dirty="0" smtClean="0"/>
              <a:t> Şikayətçinin oğlu həbsxanada vəfat etmişdi: qərar: kamera yoldaşları tərəfindən işgəncə və səlahiyyətli orqanlar tərəfindən araşdırmanın aparılmaması. </a:t>
            </a:r>
          </a:p>
          <a:p>
            <a:pPr lvl="1"/>
            <a:r>
              <a:rPr lang="az-Latn-AZ" sz="1100" i="1" dirty="0" smtClean="0"/>
              <a:t>D.F. Latviyaya qarşı (2013)</a:t>
            </a:r>
            <a:r>
              <a:rPr lang="az-Latn-AZ" sz="1100" dirty="0" smtClean="0"/>
              <a:t>: dövlət orqanlarının zəif koordinasiyası nəticəsində gizli polis müxbiri / seks cinayəti törətmiş şəxs həbsxanada risk altında qalır. Qərar – pis rəftar riski 3-cü Maddənin şərtlərinin pozulması idi. </a:t>
            </a:r>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8</a:t>
            </a:fld>
            <a:endParaRPr lang="az-Latn-A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642926"/>
          </a:xfrm>
        </p:spPr>
        <p:txBody>
          <a:bodyPr>
            <a:normAutofit/>
          </a:bodyPr>
          <a:lstStyle/>
          <a:p>
            <a:r>
              <a:rPr lang="az-Latn-AZ" sz="3400" dirty="0" smtClean="0"/>
              <a:t>Həbs şəraiti: konkret məsələlər 2</a:t>
            </a:r>
            <a:endParaRPr lang="az-Latn-AZ" sz="3400" dirty="0"/>
          </a:p>
        </p:txBody>
      </p:sp>
      <p:sp>
        <p:nvSpPr>
          <p:cNvPr id="3" name="Content Placeholder 2"/>
          <p:cNvSpPr>
            <a:spLocks noGrp="1"/>
          </p:cNvSpPr>
          <p:nvPr>
            <p:ph idx="1"/>
          </p:nvPr>
        </p:nvSpPr>
        <p:spPr>
          <a:xfrm>
            <a:off x="457200" y="1428736"/>
            <a:ext cx="8229600" cy="5145800"/>
          </a:xfrm>
        </p:spPr>
        <p:txBody>
          <a:bodyPr>
            <a:normAutofit fontScale="55000" lnSpcReduction="20000"/>
          </a:bodyPr>
          <a:lstStyle/>
          <a:p>
            <a:r>
              <a:rPr lang="az-Latn-AZ" dirty="0" smtClean="0"/>
              <a:t>Həbsxana əməkdaşları tərəfindən pis rəftar</a:t>
            </a:r>
          </a:p>
          <a:p>
            <a:pPr lvl="1"/>
            <a:r>
              <a:rPr lang="az-Latn-AZ" i="1" dirty="0" smtClean="0"/>
              <a:t>Tali Estoniyaya qarşı (2014)</a:t>
            </a:r>
            <a:r>
              <a:rPr lang="az-Latn-AZ" dirty="0" smtClean="0"/>
              <a:t>: bibər qazı spreyindən qeyri-müvafiq istifadə. Həmçinin məhdudlaşdırıcı alətlərdən cəza qismində istifadə edilməməlidir. Qərar: qeyri-insani və ləyaqəti alçaldan rəftar.</a:t>
            </a:r>
          </a:p>
          <a:p>
            <a:pPr lvl="1"/>
            <a:r>
              <a:rPr lang="az-Latn-AZ" i="1" dirty="0" smtClean="0"/>
              <a:t>Miliç və Nikeziç Monteneqroya qarşı (2015)</a:t>
            </a:r>
            <a:r>
              <a:rPr lang="az-Latn-AZ" dirty="0" smtClean="0"/>
              <a:t>:  Kamerada axtarış zamanı şikayətçilər dəyənəklə döyülürlər. Qərar: qanun pozuntusu, o cümlədən qeyri-effektiv araşdırma.</a:t>
            </a:r>
          </a:p>
          <a:p>
            <a:r>
              <a:rPr lang="az-Latn-AZ" dirty="0" smtClean="0"/>
              <a:t>Həddindən artıq dolu kamera</a:t>
            </a:r>
          </a:p>
          <a:p>
            <a:pPr lvl="1"/>
            <a:r>
              <a:rPr lang="az-Latn-AZ" i="1" dirty="0" smtClean="0"/>
              <a:t>Mandiç və Joviç Sloveniyaya qarşı və Ştrukl və başqaları Sloveniyaya qarşı (2011)</a:t>
            </a:r>
            <a:r>
              <a:rPr lang="az-Latn-AZ" dirty="0" smtClean="0"/>
              <a:t>: Şikayətçilər 2.7 kvadrat metr şəxsi zonası olan həbsxanada aylarla saxlanmışdılar. Ləyaqəti alçaldan rəftar. </a:t>
            </a:r>
          </a:p>
          <a:p>
            <a:pPr lvl="1"/>
            <a:r>
              <a:rPr lang="az-Latn-AZ" i="1" dirty="0" smtClean="0"/>
              <a:t>Torrecciani və başqaları İtaliyaya qarşı (2013) </a:t>
            </a:r>
            <a:r>
              <a:rPr lang="az-Latn-AZ" dirty="0" smtClean="0"/>
              <a:t>(pilot qərar): yetərsiz sahə və antisanitariya şəraiti: ləyaqəti alçaldan rəftar.</a:t>
            </a:r>
          </a:p>
          <a:p>
            <a:pPr lvl="1"/>
            <a:r>
              <a:rPr lang="az-Latn-AZ" i="1" dirty="0" smtClean="0"/>
              <a:t>Varqa və başqaları Macarıstana qarşı (2015)</a:t>
            </a:r>
            <a:r>
              <a:rPr lang="az-Latn-AZ" dirty="0" smtClean="0"/>
              <a:t> (pilot qərar): bənzər məsələ – şəxsi zonanın yoxluğu, gizliliyin və sanitar şəraitin olmaması. Ləyaqəti alçaldan rəftar.</a:t>
            </a:r>
          </a:p>
          <a:p>
            <a:r>
              <a:rPr lang="az-Latn-AZ" dirty="0" smtClean="0"/>
              <a:t>Tez-tez köçürülmə</a:t>
            </a:r>
          </a:p>
          <a:p>
            <a:pPr lvl="1"/>
            <a:r>
              <a:rPr lang="az-Latn-AZ" i="1" dirty="0" smtClean="0"/>
              <a:t>Xider Fransaya qarşı (2009)</a:t>
            </a:r>
            <a:r>
              <a:rPr lang="az-Latn-AZ" dirty="0" smtClean="0"/>
              <a:t>: Quldur dəstəsinin “xüsusi nəzarət” tələb edən kateqoriyaya daxil edilmiş üzvü – qərar: köçürülmələr, təcrid edilmə, tez-tez aparılan axtarışlar = qeyri-insani, ləyaqəti alçaldan rəftar. </a:t>
            </a:r>
          </a:p>
          <a:p>
            <a:pPr lvl="1"/>
            <a:r>
              <a:rPr lang="az-Latn-AZ" i="1" dirty="0" smtClean="0"/>
              <a:t>Bamuhamməd Belçikaya qarşı (2015)</a:t>
            </a:r>
            <a:r>
              <a:rPr lang="az-Latn-AZ" dirty="0" smtClean="0"/>
              <a:t>: tez-tez köçürülmə (altı ildə 43 dəfə), “xüsusi tədbirlər”, lakin müalicənin aparılmaması. Qərar - ləyaqəti alçaldan rəftar.</a:t>
            </a:r>
          </a:p>
          <a:p>
            <a:r>
              <a:rPr lang="az-Latn-AZ" dirty="0" smtClean="0"/>
              <a:t>Ərzaq/ qidalanma</a:t>
            </a:r>
          </a:p>
          <a:p>
            <a:pPr lvl="1"/>
            <a:r>
              <a:rPr lang="az-Latn-AZ" i="1" dirty="0" smtClean="0"/>
              <a:t>Kipr Türkiyəyə qarşı</a:t>
            </a:r>
            <a:r>
              <a:rPr lang="az-Latn-AZ" dirty="0" smtClean="0"/>
              <a:t> (1976) – məhbuslara ərzaq və suyun / tibbi müalicənin verilməməsi.</a:t>
            </a:r>
          </a:p>
          <a:p>
            <a:pPr lvl="1"/>
            <a:r>
              <a:rPr lang="az-Latn-AZ" i="1" dirty="0" smtClean="0"/>
              <a:t>Moisejevs Latviyaya qarşı</a:t>
            </a:r>
            <a:r>
              <a:rPr lang="az-Latn-AZ" dirty="0" smtClean="0"/>
              <a:t> (2006) – qidanın lazımi qaydada </a:t>
            </a:r>
            <a:r>
              <a:rPr lang="az-Latn-AZ" sz="2500" dirty="0" smtClean="0"/>
              <a:t>təmin edilməsi öhdəliyinin pozulması – ilkin həbsdə saxlanan məhbusa məhkəmədə iştirak edilən günlərdə qeyri-adekvat yeməyin verilməsi.</a:t>
            </a:r>
          </a:p>
        </p:txBody>
      </p:sp>
      <p:sp>
        <p:nvSpPr>
          <p:cNvPr id="4" name="Slide Number Placeholder 3"/>
          <p:cNvSpPr>
            <a:spLocks noGrp="1"/>
          </p:cNvSpPr>
          <p:nvPr>
            <p:ph type="sldNum" sz="quarter" idx="12"/>
          </p:nvPr>
        </p:nvSpPr>
        <p:spPr/>
        <p:txBody>
          <a:bodyPr/>
          <a:lstStyle/>
          <a:p>
            <a:pPr>
              <a:defRPr/>
            </a:pPr>
            <a:fld id="{4EEF9A6C-A654-45B4-B158-619669247027}" type="slidenum">
              <a:rPr lang="en-US" smtClean="0"/>
              <a:pPr>
                <a:defRPr/>
              </a:pPr>
              <a:t>9</a:t>
            </a:fld>
            <a:endParaRPr lang="az-Latn-AZ"/>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2797</TotalTime>
  <Words>4052</Words>
  <Application>Microsoft Office PowerPoint</Application>
  <PresentationFormat>On-screen Show (4:3)</PresentationFormat>
  <Paragraphs>248</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 Maddə 3: tutulma, həbs, pozitiv  öhdəliklər və təminatlar</vt:lpstr>
      <vt:lpstr>Sessiyanın Məqsədləri</vt:lpstr>
      <vt:lpstr>Maddə 3: əsasları</vt:lpstr>
      <vt:lpstr>Əsas anlayışlar</vt:lpstr>
      <vt:lpstr>Tutulma və həbs kontekstləri</vt:lpstr>
      <vt:lpstr>Tutulma və polis məntəqəsində saxlanma</vt:lpstr>
      <vt:lpstr>Həbs şəraiti: ümumi prinsiplər</vt:lpstr>
      <vt:lpstr>Həbs şəraiti: konkret məsələlər</vt:lpstr>
      <vt:lpstr>Həbs şəraiti: konkret məsələlər 2</vt:lpstr>
      <vt:lpstr>Həbs şəraiti: konkret məsələlər 3</vt:lpstr>
      <vt:lpstr>Tibbi vasitələr</vt:lpstr>
      <vt:lpstr>Pozitiv öhdəliklər</vt:lpstr>
      <vt:lpstr>Araşdırmaq ilə bağlı pozitiv öhdəlik</vt:lpstr>
      <vt:lpstr>Araşdırmanın aspektləri</vt:lpstr>
      <vt:lpstr>Təminatlar və CPT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3: procedural aspects</dc:title>
  <dc:creator>HL</dc:creator>
  <cp:lastModifiedBy>ROVSHANOVA Vafa</cp:lastModifiedBy>
  <cp:revision>189</cp:revision>
  <dcterms:created xsi:type="dcterms:W3CDTF">2006-08-08T08:51:52Z</dcterms:created>
  <dcterms:modified xsi:type="dcterms:W3CDTF">2016-07-02T14:45:16Z</dcterms:modified>
</cp:coreProperties>
</file>