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5" r:id="rId7"/>
    <p:sldId id="266" r:id="rId8"/>
    <p:sldId id="264" r:id="rId9"/>
    <p:sldId id="267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5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55217-9604-4724-B3D2-E10AB54E2824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3578F-A0D7-4C9B-A0C7-5AA718A7B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3578F-A0D7-4C9B-A0C7-5AA718A7BA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54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3578F-A0D7-4C9B-A0C7-5AA718A7BA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54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3578F-A0D7-4C9B-A0C7-5AA718A7BA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86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3578F-A0D7-4C9B-A0C7-5AA718A7BA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9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3578F-A0D7-4C9B-A0C7-5AA718A7BA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0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0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0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6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5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5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4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4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4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9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B53E2-81EB-4B4F-8077-26A16F06A173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66BE-72D6-47FD-B413-B419220A1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8300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en-US" dirty="0" smtClean="0"/>
              <a:t>MADDƏ 3 </a:t>
            </a:r>
            <a:br>
              <a:rPr lang="en-US" dirty="0" smtClean="0"/>
            </a:br>
            <a:r>
              <a:rPr lang="en-US" dirty="0" err="1" smtClean="0"/>
              <a:t>İşgəncələrin</a:t>
            </a:r>
            <a:r>
              <a:rPr lang="en-US" dirty="0" smtClean="0"/>
              <a:t> </a:t>
            </a:r>
            <a:r>
              <a:rPr lang="en-US" dirty="0" err="1" smtClean="0"/>
              <a:t>qadağan</a:t>
            </a:r>
            <a:r>
              <a:rPr lang="en-US" dirty="0" smtClean="0"/>
              <a:t> </a:t>
            </a:r>
            <a:r>
              <a:rPr lang="en-US" dirty="0" err="1" smtClean="0"/>
              <a:t>olunması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3205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i="1" dirty="0" smtClean="0">
                <a:solidFill>
                  <a:schemeClr val="tx1"/>
                </a:solidFill>
              </a:rPr>
              <a:t>Kamran </a:t>
            </a:r>
            <a:r>
              <a:rPr lang="az-Latn-AZ" i="1" dirty="0" smtClean="0">
                <a:solidFill>
                  <a:schemeClr val="tx1"/>
                </a:solidFill>
              </a:rPr>
              <a:t>İs</a:t>
            </a:r>
            <a:r>
              <a:rPr lang="en-US" i="1" dirty="0" err="1" smtClean="0">
                <a:solidFill>
                  <a:schemeClr val="tx1"/>
                </a:solidFill>
              </a:rPr>
              <a:t>ayev</a:t>
            </a:r>
            <a:endParaRPr lang="az-Latn-AZ" i="1" dirty="0" smtClean="0">
              <a:solidFill>
                <a:schemeClr val="tx1"/>
              </a:solidFill>
            </a:endParaRPr>
          </a:p>
          <a:p>
            <a:r>
              <a:rPr lang="az-Latn-AZ" i="1" dirty="0" smtClean="0">
                <a:solidFill>
                  <a:schemeClr val="tx1"/>
                </a:solidFill>
              </a:rPr>
              <a:t>2017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z-Latn-AZ" dirty="0" smtClean="0"/>
              <a:t>Prossesual öhdəlik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b="1" dirty="0" smtClean="0"/>
              <a:t> </a:t>
            </a:r>
            <a:r>
              <a:rPr lang="az-Latn-AZ" b="1" dirty="0" smtClean="0">
                <a:solidFill>
                  <a:schemeClr val="accent1">
                    <a:lumMod val="50000"/>
                  </a:schemeClr>
                </a:solidFill>
              </a:rPr>
              <a:t>Səmərəli istintaqın tələbləri</a:t>
            </a:r>
          </a:p>
          <a:p>
            <a:pPr>
              <a:buFont typeface="Wingdings" pitchFamily="2" charset="2"/>
              <a:buChar char="Ø"/>
            </a:pPr>
            <a:r>
              <a:rPr lang="az-Latn-AZ" sz="2700" b="1" dirty="0"/>
              <a:t>Müstəqil və qərəzsiz </a:t>
            </a:r>
            <a:r>
              <a:rPr lang="az-Latn-AZ" sz="2700" dirty="0">
                <a:solidFill>
                  <a:srgbClr val="0070C0"/>
                </a:solidFill>
              </a:rPr>
              <a:t>(</a:t>
            </a:r>
            <a:r>
              <a:rPr lang="en-GB" sz="2700" i="1" dirty="0" err="1">
                <a:solidFill>
                  <a:srgbClr val="0070C0"/>
                </a:solidFill>
              </a:rPr>
              <a:t>Layijo</a:t>
            </a:r>
            <a:r>
              <a:rPr lang="az-Latn-AZ" sz="2700" i="1" dirty="0">
                <a:solidFill>
                  <a:srgbClr val="0070C0"/>
                </a:solidFill>
              </a:rPr>
              <a:t>v. Azerbaijan, 22062/07, § </a:t>
            </a:r>
            <a:r>
              <a:rPr lang="en-GB" sz="2700" i="1" dirty="0">
                <a:solidFill>
                  <a:srgbClr val="0070C0"/>
                </a:solidFill>
              </a:rPr>
              <a:t>55</a:t>
            </a:r>
            <a:r>
              <a:rPr lang="az-Latn-AZ" sz="2700" i="1" dirty="0">
                <a:solidFill>
                  <a:srgbClr val="0070C0"/>
                </a:solidFill>
              </a:rPr>
              <a:t>, </a:t>
            </a:r>
            <a:r>
              <a:rPr lang="en-GB" sz="2700" i="1" dirty="0">
                <a:solidFill>
                  <a:srgbClr val="0070C0"/>
                </a:solidFill>
              </a:rPr>
              <a:t>10</a:t>
            </a:r>
            <a:r>
              <a:rPr lang="az-Latn-AZ" sz="2700" i="1" dirty="0">
                <a:solidFill>
                  <a:srgbClr val="0070C0"/>
                </a:solidFill>
              </a:rPr>
              <a:t> </a:t>
            </a:r>
            <a:r>
              <a:rPr lang="en-GB" sz="2700" i="1" dirty="0">
                <a:solidFill>
                  <a:srgbClr val="0070C0"/>
                </a:solidFill>
              </a:rPr>
              <a:t>April</a:t>
            </a:r>
            <a:r>
              <a:rPr lang="az-Latn-AZ" sz="2700" i="1" dirty="0">
                <a:solidFill>
                  <a:srgbClr val="0070C0"/>
                </a:solidFill>
              </a:rPr>
              <a:t> 201</a:t>
            </a:r>
            <a:r>
              <a:rPr lang="en-GB" sz="2700" i="1" dirty="0">
                <a:solidFill>
                  <a:srgbClr val="0070C0"/>
                </a:solidFill>
              </a:rPr>
              <a:t>4</a:t>
            </a:r>
            <a:r>
              <a:rPr lang="az-Latn-AZ" sz="2700" i="1" dirty="0">
                <a:solidFill>
                  <a:srgbClr val="0070C0"/>
                </a:solidFill>
              </a:rPr>
              <a:t>)	</a:t>
            </a:r>
          </a:p>
          <a:p>
            <a:pPr>
              <a:buFont typeface="Wingdings" pitchFamily="2" charset="2"/>
              <a:buChar char="Ø"/>
            </a:pPr>
            <a:r>
              <a:rPr lang="az-Latn-AZ" sz="2700" b="1" dirty="0" smtClean="0"/>
              <a:t>Hərtərəfli  və adekvat </a:t>
            </a:r>
            <a:r>
              <a:rPr lang="az-Latn-AZ" sz="2700" dirty="0" smtClean="0">
                <a:solidFill>
                  <a:srgbClr val="0070C0"/>
                </a:solidFill>
              </a:rPr>
              <a:t>(</a:t>
            </a:r>
            <a:r>
              <a:rPr lang="az-Latn-AZ" sz="2700" i="1" dirty="0" smtClean="0">
                <a:solidFill>
                  <a:srgbClr val="0070C0"/>
                </a:solidFill>
              </a:rPr>
              <a:t>Najafli v Azerbaijan</a:t>
            </a:r>
            <a:r>
              <a:rPr lang="az-Latn-AZ" sz="2700" dirty="0" smtClean="0">
                <a:solidFill>
                  <a:srgbClr val="0070C0"/>
                </a:solidFill>
              </a:rPr>
              <a:t>,</a:t>
            </a:r>
            <a:r>
              <a:rPr lang="az-Latn-AZ" sz="2700" i="1" dirty="0" smtClean="0">
                <a:solidFill>
                  <a:srgbClr val="0070C0"/>
                </a:solidFill>
              </a:rPr>
              <a:t> 2594/07, § 47, 2 October 2012)</a:t>
            </a:r>
            <a:endParaRPr lang="az-Latn-AZ" sz="27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az-Latn-AZ" sz="2700" b="1" dirty="0" smtClean="0"/>
              <a:t>Təxirəsalınmaz</a:t>
            </a:r>
            <a:r>
              <a:rPr lang="az-Latn-AZ" sz="2700" dirty="0" smtClean="0"/>
              <a:t> </a:t>
            </a:r>
            <a:r>
              <a:rPr lang="az-Latn-AZ" sz="2700" dirty="0" smtClean="0">
                <a:solidFill>
                  <a:srgbClr val="0070C0"/>
                </a:solidFill>
              </a:rPr>
              <a:t>(</a:t>
            </a:r>
            <a:r>
              <a:rPr lang="az-Latn-AZ" sz="2700" i="1" dirty="0" smtClean="0">
                <a:solidFill>
                  <a:srgbClr val="0070C0"/>
                </a:solidFill>
              </a:rPr>
              <a:t>Hilal Mammadov .Azerbaijan</a:t>
            </a:r>
            <a:r>
              <a:rPr lang="az-Latn-AZ" sz="2700" dirty="0" smtClean="0">
                <a:solidFill>
                  <a:srgbClr val="0070C0"/>
                </a:solidFill>
              </a:rPr>
              <a:t>, 81553/12, § 92, 4 February 2016)</a:t>
            </a:r>
          </a:p>
          <a:p>
            <a:pPr>
              <a:buFont typeface="Wingdings" pitchFamily="2" charset="2"/>
              <a:buChar char="Ø"/>
            </a:pPr>
            <a:r>
              <a:rPr lang="az-Latn-AZ" sz="2700" dirty="0"/>
              <a:t> </a:t>
            </a:r>
            <a:r>
              <a:rPr lang="az-Latn-AZ" sz="2700" b="1" dirty="0" smtClean="0"/>
              <a:t>Zərər çəkmiş şəxsin cəlb olunması </a:t>
            </a:r>
            <a:r>
              <a:rPr lang="az-Latn-AZ" sz="2700" dirty="0" smtClean="0">
                <a:solidFill>
                  <a:srgbClr val="0070C0"/>
                </a:solidFill>
              </a:rPr>
              <a:t>(</a:t>
            </a:r>
            <a:r>
              <a:rPr lang="az-Latn-AZ" sz="2700" i="1" dirty="0" smtClean="0">
                <a:solidFill>
                  <a:srgbClr val="0070C0"/>
                </a:solidFill>
              </a:rPr>
              <a:t>Uzeyir Jafarov v.Azerbaijan</a:t>
            </a:r>
            <a:r>
              <a:rPr lang="az-Latn-AZ" sz="2700" dirty="0" smtClean="0">
                <a:solidFill>
                  <a:srgbClr val="0070C0"/>
                </a:solidFill>
              </a:rPr>
              <a:t>, 54204/08, § 46, 29 January 2015)</a:t>
            </a:r>
            <a:endParaRPr lang="en-US" sz="27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en-US" dirty="0" err="1" smtClean="0"/>
              <a:t>Pozitiv</a:t>
            </a:r>
            <a:r>
              <a:rPr lang="en-US" dirty="0" smtClean="0"/>
              <a:t> </a:t>
            </a:r>
            <a:r>
              <a:rPr lang="en-US" dirty="0" err="1" smtClean="0"/>
              <a:t>öhdəlik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z-Latn-AZ" dirty="0" smtClean="0"/>
              <a:t> </a:t>
            </a:r>
            <a:r>
              <a:rPr lang="az-Latn-AZ" i="1" dirty="0" smtClean="0"/>
              <a:t>«</a:t>
            </a:r>
            <a:r>
              <a:rPr lang="az-Latn-AZ" sz="2700" i="1" dirty="0" smtClean="0"/>
              <a:t>3-cü maddənin müddəaları dövlətin yurisdiksiya daxilində olan fərdlərin pis rəftara məruz qalmamasını təmin edilməsini və bu məqsədlə tədbirlər görülməsini tələb edir. Həmin öhdəlik, o cümlədən pis rəftar qeyri-rəsmi xüsusi şəxslər tərəfindən törədildiyi hallara da şamil olunur. Xüsusilə uşaqlar və digər həssas qruplardan ibarət olan şəxslər Dövlət tərəfindən səmərəli şəkildə qorunmaq hüququna malikdilər»</a:t>
            </a:r>
            <a:r>
              <a:rPr lang="az-Latn-AZ" sz="2700" dirty="0" smtClean="0"/>
              <a:t> </a:t>
            </a:r>
            <a:r>
              <a:rPr lang="az-Latn-AZ" sz="2700" dirty="0" smtClean="0">
                <a:solidFill>
                  <a:srgbClr val="0070C0"/>
                </a:solidFill>
              </a:rPr>
              <a:t>(</a:t>
            </a:r>
            <a:r>
              <a:rPr lang="az-Latn-AZ" sz="2700" i="1" dirty="0" smtClean="0">
                <a:solidFill>
                  <a:srgbClr val="0070C0"/>
                </a:solidFill>
              </a:rPr>
              <a:t>Opuz v. Turkey</a:t>
            </a:r>
            <a:r>
              <a:rPr lang="az-Latn-AZ" sz="2700" dirty="0" smtClean="0">
                <a:solidFill>
                  <a:srgbClr val="0070C0"/>
                </a:solidFill>
              </a:rPr>
              <a:t>, 33401/02, § 159, 9 June 2009). </a:t>
            </a:r>
          </a:p>
        </p:txBody>
      </p:sp>
    </p:spTree>
    <p:extLst>
      <p:ext uri="{BB962C8B-B14F-4D97-AF65-F5344CB8AC3E}">
        <p14:creationId xmlns:p14="http://schemas.microsoft.com/office/powerpoint/2010/main" val="4391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z-Latn-AZ" dirty="0" smtClean="0"/>
              <a:t>Məhkəmələrin xüsusi rolu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az-Latn-AZ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az-Latn-AZ" b="1" dirty="0" smtClean="0"/>
              <a:t>İstintaqa məhkəmə nəzarəti</a:t>
            </a:r>
            <a:r>
              <a:rPr lang="en-GB" b="1" dirty="0"/>
              <a:t> </a:t>
            </a:r>
            <a:r>
              <a:rPr lang="en-GB" dirty="0"/>
              <a:t>(CPM 449-451) </a:t>
            </a:r>
            <a:r>
              <a:rPr lang="en-GB" dirty="0" smtClean="0">
                <a:solidFill>
                  <a:srgbClr val="0070C0"/>
                </a:solidFill>
              </a:rPr>
              <a:t>(</a:t>
            </a:r>
            <a:r>
              <a:rPr lang="en-GB" i="1" dirty="0" err="1" smtClean="0">
                <a:solidFill>
                  <a:srgbClr val="0070C0"/>
                </a:solidFill>
              </a:rPr>
              <a:t>Pirgurban</a:t>
            </a:r>
            <a:r>
              <a:rPr lang="en-GB" i="1" dirty="0" smtClean="0">
                <a:solidFill>
                  <a:srgbClr val="0070C0"/>
                </a:solidFill>
              </a:rPr>
              <a:t> v</a:t>
            </a:r>
            <a:r>
              <a:rPr lang="en-GB" i="1" dirty="0">
                <a:solidFill>
                  <a:srgbClr val="0070C0"/>
                </a:solidFill>
              </a:rPr>
              <a:t>. </a:t>
            </a:r>
            <a:r>
              <a:rPr lang="en-GB" i="1" dirty="0" smtClean="0">
                <a:solidFill>
                  <a:srgbClr val="0070C0"/>
                </a:solidFill>
              </a:rPr>
              <a:t>Azerbaijan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dirty="0" smtClean="0">
                <a:solidFill>
                  <a:srgbClr val="0070C0"/>
                </a:solidFill>
              </a:rPr>
              <a:t>39254/10</a:t>
            </a:r>
            <a:r>
              <a:rPr lang="en-GB" dirty="0">
                <a:solidFill>
                  <a:srgbClr val="0070C0"/>
                </a:solidFill>
              </a:rPr>
              <a:t>, § </a:t>
            </a:r>
            <a:r>
              <a:rPr lang="en-GB" dirty="0" smtClean="0">
                <a:solidFill>
                  <a:srgbClr val="0070C0"/>
                </a:solidFill>
              </a:rPr>
              <a:t>70, 20 December 2016)</a:t>
            </a:r>
            <a:r>
              <a:rPr lang="en-GB" dirty="0"/>
              <a:t>	</a:t>
            </a:r>
            <a:endParaRPr lang="az-Latn-AZ" dirty="0" smtClean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b="1" dirty="0" err="1" smtClean="0"/>
              <a:t>Cavabdeh</a:t>
            </a:r>
            <a:r>
              <a:rPr lang="en-GB" b="1" dirty="0" smtClean="0"/>
              <a:t> </a:t>
            </a:r>
            <a:r>
              <a:rPr lang="az-Latn-AZ" b="1" dirty="0" smtClean="0"/>
              <a:t>səxslərin cəzalandırması </a:t>
            </a:r>
            <a:r>
              <a:rPr lang="en-GB" dirty="0"/>
              <a:t>(</a:t>
            </a:r>
            <a:r>
              <a:rPr lang="en-GB" dirty="0" err="1"/>
              <a:t>cinayət</a:t>
            </a:r>
            <a:r>
              <a:rPr lang="en-GB" dirty="0"/>
              <a:t> </a:t>
            </a:r>
            <a:r>
              <a:rPr lang="en-GB" dirty="0" err="1" smtClean="0"/>
              <a:t>məsuliyyətindən</a:t>
            </a:r>
            <a:r>
              <a:rPr lang="en-GB" dirty="0" smtClean="0"/>
              <a:t> </a:t>
            </a:r>
            <a:r>
              <a:rPr lang="en-GB" dirty="0" err="1" smtClean="0"/>
              <a:t>azad</a:t>
            </a:r>
            <a:r>
              <a:rPr lang="en-GB" dirty="0" smtClean="0"/>
              <a:t> et</a:t>
            </a:r>
            <a:r>
              <a:rPr lang="az-Latn-AZ" dirty="0" smtClean="0"/>
              <a:t>mə, şərti məhkumluq</a:t>
            </a:r>
            <a:r>
              <a:rPr lang="az-Latn-AZ" dirty="0"/>
              <a:t>)</a:t>
            </a:r>
            <a:r>
              <a:rPr lang="en-GB" dirty="0" smtClean="0"/>
              <a:t> </a:t>
            </a:r>
            <a:r>
              <a:rPr lang="az-Latn-AZ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(</a:t>
            </a:r>
            <a:r>
              <a:rPr lang="az-Latn-AZ" i="1" dirty="0" smtClean="0">
                <a:solidFill>
                  <a:srgbClr val="0070C0"/>
                </a:solidFill>
              </a:rPr>
              <a:t>Z</a:t>
            </a:r>
            <a:r>
              <a:rPr lang="en-GB" i="1" dirty="0" err="1" smtClean="0">
                <a:solidFill>
                  <a:srgbClr val="0070C0"/>
                </a:solidFill>
              </a:rPr>
              <a:t>eynep</a:t>
            </a:r>
            <a:r>
              <a:rPr lang="az-Latn-AZ" i="1" dirty="0" smtClean="0">
                <a:solidFill>
                  <a:srgbClr val="0070C0"/>
                </a:solidFill>
              </a:rPr>
              <a:t> Ö</a:t>
            </a:r>
            <a:r>
              <a:rPr lang="en-GB" i="1" dirty="0" err="1" smtClean="0">
                <a:solidFill>
                  <a:srgbClr val="0070C0"/>
                </a:solidFill>
              </a:rPr>
              <a:t>zcan</a:t>
            </a:r>
            <a:r>
              <a:rPr lang="en-GB" i="1" dirty="0" smtClean="0">
                <a:solidFill>
                  <a:srgbClr val="0070C0"/>
                </a:solidFill>
              </a:rPr>
              <a:t> v Turkey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dirty="0" smtClean="0">
                <a:solidFill>
                  <a:srgbClr val="0070C0"/>
                </a:solidFill>
              </a:rPr>
              <a:t>45906/99, 20 February 2007, </a:t>
            </a:r>
            <a:r>
              <a:rPr lang="nn-NO" i="1" dirty="0">
                <a:solidFill>
                  <a:srgbClr val="0070C0"/>
                </a:solidFill>
              </a:rPr>
              <a:t>Abdülsamet Yaman v. Turkey</a:t>
            </a:r>
            <a:r>
              <a:rPr lang="nn-NO" dirty="0">
                <a:solidFill>
                  <a:srgbClr val="0070C0"/>
                </a:solidFill>
              </a:rPr>
              <a:t>, no. 32446/96, </a:t>
            </a:r>
            <a:r>
              <a:rPr lang="nn-NO" dirty="0" smtClean="0">
                <a:solidFill>
                  <a:srgbClr val="0070C0"/>
                </a:solidFill>
              </a:rPr>
              <a:t>2 </a:t>
            </a:r>
            <a:r>
              <a:rPr lang="nn-NO" dirty="0">
                <a:solidFill>
                  <a:srgbClr val="0070C0"/>
                </a:solidFill>
              </a:rPr>
              <a:t>November </a:t>
            </a:r>
            <a:r>
              <a:rPr lang="nn-NO" dirty="0" smtClean="0">
                <a:solidFill>
                  <a:srgbClr val="0070C0"/>
                </a:solidFill>
              </a:rPr>
              <a:t>2004)</a:t>
            </a:r>
            <a:endParaRPr lang="az-Latn-A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>
              <a:buFont typeface="Wingdings" pitchFamily="2" charset="2"/>
              <a:buChar char="Ø"/>
            </a:pPr>
            <a:r>
              <a:rPr lang="az-Latn-AZ" b="1" dirty="0" smtClean="0"/>
              <a:t>İşgəncə altında alınan ifadələrin sübut  kimi qəbul edilməməsi</a:t>
            </a:r>
            <a:r>
              <a:rPr lang="en-GB" b="1" dirty="0"/>
              <a:t> </a:t>
            </a:r>
            <a:r>
              <a:rPr lang="en-GB" dirty="0" smtClean="0"/>
              <a:t>(CPM </a:t>
            </a:r>
            <a:r>
              <a:rPr lang="en-GB" dirty="0"/>
              <a:t>125.2.2, Ali </a:t>
            </a:r>
            <a:r>
              <a:rPr lang="en-GB" dirty="0" err="1"/>
              <a:t>Məhkəməsi</a:t>
            </a:r>
            <a:r>
              <a:rPr lang="en-GB" dirty="0"/>
              <a:t> </a:t>
            </a:r>
            <a:r>
              <a:rPr lang="en-GB" dirty="0" err="1" smtClean="0"/>
              <a:t>Plenumun</a:t>
            </a:r>
            <a:r>
              <a:rPr lang="en-GB" dirty="0" smtClean="0"/>
              <a:t> 10 </a:t>
            </a:r>
            <a:r>
              <a:rPr lang="en-GB" dirty="0"/>
              <a:t>mart 2000-ci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tarixli</a:t>
            </a:r>
            <a:r>
              <a:rPr lang="en-GB" dirty="0"/>
              <a:t> </a:t>
            </a:r>
            <a:r>
              <a:rPr lang="en-GB" dirty="0" err="1" smtClean="0"/>
              <a:t>qərarı</a:t>
            </a:r>
            <a:r>
              <a:rPr lang="en-GB" dirty="0" smtClean="0"/>
              <a:t>) </a:t>
            </a:r>
            <a:r>
              <a:rPr lang="en-GB" dirty="0" smtClean="0">
                <a:solidFill>
                  <a:srgbClr val="0070C0"/>
                </a:solidFill>
              </a:rPr>
              <a:t>(</a:t>
            </a:r>
            <a:r>
              <a:rPr lang="en-GB" i="1" dirty="0" err="1" smtClean="0">
                <a:solidFill>
                  <a:srgbClr val="0070C0"/>
                </a:solidFill>
              </a:rPr>
              <a:t>Jannatov</a:t>
            </a:r>
            <a:r>
              <a:rPr lang="en-GB" i="1" dirty="0">
                <a:solidFill>
                  <a:srgbClr val="0070C0"/>
                </a:solidFill>
              </a:rPr>
              <a:t>  </a:t>
            </a:r>
            <a:r>
              <a:rPr lang="en-GB" i="1" dirty="0" smtClean="0">
                <a:solidFill>
                  <a:srgbClr val="0070C0"/>
                </a:solidFill>
              </a:rPr>
              <a:t>v. </a:t>
            </a:r>
            <a:r>
              <a:rPr lang="en-GB" i="1" dirty="0">
                <a:solidFill>
                  <a:srgbClr val="0070C0"/>
                </a:solidFill>
              </a:rPr>
              <a:t>Azerbaijan</a:t>
            </a:r>
            <a:r>
              <a:rPr lang="en-GB" dirty="0">
                <a:solidFill>
                  <a:srgbClr val="0070C0"/>
                </a:solidFill>
              </a:rPr>
              <a:t>, 32132/07 , </a:t>
            </a:r>
            <a:r>
              <a:rPr lang="en-GB" dirty="0" smtClean="0">
                <a:solidFill>
                  <a:srgbClr val="0070C0"/>
                </a:solidFill>
              </a:rPr>
              <a:t>§75, 31/07/2014</a:t>
            </a:r>
            <a:r>
              <a:rPr lang="az-Latn-AZ" dirty="0" smtClean="0">
                <a:solidFill>
                  <a:srgbClr val="0070C0"/>
                </a:solidFill>
              </a:rPr>
              <a:t>, </a:t>
            </a:r>
            <a:r>
              <a:rPr lang="en-GB" i="1" dirty="0" smtClean="0">
                <a:solidFill>
                  <a:srgbClr val="0070C0"/>
                </a:solidFill>
              </a:rPr>
              <a:t>O</a:t>
            </a:r>
            <a:r>
              <a:rPr lang="az-Latn-AZ" i="1" dirty="0" smtClean="0">
                <a:solidFill>
                  <a:srgbClr val="0070C0"/>
                </a:solidFill>
              </a:rPr>
              <a:t>thman </a:t>
            </a:r>
            <a:r>
              <a:rPr lang="en-GB" i="1" dirty="0" smtClean="0">
                <a:solidFill>
                  <a:srgbClr val="0070C0"/>
                </a:solidFill>
              </a:rPr>
              <a:t>(A</a:t>
            </a:r>
            <a:r>
              <a:rPr lang="az-Latn-AZ" i="1" dirty="0" smtClean="0">
                <a:solidFill>
                  <a:srgbClr val="0070C0"/>
                </a:solidFill>
              </a:rPr>
              <a:t>bu</a:t>
            </a:r>
            <a:r>
              <a:rPr lang="en-GB" i="1" dirty="0" smtClean="0">
                <a:solidFill>
                  <a:srgbClr val="0070C0"/>
                </a:solidFill>
              </a:rPr>
              <a:t> Q</a:t>
            </a:r>
            <a:r>
              <a:rPr lang="az-Latn-AZ" i="1" dirty="0" smtClean="0">
                <a:solidFill>
                  <a:srgbClr val="0070C0"/>
                </a:solidFill>
              </a:rPr>
              <a:t>atada</a:t>
            </a:r>
            <a:r>
              <a:rPr lang="en-GB" i="1" dirty="0" smtClean="0">
                <a:solidFill>
                  <a:srgbClr val="0070C0"/>
                </a:solidFill>
              </a:rPr>
              <a:t>) </a:t>
            </a:r>
            <a:r>
              <a:rPr lang="en-GB" i="1" dirty="0">
                <a:solidFill>
                  <a:srgbClr val="0070C0"/>
                </a:solidFill>
              </a:rPr>
              <a:t>v. </a:t>
            </a:r>
            <a:r>
              <a:rPr lang="en-GB" i="1" dirty="0" smtClean="0">
                <a:solidFill>
                  <a:srgbClr val="0070C0"/>
                </a:solidFill>
              </a:rPr>
              <a:t>T</a:t>
            </a:r>
            <a:r>
              <a:rPr lang="az-Latn-AZ" i="1" dirty="0" smtClean="0">
                <a:solidFill>
                  <a:srgbClr val="0070C0"/>
                </a:solidFill>
              </a:rPr>
              <a:t>he</a:t>
            </a:r>
            <a:r>
              <a:rPr lang="en-GB" i="1" dirty="0" smtClean="0">
                <a:solidFill>
                  <a:srgbClr val="0070C0"/>
                </a:solidFill>
              </a:rPr>
              <a:t> U</a:t>
            </a:r>
            <a:r>
              <a:rPr lang="az-Latn-AZ" i="1" dirty="0">
                <a:solidFill>
                  <a:srgbClr val="0070C0"/>
                </a:solidFill>
              </a:rPr>
              <a:t>nited Kingdom, 8139/09, § </a:t>
            </a:r>
            <a:r>
              <a:rPr lang="az-Latn-AZ" i="1" dirty="0" smtClean="0">
                <a:solidFill>
                  <a:srgbClr val="0070C0"/>
                </a:solidFill>
              </a:rPr>
              <a:t>264-267, 17 January 2012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z-Latn-AZ" sz="5400" dirty="0" smtClean="0"/>
          </a:p>
          <a:p>
            <a:pPr marL="0" indent="0" algn="ctr">
              <a:buNone/>
            </a:pPr>
            <a:endParaRPr lang="az-Latn-AZ" sz="5400" dirty="0"/>
          </a:p>
          <a:p>
            <a:pPr marL="0" indent="0" algn="ctr">
              <a:buNone/>
            </a:pPr>
            <a:r>
              <a:rPr lang="en-US" sz="5400" dirty="0" err="1" smtClean="0"/>
              <a:t>Diqqətiniz</a:t>
            </a:r>
            <a:r>
              <a:rPr lang="en-US" sz="5400" dirty="0" smtClean="0"/>
              <a:t> </a:t>
            </a:r>
            <a:r>
              <a:rPr lang="en-US" sz="5400" dirty="0" err="1"/>
              <a:t>üçün</a:t>
            </a:r>
            <a:r>
              <a:rPr lang="en-US" sz="5400" dirty="0"/>
              <a:t> </a:t>
            </a:r>
            <a:r>
              <a:rPr lang="en-US" sz="5400" dirty="0" err="1" smtClean="0"/>
              <a:t>təşəkkür</a:t>
            </a:r>
            <a:r>
              <a:rPr lang="az-Latn-AZ" sz="5400" dirty="0" smtClean="0"/>
              <a:t>lər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938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8300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en-US" dirty="0" smtClean="0"/>
              <a:t>MADDƏ 3 </a:t>
            </a:r>
            <a:br>
              <a:rPr lang="en-US" dirty="0" smtClean="0"/>
            </a:br>
            <a:r>
              <a:rPr lang="en-US" dirty="0" err="1" smtClean="0"/>
              <a:t>İşgəncələrin</a:t>
            </a:r>
            <a:r>
              <a:rPr lang="en-US" dirty="0" smtClean="0"/>
              <a:t> </a:t>
            </a:r>
            <a:r>
              <a:rPr lang="en-US" dirty="0" err="1" smtClean="0"/>
              <a:t>qadağan</a:t>
            </a:r>
            <a:r>
              <a:rPr lang="en-US" dirty="0" smtClean="0"/>
              <a:t> </a:t>
            </a:r>
            <a:r>
              <a:rPr lang="en-US" dirty="0" err="1" smtClean="0"/>
              <a:t>olunması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i="1" dirty="0" smtClean="0">
                <a:solidFill>
                  <a:schemeClr val="tx1"/>
                </a:solidFill>
              </a:rPr>
              <a:t>“</a:t>
            </a:r>
            <a:r>
              <a:rPr lang="en-US" i="1" dirty="0" err="1" smtClean="0">
                <a:solidFill>
                  <a:schemeClr val="tx1"/>
                </a:solidFill>
              </a:rPr>
              <a:t>Heç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kəs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işgəncəyə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qeyri-insani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və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ya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ləyaqəti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alçaldan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rəftara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və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ya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cəzaya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məruz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qalmamalıdır</a:t>
            </a:r>
            <a:r>
              <a:rPr lang="en-US" i="1" dirty="0" smtClean="0">
                <a:solidFill>
                  <a:schemeClr val="tx1"/>
                </a:solidFill>
              </a:rPr>
              <a:t>.”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4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z-Latn-AZ" dirty="0" smtClean="0"/>
              <a:t>Qəti</a:t>
            </a:r>
            <a:r>
              <a:rPr lang="en-GB" dirty="0" smtClean="0"/>
              <a:t> v</a:t>
            </a:r>
            <a:r>
              <a:rPr lang="az-Latn-AZ" dirty="0" smtClean="0"/>
              <a:t>ə şərtsiz </a:t>
            </a:r>
            <a:r>
              <a:rPr lang="en-GB" dirty="0" err="1" smtClean="0"/>
              <a:t>xarakter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z-Latn-AZ" i="1" dirty="0" smtClean="0">
                <a:effectLst/>
              </a:rPr>
              <a:t>«</a:t>
            </a:r>
            <a:r>
              <a:rPr lang="en-US" i="1" dirty="0" smtClean="0">
                <a:effectLst/>
              </a:rPr>
              <a:t>3-cü </a:t>
            </a:r>
            <a:r>
              <a:rPr lang="en-US" i="1" dirty="0" err="1" smtClean="0">
                <a:effectLst/>
              </a:rPr>
              <a:t>maddə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demokratik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cəmiyyətlərin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ən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əsas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dəyərlərindən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birini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təsbit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edir</a:t>
            </a:r>
            <a:r>
              <a:rPr lang="en-US" i="1" dirty="0" smtClean="0">
                <a:effectLst/>
              </a:rPr>
              <a:t>. </a:t>
            </a:r>
            <a:r>
              <a:rPr lang="en-US" i="1" dirty="0" err="1" smtClean="0">
                <a:effectLst/>
              </a:rPr>
              <a:t>Hətta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terrorçuluq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və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mütəşəkkil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cinayətkarlıqla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mübarizə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kimi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ən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çətin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şəraitdə</a:t>
            </a:r>
            <a:r>
              <a:rPr lang="en-US" i="1" dirty="0" smtClean="0">
                <a:effectLst/>
              </a:rPr>
              <a:t> </a:t>
            </a:r>
            <a:r>
              <a:rPr lang="az-Latn-AZ" i="1" dirty="0" smtClean="0">
                <a:effectLst/>
              </a:rPr>
              <a:t> belə </a:t>
            </a:r>
            <a:r>
              <a:rPr lang="en-US" i="1" dirty="0" err="1" smtClean="0">
                <a:effectLst/>
              </a:rPr>
              <a:t>Konvensiya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işgəncəni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və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qeyri-insani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və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ya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alçaldıcı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rəftarı</a:t>
            </a:r>
            <a:r>
              <a:rPr lang="en-US" i="1" dirty="0" smtClean="0">
                <a:effectLst/>
              </a:rPr>
              <a:t>, </a:t>
            </a:r>
            <a:r>
              <a:rPr lang="en-US" i="1" dirty="0" err="1" smtClean="0">
                <a:effectLst/>
              </a:rPr>
              <a:t>yaxud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cəzanı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qəti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şəkildə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qadağan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edir</a:t>
            </a:r>
            <a:r>
              <a:rPr lang="en-US" i="1" dirty="0" smtClean="0">
                <a:effectLst/>
              </a:rPr>
              <a:t>. </a:t>
            </a:r>
            <a:r>
              <a:rPr lang="en-US" i="1" dirty="0" err="1" smtClean="0">
                <a:effectLst/>
              </a:rPr>
              <a:t>Konvensiyanın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digər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maddələrindən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fərqli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olaraq</a:t>
            </a:r>
            <a:r>
              <a:rPr lang="az-Latn-AZ" i="1" dirty="0" smtClean="0"/>
              <a:t>, </a:t>
            </a:r>
            <a:r>
              <a:rPr lang="en-US" i="1" dirty="0" smtClean="0">
                <a:effectLst/>
              </a:rPr>
              <a:t>3-cü </a:t>
            </a:r>
            <a:r>
              <a:rPr lang="en-US" i="1" dirty="0" err="1" smtClean="0">
                <a:effectLst/>
              </a:rPr>
              <a:t>maddə</a:t>
            </a:r>
            <a:r>
              <a:rPr lang="az-Latn-AZ" i="1" dirty="0" smtClean="0">
                <a:effectLst/>
              </a:rPr>
              <a:t>nin </a:t>
            </a:r>
            <a:r>
              <a:rPr lang="en-US" i="1" dirty="0" err="1" smtClean="0">
                <a:effectLst/>
              </a:rPr>
              <a:t>müddəalar</a:t>
            </a:r>
            <a:r>
              <a:rPr lang="az-Latn-AZ" i="1" dirty="0" smtClean="0">
                <a:effectLst/>
              </a:rPr>
              <a:t>ı heç bir </a:t>
            </a:r>
            <a:r>
              <a:rPr lang="en-US" i="1" dirty="0" err="1" smtClean="0">
                <a:effectLst/>
              </a:rPr>
              <a:t>istisnanı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nəzərdə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tutm</a:t>
            </a:r>
            <a:r>
              <a:rPr lang="az-Latn-AZ" i="1" dirty="0" smtClean="0">
                <a:effectLst/>
              </a:rPr>
              <a:t>ur </a:t>
            </a:r>
            <a:r>
              <a:rPr lang="en-US" i="1" dirty="0" err="1" smtClean="0">
                <a:effectLst/>
              </a:rPr>
              <a:t>və</a:t>
            </a:r>
            <a:r>
              <a:rPr lang="en-US" i="1" dirty="0" smtClean="0">
                <a:effectLst/>
              </a:rPr>
              <a:t> </a:t>
            </a:r>
            <a:r>
              <a:rPr lang="az-Latn-AZ" i="1" dirty="0" smtClean="0">
                <a:effectLst/>
              </a:rPr>
              <a:t>b</a:t>
            </a:r>
            <a:r>
              <a:rPr lang="en-US" i="1" dirty="0" smtClean="0">
                <a:effectLst/>
              </a:rPr>
              <a:t>u </a:t>
            </a:r>
            <a:r>
              <a:rPr lang="en-US" i="1" dirty="0" err="1" smtClean="0">
                <a:effectLst/>
              </a:rPr>
              <a:t>maddədəki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öhdəliklərdən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hətta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Konvensiyanın</a:t>
            </a:r>
            <a:r>
              <a:rPr lang="en-US" i="1" dirty="0" smtClean="0">
                <a:effectLst/>
              </a:rPr>
              <a:t> 15-ci </a:t>
            </a:r>
            <a:r>
              <a:rPr lang="en-US" i="1" dirty="0" err="1" smtClean="0">
                <a:effectLst/>
              </a:rPr>
              <a:t>maddəsi</a:t>
            </a:r>
            <a:r>
              <a:rPr lang="az-Latn-AZ" i="1" dirty="0" smtClean="0">
                <a:effectLst/>
              </a:rPr>
              <a:t>nə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əsas</a:t>
            </a:r>
            <a:r>
              <a:rPr lang="az-Latn-AZ" i="1" dirty="0" smtClean="0">
                <a:effectLst/>
              </a:rPr>
              <a:t>ən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müharibə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və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ya</a:t>
            </a:r>
            <a:r>
              <a:rPr lang="en-US" i="1" dirty="0" smtClean="0">
                <a:effectLst/>
              </a:rPr>
              <a:t> </a:t>
            </a:r>
            <a:r>
              <a:rPr lang="az-Latn-AZ" i="1" dirty="0" smtClean="0">
                <a:effectLst/>
              </a:rPr>
              <a:t>xalqın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həyatını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təhdid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edən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fövqəladə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hallar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 smtClean="0">
                <a:effectLst/>
              </a:rPr>
              <a:t>zamanı</a:t>
            </a:r>
            <a:r>
              <a:rPr lang="en-US" i="1" dirty="0" smtClean="0">
                <a:effectLst/>
              </a:rPr>
              <a:t> </a:t>
            </a:r>
            <a:r>
              <a:rPr lang="en-US" i="1" dirty="0" err="1"/>
              <a:t>geri</a:t>
            </a:r>
            <a:r>
              <a:rPr lang="en-US" i="1" dirty="0"/>
              <a:t> </a:t>
            </a:r>
            <a:r>
              <a:rPr lang="en-US" i="1" dirty="0" err="1" smtClean="0"/>
              <a:t>çəkilmə</a:t>
            </a:r>
            <a:r>
              <a:rPr lang="az-Latn-AZ" i="1" dirty="0" smtClean="0"/>
              <a:t>yə </a:t>
            </a:r>
            <a:r>
              <a:rPr lang="en-US" i="1" dirty="0" err="1" smtClean="0"/>
              <a:t>imkan</a:t>
            </a:r>
            <a:r>
              <a:rPr lang="en-US" i="1" dirty="0" smtClean="0"/>
              <a:t> </a:t>
            </a:r>
            <a:r>
              <a:rPr lang="en-US" i="1" dirty="0" err="1"/>
              <a:t>verilmir</a:t>
            </a:r>
            <a:r>
              <a:rPr lang="az-Latn-AZ" i="1" dirty="0" smtClean="0"/>
              <a:t>»</a:t>
            </a:r>
            <a:r>
              <a:rPr lang="en-US" i="1" dirty="0" smtClean="0">
                <a:effectLst/>
              </a:rPr>
              <a:t> </a:t>
            </a:r>
            <a:r>
              <a:rPr lang="en-US" i="1" dirty="0" smtClean="0">
                <a:solidFill>
                  <a:srgbClr val="0070C0"/>
                </a:solidFill>
                <a:effectLst/>
              </a:rPr>
              <a:t>(</a:t>
            </a:r>
            <a:r>
              <a:rPr lang="en-US" i="1" dirty="0" err="1" smtClean="0">
                <a:solidFill>
                  <a:srgbClr val="0070C0"/>
                </a:solidFill>
                <a:effectLst/>
              </a:rPr>
              <a:t>Selmouni</a:t>
            </a:r>
            <a:r>
              <a:rPr lang="en-US" i="1" dirty="0" smtClean="0">
                <a:solidFill>
                  <a:srgbClr val="0070C0"/>
                </a:solidFill>
                <a:effectLst/>
              </a:rPr>
              <a:t> v. France [GC], no. 25803/94, § 95, ECHR 1999‑V)</a:t>
            </a:r>
            <a:r>
              <a:rPr lang="az-Latn-AZ" i="1" dirty="0" smtClean="0">
                <a:effectLst/>
              </a:rPr>
              <a:t>.</a:t>
            </a:r>
            <a:r>
              <a:rPr lang="en-US" i="1" dirty="0" smtClean="0">
                <a:effectLst/>
              </a:rPr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56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az-Latn-AZ" dirty="0" smtClean="0"/>
          </a:p>
          <a:p>
            <a:pPr marL="0" indent="0" algn="ctr">
              <a:buNone/>
            </a:pPr>
            <a:r>
              <a:rPr lang="az-Latn-AZ" dirty="0" smtClean="0"/>
              <a:t>1. Substantiv (maddi hüquqi) öhdəlik </a:t>
            </a:r>
          </a:p>
          <a:p>
            <a:pPr marL="0" indent="0" algn="ctr">
              <a:buNone/>
            </a:pPr>
            <a:endParaRPr lang="az-Latn-AZ" dirty="0" smtClean="0"/>
          </a:p>
          <a:p>
            <a:pPr marL="0" indent="0" algn="ctr">
              <a:buNone/>
            </a:pPr>
            <a:r>
              <a:rPr lang="az-Latn-AZ" dirty="0" smtClean="0"/>
              <a:t>2. Prosessual öhdəlik</a:t>
            </a:r>
          </a:p>
          <a:p>
            <a:pPr marL="0" indent="0" algn="ctr">
              <a:buNone/>
            </a:pPr>
            <a:endParaRPr lang="az-Latn-AZ" dirty="0" smtClean="0"/>
          </a:p>
          <a:p>
            <a:pPr marL="0" indent="0" algn="ctr">
              <a:buNone/>
            </a:pPr>
            <a:r>
              <a:rPr lang="az-Latn-AZ" dirty="0" smtClean="0"/>
              <a:t>3. Pozitiv öhdəlik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8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Substantiv</a:t>
            </a:r>
            <a:r>
              <a:rPr lang="en-US" dirty="0"/>
              <a:t> </a:t>
            </a:r>
            <a:r>
              <a:rPr lang="en-US" dirty="0" err="1"/>
              <a:t>öhdəlik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z-Latn-AZ" b="1" dirty="0" smtClean="0">
                <a:solidFill>
                  <a:schemeClr val="tx2"/>
                </a:solidFill>
              </a:rPr>
              <a:t> 3-cü maddəyə zidd olan rəftar və onun «sərtliyinin </a:t>
            </a:r>
            <a:r>
              <a:rPr lang="en-US" b="1" dirty="0" smtClean="0">
                <a:solidFill>
                  <a:schemeClr val="tx2"/>
                </a:solidFill>
              </a:rPr>
              <a:t>minimum </a:t>
            </a:r>
            <a:r>
              <a:rPr lang="en-US" b="1" dirty="0" err="1" smtClean="0">
                <a:solidFill>
                  <a:schemeClr val="tx2"/>
                </a:solidFill>
              </a:rPr>
              <a:t>dərəcəsi</a:t>
            </a:r>
            <a:r>
              <a:rPr lang="az-Latn-AZ" b="1" dirty="0" smtClean="0">
                <a:solidFill>
                  <a:schemeClr val="tx2"/>
                </a:solidFill>
              </a:rPr>
              <a:t>»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az-Latn-AZ" i="1" dirty="0" smtClean="0"/>
              <a:t>«</a:t>
            </a:r>
            <a:r>
              <a:rPr lang="en-GB" i="1" dirty="0" smtClean="0"/>
              <a:t>P</a:t>
            </a:r>
            <a:r>
              <a:rPr lang="az-Latn-AZ" i="1" dirty="0" smtClean="0"/>
              <a:t>is </a:t>
            </a:r>
            <a:r>
              <a:rPr lang="az-Latn-AZ" i="1" dirty="0"/>
              <a:t>rəftar 3-cü maddənin tətbiqi dairəsinə düşmək üçün heç olmasa minimum sərtlik səviyyəsində olmalıdır. Bu minimum sərtlik səviyyəsinin qiymətləndirilməsi işin bütün hallarından, o cümlədən rəftarın müddəti, onun doğurduğu fiziki və psixi nəticələr, bəzi hallarda zərər çəkmiş şəxsin cinsi, yaşı və səhhətindən </a:t>
            </a:r>
            <a:r>
              <a:rPr lang="az-Latn-AZ" i="1" dirty="0" smtClean="0"/>
              <a:t>asılıdır»  </a:t>
            </a:r>
            <a:r>
              <a:rPr lang="az-Latn-AZ" dirty="0" smtClean="0">
                <a:solidFill>
                  <a:srgbClr val="0070C0"/>
                </a:solidFill>
              </a:rPr>
              <a:t>(</a:t>
            </a:r>
            <a:r>
              <a:rPr lang="az-Latn-AZ" i="1" dirty="0">
                <a:solidFill>
                  <a:srgbClr val="0070C0"/>
                </a:solidFill>
              </a:rPr>
              <a:t>Layijov. Azerbaijan, 22062/07, § </a:t>
            </a:r>
            <a:r>
              <a:rPr lang="az-Latn-AZ" i="1" dirty="0" smtClean="0">
                <a:solidFill>
                  <a:srgbClr val="0070C0"/>
                </a:solidFill>
              </a:rPr>
              <a:t>40, </a:t>
            </a:r>
            <a:r>
              <a:rPr lang="az-Latn-AZ" i="1" dirty="0">
                <a:solidFill>
                  <a:srgbClr val="0070C0"/>
                </a:solidFill>
              </a:rPr>
              <a:t>10 April 2014</a:t>
            </a:r>
            <a:r>
              <a:rPr lang="en-GB" dirty="0" smtClean="0">
                <a:solidFill>
                  <a:srgbClr val="0070C0"/>
                </a:solidFill>
              </a:rPr>
              <a:t>) </a:t>
            </a:r>
            <a:endParaRPr lang="az-Latn-A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z-Latn-AZ" dirty="0"/>
          </a:p>
          <a:p>
            <a:pPr marL="0" indent="0">
              <a:buNone/>
            </a:pPr>
            <a:endParaRPr lang="az-Latn-AZ" dirty="0" smtClean="0"/>
          </a:p>
        </p:txBody>
      </p:sp>
    </p:spTree>
    <p:extLst>
      <p:ext uri="{BB962C8B-B14F-4D97-AF65-F5344CB8AC3E}">
        <p14:creationId xmlns:p14="http://schemas.microsoft.com/office/powerpoint/2010/main" val="5562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az-Latn-AZ" dirty="0" smtClean="0"/>
              <a:t>Məhkəmə qəsdən bir-neçə </a:t>
            </a:r>
            <a:r>
              <a:rPr lang="az-Latn-AZ" dirty="0"/>
              <a:t>saat ərzində fasiləsiz tətbiq edilmiş və bədənə real xəsarət vurulmasına və ya əhəmiyyətli dərəcədə fiziki və mənəvi iztirablara səbəb olmuş </a:t>
            </a:r>
            <a:r>
              <a:rPr lang="az-Latn-AZ" dirty="0" smtClean="0"/>
              <a:t>rəftarı </a:t>
            </a:r>
            <a:r>
              <a:rPr lang="az-Latn-AZ" dirty="0"/>
              <a:t>“</a:t>
            </a:r>
            <a:r>
              <a:rPr lang="az-Latn-AZ" b="1" dirty="0"/>
              <a:t>qeyri- insani”</a:t>
            </a:r>
            <a:r>
              <a:rPr lang="az-Latn-AZ" dirty="0"/>
              <a:t> hesab </a:t>
            </a:r>
            <a:r>
              <a:rPr lang="az-Latn-AZ" dirty="0" smtClean="0"/>
              <a:t>etmişdir. </a:t>
            </a:r>
            <a:endParaRPr lang="az-Latn-AZ" dirty="0"/>
          </a:p>
          <a:p>
            <a:pPr>
              <a:buFont typeface="Wingdings" pitchFamily="2" charset="2"/>
              <a:buChar char="Ø"/>
            </a:pPr>
            <a:r>
              <a:rPr lang="az-Latn-AZ" dirty="0" smtClean="0"/>
              <a:t>Rəftar </a:t>
            </a:r>
            <a:r>
              <a:rPr lang="az-Latn-AZ" dirty="0"/>
              <a:t>zərər çəkmiş şəxsdə qorxu, əzab və alçalma hissləri yaradaraq onu təhqir edirsə, </a:t>
            </a:r>
            <a:r>
              <a:rPr lang="az-Latn-AZ" dirty="0" smtClean="0"/>
              <a:t>Məhkəmə tərəfindən </a:t>
            </a:r>
            <a:r>
              <a:rPr lang="az-Latn-AZ" b="1" dirty="0" smtClean="0"/>
              <a:t>“</a:t>
            </a:r>
            <a:r>
              <a:rPr lang="az-Latn-AZ" b="1" dirty="0"/>
              <a:t>alçaldıcı” </a:t>
            </a:r>
            <a:r>
              <a:rPr lang="az-Latn-AZ" dirty="0"/>
              <a:t>hesab </a:t>
            </a:r>
            <a:r>
              <a:rPr lang="az-Latn-AZ" dirty="0" smtClean="0"/>
              <a:t>edilir </a:t>
            </a:r>
            <a:r>
              <a:rPr lang="en-GB" dirty="0" smtClean="0">
                <a:solidFill>
                  <a:srgbClr val="0070C0"/>
                </a:solidFill>
              </a:rPr>
              <a:t>(</a:t>
            </a:r>
            <a:r>
              <a:rPr lang="az-Latn-AZ" i="1" dirty="0" smtClean="0">
                <a:solidFill>
                  <a:srgbClr val="0070C0"/>
                </a:solidFill>
              </a:rPr>
              <a:t>Svinarenko and Slyadnev v</a:t>
            </a:r>
            <a:r>
              <a:rPr lang="en-GB" i="1" dirty="0" smtClean="0">
                <a:solidFill>
                  <a:srgbClr val="0070C0"/>
                </a:solidFill>
              </a:rPr>
              <a:t> </a:t>
            </a:r>
            <a:r>
              <a:rPr lang="az-Latn-AZ" i="1" dirty="0" smtClean="0">
                <a:solidFill>
                  <a:srgbClr val="0070C0"/>
                </a:solidFill>
              </a:rPr>
              <a:t>Russia</a:t>
            </a:r>
            <a:r>
              <a:rPr lang="en-GB" i="1" dirty="0" smtClean="0">
                <a:solidFill>
                  <a:srgbClr val="0070C0"/>
                </a:solidFill>
              </a:rPr>
              <a:t>, </a:t>
            </a:r>
            <a:r>
              <a:rPr lang="az-Latn-AZ" dirty="0" smtClean="0">
                <a:solidFill>
                  <a:srgbClr val="0070C0"/>
                </a:solidFill>
              </a:rPr>
              <a:t>32541/08</a:t>
            </a:r>
            <a:r>
              <a:rPr lang="en-GB" dirty="0" smtClean="0">
                <a:solidFill>
                  <a:srgbClr val="0070C0"/>
                </a:solidFill>
              </a:rPr>
              <a:t>, 17 July 2014)</a:t>
            </a:r>
            <a:r>
              <a:rPr lang="az-Latn-AZ" dirty="0" smtClean="0">
                <a:solidFill>
                  <a:srgbClr val="0070C0"/>
                </a:solidFill>
              </a:rPr>
              <a:t>. </a:t>
            </a:r>
            <a:endParaRPr lang="az-Latn-AZ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solidFill>
                  <a:schemeClr val="tx2"/>
                </a:solidFill>
              </a:rPr>
              <a:t>Işgəncənin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anlay</a:t>
            </a:r>
            <a:r>
              <a:rPr lang="az-Latn-AZ" b="1" dirty="0" smtClean="0">
                <a:solidFill>
                  <a:schemeClr val="tx2"/>
                </a:solidFill>
              </a:rPr>
              <a:t>ışı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az-Latn-AZ" dirty="0" smtClean="0"/>
              <a:t>Qeyri-insani </a:t>
            </a:r>
            <a:r>
              <a:rPr lang="az-Latn-AZ" dirty="0"/>
              <a:t>və </a:t>
            </a:r>
            <a:r>
              <a:rPr lang="az-Latn-AZ" dirty="0" smtClean="0"/>
              <a:t>alçaldıcı </a:t>
            </a:r>
            <a:r>
              <a:rPr lang="en-US" dirty="0" err="1" smtClean="0"/>
              <a:t>rəftarın</a:t>
            </a:r>
            <a:r>
              <a:rPr lang="en-US" dirty="0" smtClean="0"/>
              <a:t> </a:t>
            </a:r>
            <a:r>
              <a:rPr lang="en-US" b="1" dirty="0" err="1" smtClean="0"/>
              <a:t>işgəncə</a:t>
            </a:r>
            <a:r>
              <a:rPr lang="en-US" dirty="0" smtClean="0"/>
              <a:t> </a:t>
            </a:r>
            <a:r>
              <a:rPr lang="en-US" dirty="0" err="1" smtClean="0"/>
              <a:t>kimi</a:t>
            </a:r>
            <a:r>
              <a:rPr lang="en-US" dirty="0" smtClean="0"/>
              <a:t> </a:t>
            </a:r>
            <a:r>
              <a:rPr lang="az-Latn-AZ" dirty="0" smtClean="0"/>
              <a:t>hesab </a:t>
            </a:r>
            <a:r>
              <a:rPr lang="en-US" dirty="0" err="1" smtClean="0"/>
              <a:t>edilməsi</a:t>
            </a:r>
            <a:r>
              <a:rPr lang="az-Latn-AZ" dirty="0" smtClean="0"/>
              <a:t> üçün Məhkəmə aşağıdakı</a:t>
            </a:r>
            <a:r>
              <a:rPr lang="en-US" dirty="0" smtClean="0"/>
              <a:t> </a:t>
            </a:r>
            <a:r>
              <a:rPr lang="en-US" dirty="0" err="1" smtClean="0"/>
              <a:t>faktorlar</a:t>
            </a:r>
            <a:r>
              <a:rPr lang="az-Latn-AZ" dirty="0" smtClean="0"/>
              <a:t>ı nəzərə alır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z-Latn-AZ" dirty="0" smtClean="0"/>
              <a:t>- </a:t>
            </a:r>
            <a:r>
              <a:rPr lang="en-GB" dirty="0" smtClean="0"/>
              <a:t>p</a:t>
            </a:r>
            <a:r>
              <a:rPr lang="az-Latn-AZ" dirty="0" smtClean="0"/>
              <a:t>is </a:t>
            </a:r>
            <a:r>
              <a:rPr lang="en-US" dirty="0" err="1" smtClean="0"/>
              <a:t>rəftarın</a:t>
            </a:r>
            <a:r>
              <a:rPr lang="en-US" dirty="0" smtClean="0"/>
              <a:t> </a:t>
            </a:r>
            <a:r>
              <a:rPr lang="en-US" dirty="0" err="1" smtClean="0"/>
              <a:t>davam</a:t>
            </a:r>
            <a:r>
              <a:rPr lang="az-Latn-AZ" dirty="0" smtClean="0"/>
              <a:t> etmə müddəti </a:t>
            </a:r>
          </a:p>
          <a:p>
            <a:pPr>
              <a:buFontTx/>
              <a:buChar char="-"/>
            </a:pPr>
            <a:r>
              <a:rPr lang="en-GB" dirty="0"/>
              <a:t>f</a:t>
            </a:r>
            <a:r>
              <a:rPr lang="en-US" dirty="0" err="1" smtClean="0"/>
              <a:t>iziki</a:t>
            </a:r>
            <a:r>
              <a:rPr lang="en-US" dirty="0" smtClean="0"/>
              <a:t> </a:t>
            </a:r>
            <a:r>
              <a:rPr lang="en-US" dirty="0" err="1"/>
              <a:t>və</a:t>
            </a:r>
            <a:r>
              <a:rPr lang="en-US" dirty="0"/>
              <a:t> </a:t>
            </a:r>
            <a:r>
              <a:rPr lang="en-US" dirty="0" err="1"/>
              <a:t>mənəvi</a:t>
            </a:r>
            <a:r>
              <a:rPr lang="en-US" dirty="0"/>
              <a:t> </a:t>
            </a:r>
            <a:r>
              <a:rPr lang="en-US" dirty="0" err="1" smtClean="0"/>
              <a:t>nəticə</a:t>
            </a:r>
            <a:r>
              <a:rPr lang="az-Latn-AZ" dirty="0" smtClean="0"/>
              <a:t>lər</a:t>
            </a:r>
          </a:p>
          <a:p>
            <a:pPr>
              <a:buFontTx/>
              <a:buChar char="-"/>
            </a:pPr>
            <a:r>
              <a:rPr lang="en-GB" dirty="0"/>
              <a:t>p</a:t>
            </a:r>
            <a:r>
              <a:rPr lang="az-Latn-AZ" dirty="0" smtClean="0"/>
              <a:t>is r</a:t>
            </a:r>
            <a:r>
              <a:rPr lang="en-US" dirty="0" err="1" smtClean="0"/>
              <a:t>əftarın</a:t>
            </a:r>
            <a:r>
              <a:rPr lang="en-US" dirty="0" smtClean="0"/>
              <a:t> </a:t>
            </a:r>
            <a:r>
              <a:rPr lang="en-US" dirty="0" err="1"/>
              <a:t>qəsdən</a:t>
            </a:r>
            <a:r>
              <a:rPr lang="en-US" dirty="0"/>
              <a:t> </a:t>
            </a:r>
            <a:r>
              <a:rPr lang="az-Latn-AZ" dirty="0" smtClean="0"/>
              <a:t>tətbiq </a:t>
            </a:r>
            <a:r>
              <a:rPr lang="en-US" dirty="0" err="1" smtClean="0"/>
              <a:t>edilm</a:t>
            </a:r>
            <a:r>
              <a:rPr lang="az-Latn-AZ" dirty="0" smtClean="0"/>
              <a:t>əsi </a:t>
            </a:r>
          </a:p>
          <a:p>
            <a:pPr>
              <a:buFontTx/>
              <a:buChar char="-"/>
            </a:pPr>
            <a:r>
              <a:rPr lang="en-GB" dirty="0"/>
              <a:t>p</a:t>
            </a:r>
            <a:r>
              <a:rPr lang="az-Latn-AZ" dirty="0" smtClean="0"/>
              <a:t>is r</a:t>
            </a:r>
            <a:r>
              <a:rPr lang="en-US" dirty="0" err="1" smtClean="0"/>
              <a:t>əftarın</a:t>
            </a:r>
            <a:r>
              <a:rPr lang="en-US" dirty="0" smtClean="0"/>
              <a:t> </a:t>
            </a:r>
            <a:r>
              <a:rPr lang="en-US" dirty="0" err="1" smtClean="0"/>
              <a:t>məqsədi</a:t>
            </a:r>
            <a:endParaRPr lang="az-Latn-AZ" dirty="0" smtClean="0"/>
          </a:p>
          <a:p>
            <a:pPr>
              <a:buFontTx/>
              <a:buChar char="-"/>
            </a:pPr>
            <a:r>
              <a:rPr lang="en-GB" dirty="0"/>
              <a:t>r</a:t>
            </a:r>
            <a:r>
              <a:rPr lang="az-Latn-AZ" dirty="0" smtClean="0"/>
              <a:t>əftarın tətbiq edilməsinin</a:t>
            </a:r>
            <a:r>
              <a:rPr lang="en-US" dirty="0" smtClean="0"/>
              <a:t> </a:t>
            </a:r>
            <a:r>
              <a:rPr lang="az-Latn-AZ" dirty="0" smtClean="0"/>
              <a:t>konteksti </a:t>
            </a:r>
            <a:endParaRPr lang="en-GB" dirty="0" smtClean="0"/>
          </a:p>
          <a:p>
            <a:pPr marL="0" indent="0">
              <a:buNone/>
            </a:pPr>
            <a:r>
              <a:rPr lang="az-Latn-AZ" dirty="0" smtClean="0">
                <a:solidFill>
                  <a:srgbClr val="0070C0"/>
                </a:solidFill>
              </a:rPr>
              <a:t>(</a:t>
            </a:r>
            <a:r>
              <a:rPr lang="az-Latn-AZ" i="1" dirty="0" smtClean="0">
                <a:solidFill>
                  <a:srgbClr val="0070C0"/>
                </a:solidFill>
              </a:rPr>
              <a:t>Gafgen </a:t>
            </a:r>
            <a:r>
              <a:rPr lang="en-GB" i="1" dirty="0" smtClean="0">
                <a:solidFill>
                  <a:srgbClr val="0070C0"/>
                </a:solidFill>
              </a:rPr>
              <a:t>v. Germany</a:t>
            </a:r>
            <a:r>
              <a:rPr lang="en-GB" dirty="0">
                <a:solidFill>
                  <a:srgbClr val="0070C0"/>
                </a:solidFill>
              </a:rPr>
              <a:t>, 22978/05, § </a:t>
            </a:r>
            <a:r>
              <a:rPr lang="en-GB" dirty="0" smtClean="0">
                <a:solidFill>
                  <a:srgbClr val="0070C0"/>
                </a:solidFill>
              </a:rPr>
              <a:t>101, 1 June 2010; </a:t>
            </a:r>
            <a:r>
              <a:rPr lang="en-GB" i="1" dirty="0" err="1" smtClean="0">
                <a:solidFill>
                  <a:srgbClr val="0070C0"/>
                </a:solidFill>
              </a:rPr>
              <a:t>Mikheyev</a:t>
            </a:r>
            <a:r>
              <a:rPr lang="en-GB" i="1" dirty="0" smtClean="0">
                <a:solidFill>
                  <a:srgbClr val="0070C0"/>
                </a:solidFill>
              </a:rPr>
              <a:t> v</a:t>
            </a:r>
            <a:r>
              <a:rPr lang="en-GB" i="1" dirty="0">
                <a:solidFill>
                  <a:srgbClr val="0070C0"/>
                </a:solidFill>
              </a:rPr>
              <a:t>. </a:t>
            </a:r>
            <a:r>
              <a:rPr lang="en-GB" i="1" dirty="0" smtClean="0">
                <a:solidFill>
                  <a:srgbClr val="0070C0"/>
                </a:solidFill>
              </a:rPr>
              <a:t>Russia</a:t>
            </a:r>
            <a:r>
              <a:rPr lang="en-GB" dirty="0" smtClean="0">
                <a:solidFill>
                  <a:srgbClr val="0070C0"/>
                </a:solidFill>
              </a:rPr>
              <a:t>, </a:t>
            </a:r>
            <a:r>
              <a:rPr lang="en-GB" dirty="0">
                <a:solidFill>
                  <a:srgbClr val="0070C0"/>
                </a:solidFill>
              </a:rPr>
              <a:t>77617/01, § 135, </a:t>
            </a:r>
            <a:r>
              <a:rPr lang="en-GB" dirty="0" smtClean="0">
                <a:solidFill>
                  <a:srgbClr val="0070C0"/>
                </a:solidFill>
              </a:rPr>
              <a:t>26 January 2006; </a:t>
            </a:r>
            <a:r>
              <a:rPr lang="en-GB" i="1" dirty="0" err="1" smtClean="0">
                <a:solidFill>
                  <a:srgbClr val="0070C0"/>
                </a:solidFill>
              </a:rPr>
              <a:t>Dedovskiy</a:t>
            </a:r>
            <a:r>
              <a:rPr lang="en-GB" i="1" dirty="0" smtClean="0">
                <a:solidFill>
                  <a:srgbClr val="0070C0"/>
                </a:solidFill>
              </a:rPr>
              <a:t> and others v. Russia</a:t>
            </a:r>
            <a:r>
              <a:rPr lang="en-GB" dirty="0">
                <a:solidFill>
                  <a:srgbClr val="0070C0"/>
                </a:solidFill>
              </a:rPr>
              <a:t>, 7178/03, § </a:t>
            </a:r>
            <a:r>
              <a:rPr lang="en-GB" dirty="0" smtClean="0">
                <a:solidFill>
                  <a:srgbClr val="0070C0"/>
                </a:solidFill>
              </a:rPr>
              <a:t>85, 15 May 2008)</a:t>
            </a:r>
            <a:r>
              <a:rPr lang="en-GB" dirty="0">
                <a:solidFill>
                  <a:srgbClr val="0070C0"/>
                </a:solidFill>
              </a:rPr>
              <a:t>	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Fiziki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qüvvənin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tətbiqinin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ciddi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zərurəti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endParaRPr lang="az-Latn-AZ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az-Latn-AZ" dirty="0" smtClean="0"/>
              <a:t>«</a:t>
            </a:r>
            <a:r>
              <a:rPr lang="az-Latn-AZ" i="1" dirty="0" smtClean="0"/>
              <a:t>Hər </a:t>
            </a:r>
            <a:r>
              <a:rPr lang="az-Latn-AZ" i="1" dirty="0"/>
              <a:t>hansə bir şəxs polis və ya digər dövlət nümayəndəsi ilə üz-üzə gələndə, ona qarşı tam zəruri olmayan fiziki güvvənin tətbiqi insan ləyaqətini alçaldır və Konvensiyanın 3-cü maddəsində təsbit edilmiş hüququ </a:t>
            </a:r>
            <a:r>
              <a:rPr lang="az-Latn-AZ" i="1" dirty="0" smtClean="0"/>
              <a:t>pozur</a:t>
            </a:r>
            <a:r>
              <a:rPr lang="az-Latn-AZ" dirty="0" smtClean="0"/>
              <a:t>» </a:t>
            </a:r>
            <a:endParaRPr lang="az-Latn-AZ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err="1">
                <a:solidFill>
                  <a:srgbClr val="0070C0"/>
                </a:solidFill>
              </a:rPr>
              <a:t>Rizvanov</a:t>
            </a:r>
            <a:r>
              <a:rPr lang="en-US" i="1" dirty="0">
                <a:solidFill>
                  <a:srgbClr val="0070C0"/>
                </a:solidFill>
              </a:rPr>
              <a:t> v. Azerbaijan</a:t>
            </a:r>
            <a:r>
              <a:rPr lang="en-US" dirty="0">
                <a:solidFill>
                  <a:srgbClr val="0070C0"/>
                </a:solidFill>
              </a:rPr>
              <a:t>, 31805/06, § 49, 17 April 2012, </a:t>
            </a:r>
            <a:r>
              <a:rPr lang="en-US" i="1" dirty="0" err="1">
                <a:solidFill>
                  <a:srgbClr val="0070C0"/>
                </a:solidFill>
              </a:rPr>
              <a:t>Holodenko</a:t>
            </a:r>
            <a:r>
              <a:rPr lang="en-US" i="1" dirty="0">
                <a:solidFill>
                  <a:srgbClr val="0070C0"/>
                </a:solidFill>
              </a:rPr>
              <a:t> v. Latvia</a:t>
            </a:r>
            <a:r>
              <a:rPr lang="en-US" dirty="0">
                <a:solidFill>
                  <a:srgbClr val="0070C0"/>
                </a:solidFill>
              </a:rPr>
              <a:t>, 17215/07, § 66, 2 July 2013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780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«</a:t>
            </a:r>
            <a:r>
              <a:rPr lang="en-US" b="1" dirty="0" err="1">
                <a:solidFill>
                  <a:schemeClr val="tx2"/>
                </a:solidFill>
              </a:rPr>
              <a:t>Əsaslı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şübhələr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yaratmayan</a:t>
            </a:r>
            <a:r>
              <a:rPr lang="en-US" b="1" dirty="0">
                <a:solidFill>
                  <a:schemeClr val="tx2"/>
                </a:solidFill>
              </a:rPr>
              <a:t>» </a:t>
            </a:r>
            <a:r>
              <a:rPr lang="en-US" b="1" dirty="0" err="1">
                <a:solidFill>
                  <a:schemeClr val="tx2"/>
                </a:solidFill>
              </a:rPr>
              <a:t>sübut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standartı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az-Latn-AZ" dirty="0" smtClean="0"/>
              <a:t>«</a:t>
            </a:r>
            <a:r>
              <a:rPr lang="en-US" i="1" dirty="0" err="1" smtClean="0"/>
              <a:t>Məhkəmə</a:t>
            </a:r>
            <a:r>
              <a:rPr lang="en-US" i="1" dirty="0" smtClean="0"/>
              <a:t> </a:t>
            </a:r>
            <a:r>
              <a:rPr lang="en-US" i="1" dirty="0" err="1"/>
              <a:t>sübutları</a:t>
            </a:r>
            <a:r>
              <a:rPr lang="en-US" i="1" dirty="0"/>
              <a:t> </a:t>
            </a:r>
            <a:r>
              <a:rPr lang="en-US" i="1" dirty="0" err="1"/>
              <a:t>qiymətləndirən</a:t>
            </a:r>
            <a:r>
              <a:rPr lang="en-US" i="1" dirty="0"/>
              <a:t> </a:t>
            </a:r>
            <a:r>
              <a:rPr lang="en-US" i="1" dirty="0" err="1"/>
              <a:t>zaman</a:t>
            </a:r>
            <a:r>
              <a:rPr lang="en-US" i="1" dirty="0"/>
              <a:t> “</a:t>
            </a:r>
            <a:r>
              <a:rPr lang="en-US" i="1" dirty="0" err="1"/>
              <a:t>əsaslı</a:t>
            </a:r>
            <a:r>
              <a:rPr lang="en-US" i="1" dirty="0"/>
              <a:t> </a:t>
            </a:r>
            <a:r>
              <a:rPr lang="en-US" i="1" dirty="0" err="1"/>
              <a:t>şübhələr</a:t>
            </a:r>
            <a:r>
              <a:rPr lang="en-US" i="1" dirty="0"/>
              <a:t> </a:t>
            </a:r>
            <a:r>
              <a:rPr lang="en-US" i="1" dirty="0" err="1"/>
              <a:t>yaratmayan</a:t>
            </a:r>
            <a:r>
              <a:rPr lang="en-US" i="1" dirty="0"/>
              <a:t>” </a:t>
            </a:r>
            <a:r>
              <a:rPr lang="en-US" i="1" dirty="0" err="1"/>
              <a:t>sübut</a:t>
            </a:r>
            <a:r>
              <a:rPr lang="en-US" i="1" dirty="0"/>
              <a:t> </a:t>
            </a:r>
            <a:r>
              <a:rPr lang="en-US" i="1" dirty="0" err="1"/>
              <a:t>standartını</a:t>
            </a:r>
            <a:r>
              <a:rPr lang="en-US" i="1" dirty="0"/>
              <a:t> </a:t>
            </a:r>
            <a:r>
              <a:rPr lang="en-US" i="1" dirty="0" err="1"/>
              <a:t>əsas</a:t>
            </a:r>
            <a:r>
              <a:rPr lang="en-US" i="1" dirty="0"/>
              <a:t> </a:t>
            </a:r>
            <a:r>
              <a:rPr lang="en-US" i="1" dirty="0" err="1"/>
              <a:t>kimi</a:t>
            </a:r>
            <a:r>
              <a:rPr lang="en-US" i="1" dirty="0"/>
              <a:t> </a:t>
            </a:r>
            <a:r>
              <a:rPr lang="en-US" i="1" dirty="0" err="1"/>
              <a:t>götürür</a:t>
            </a:r>
            <a:r>
              <a:rPr lang="en-US" i="1" dirty="0"/>
              <a:t>. </a:t>
            </a:r>
            <a:r>
              <a:rPr lang="en-US" i="1" dirty="0" err="1"/>
              <a:t>Belə</a:t>
            </a:r>
            <a:r>
              <a:rPr lang="en-US" i="1" dirty="0"/>
              <a:t> </a:t>
            </a:r>
            <a:r>
              <a:rPr lang="en-US" i="1" dirty="0" err="1"/>
              <a:t>sübut</a:t>
            </a:r>
            <a:r>
              <a:rPr lang="en-US" i="1" dirty="0"/>
              <a:t> </a:t>
            </a:r>
            <a:r>
              <a:rPr lang="en-US" i="1" dirty="0" err="1"/>
              <a:t>kifayət</a:t>
            </a:r>
            <a:r>
              <a:rPr lang="en-US" i="1" dirty="0"/>
              <a:t> </a:t>
            </a:r>
            <a:r>
              <a:rPr lang="en-US" i="1" dirty="0" err="1"/>
              <a:t>qədər</a:t>
            </a:r>
            <a:r>
              <a:rPr lang="en-US" i="1" dirty="0"/>
              <a:t> </a:t>
            </a:r>
            <a:r>
              <a:rPr lang="en-US" i="1" dirty="0" err="1"/>
              <a:t>güclü</a:t>
            </a:r>
            <a:r>
              <a:rPr lang="en-US" i="1" dirty="0"/>
              <a:t>, </a:t>
            </a:r>
            <a:r>
              <a:rPr lang="en-US" i="1" dirty="0" err="1"/>
              <a:t>aydın</a:t>
            </a:r>
            <a:r>
              <a:rPr lang="en-US" i="1" dirty="0"/>
              <a:t> </a:t>
            </a:r>
            <a:r>
              <a:rPr lang="en-US" i="1" dirty="0" err="1"/>
              <a:t>və</a:t>
            </a:r>
            <a:r>
              <a:rPr lang="en-US" i="1" dirty="0"/>
              <a:t> </a:t>
            </a:r>
            <a:r>
              <a:rPr lang="en-US" i="1" dirty="0" err="1"/>
              <a:t>ziddiyyət</a:t>
            </a:r>
            <a:r>
              <a:rPr lang="en-US" i="1" dirty="0"/>
              <a:t> </a:t>
            </a:r>
            <a:r>
              <a:rPr lang="en-US" i="1" dirty="0" err="1"/>
              <a:t>təşkil</a:t>
            </a:r>
            <a:r>
              <a:rPr lang="en-US" i="1" dirty="0"/>
              <a:t> </a:t>
            </a:r>
            <a:r>
              <a:rPr lang="en-US" i="1" dirty="0" err="1"/>
              <a:t>etməyən</a:t>
            </a:r>
            <a:r>
              <a:rPr lang="en-US" i="1" dirty="0"/>
              <a:t> </a:t>
            </a:r>
            <a:r>
              <a:rPr lang="en-US" i="1" dirty="0" err="1"/>
              <a:t>mülahizələrdən</a:t>
            </a:r>
            <a:r>
              <a:rPr lang="en-US" i="1" dirty="0"/>
              <a:t> </a:t>
            </a:r>
            <a:r>
              <a:rPr lang="en-US" i="1" dirty="0" err="1"/>
              <a:t>və</a:t>
            </a:r>
            <a:r>
              <a:rPr lang="en-US" i="1" dirty="0"/>
              <a:t> </a:t>
            </a:r>
            <a:r>
              <a:rPr lang="en-US" i="1" dirty="0" err="1"/>
              <a:t>ya</a:t>
            </a:r>
            <a:r>
              <a:rPr lang="en-US" i="1" dirty="0"/>
              <a:t> </a:t>
            </a:r>
            <a:r>
              <a:rPr lang="en-US" i="1" dirty="0" err="1"/>
              <a:t>faktların</a:t>
            </a:r>
            <a:r>
              <a:rPr lang="en-US" i="1" dirty="0"/>
              <a:t> </a:t>
            </a:r>
            <a:r>
              <a:rPr lang="en-US" i="1" dirty="0" err="1"/>
              <a:t>eyni</a:t>
            </a:r>
            <a:r>
              <a:rPr lang="en-US" i="1" dirty="0"/>
              <a:t> </a:t>
            </a:r>
            <a:r>
              <a:rPr lang="en-US" i="1" dirty="0" err="1"/>
              <a:t>dərəcədə</a:t>
            </a:r>
            <a:r>
              <a:rPr lang="en-US" i="1" dirty="0"/>
              <a:t> </a:t>
            </a:r>
            <a:r>
              <a:rPr lang="en-US" i="1" dirty="0" err="1"/>
              <a:t>təkzib</a:t>
            </a:r>
            <a:r>
              <a:rPr lang="en-US" i="1" dirty="0"/>
              <a:t> </a:t>
            </a:r>
            <a:r>
              <a:rPr lang="en-US" i="1" dirty="0" err="1"/>
              <a:t>olunmayan</a:t>
            </a:r>
            <a:r>
              <a:rPr lang="en-US" i="1" dirty="0"/>
              <a:t> </a:t>
            </a:r>
            <a:r>
              <a:rPr lang="en-US" i="1" dirty="0" err="1"/>
              <a:t>ehtimallarından</a:t>
            </a:r>
            <a:r>
              <a:rPr lang="en-US" i="1" dirty="0"/>
              <a:t> </a:t>
            </a:r>
            <a:r>
              <a:rPr lang="en-US" i="1" dirty="0" err="1"/>
              <a:t>irəli</a:t>
            </a:r>
            <a:r>
              <a:rPr lang="en-US" i="1" dirty="0"/>
              <a:t> </a:t>
            </a:r>
            <a:r>
              <a:rPr lang="en-US" i="1" dirty="0" err="1"/>
              <a:t>gələ</a:t>
            </a:r>
            <a:r>
              <a:rPr lang="en-US" i="1" dirty="0"/>
              <a:t> </a:t>
            </a:r>
            <a:r>
              <a:rPr lang="en-US" i="1" dirty="0" err="1" smtClean="0"/>
              <a:t>bilər</a:t>
            </a:r>
            <a:r>
              <a:rPr lang="az-Latn-AZ" dirty="0" smtClean="0"/>
              <a:t>»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err="1" smtClean="0">
                <a:solidFill>
                  <a:srgbClr val="0070C0"/>
                </a:solidFill>
              </a:rPr>
              <a:t>Tahirova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v. Azerbaijan</a:t>
            </a:r>
            <a:r>
              <a:rPr lang="en-US" dirty="0">
                <a:solidFill>
                  <a:srgbClr val="0070C0"/>
                </a:solidFill>
              </a:rPr>
              <a:t>, 47137/07, § 38, 3 October 2013; </a:t>
            </a:r>
            <a:r>
              <a:rPr lang="en-US" i="1" dirty="0" err="1">
                <a:solidFill>
                  <a:srgbClr val="0070C0"/>
                </a:solidFill>
              </a:rPr>
              <a:t>Muradova</a:t>
            </a:r>
            <a:r>
              <a:rPr lang="en-US" i="1" dirty="0">
                <a:solidFill>
                  <a:srgbClr val="0070C0"/>
                </a:solidFill>
              </a:rPr>
              <a:t> v. Azerbaijan</a:t>
            </a:r>
            <a:r>
              <a:rPr lang="en-US" dirty="0">
                <a:solidFill>
                  <a:srgbClr val="0070C0"/>
                </a:solidFill>
              </a:rPr>
              <a:t>, 22684/05, § 105, 2 April 2009)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569</Words>
  <Application>Microsoft Office PowerPoint</Application>
  <PresentationFormat>On-screen Show (4:3)</PresentationFormat>
  <Paragraphs>56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MADDƏ 3  İşgəncələrin qadağan olunması  </vt:lpstr>
      <vt:lpstr> MADDƏ 3  İşgəncələrin qadağan olunması  </vt:lpstr>
      <vt:lpstr>Qəti və şərtsiz xarakter</vt:lpstr>
      <vt:lpstr>PowerPoint Presentation</vt:lpstr>
      <vt:lpstr>Substantiv öhdəlik </vt:lpstr>
      <vt:lpstr>PowerPoint Presentation</vt:lpstr>
      <vt:lpstr>PowerPoint Presentation</vt:lpstr>
      <vt:lpstr>PowerPoint Presentation</vt:lpstr>
      <vt:lpstr>PowerPoint Presentation</vt:lpstr>
      <vt:lpstr>Prossesual öhdəlik</vt:lpstr>
      <vt:lpstr> Pozitiv öhdəlik </vt:lpstr>
      <vt:lpstr>Məhkəmələrin xüsusi rolu</vt:lpstr>
      <vt:lpstr>PowerPoint Presentation</vt:lpstr>
    </vt:vector>
  </TitlesOfParts>
  <Company>European court of Human Right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MADDƏ 3  İşgəncələrin qadağan olunması  </dc:title>
  <dc:creator>Isayev, Kamran</dc:creator>
  <cp:lastModifiedBy>ROVSHANOVA Vafa</cp:lastModifiedBy>
  <cp:revision>78</cp:revision>
  <dcterms:created xsi:type="dcterms:W3CDTF">2017-06-02T07:27:47Z</dcterms:created>
  <dcterms:modified xsi:type="dcterms:W3CDTF">2017-08-01T14:00:36Z</dcterms:modified>
</cp:coreProperties>
</file>