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320" r:id="rId2"/>
    <p:sldId id="386" r:id="rId3"/>
    <p:sldId id="383" r:id="rId4"/>
    <p:sldId id="345" r:id="rId5"/>
    <p:sldId id="371" r:id="rId6"/>
    <p:sldId id="384" r:id="rId7"/>
    <p:sldId id="372" r:id="rId8"/>
    <p:sldId id="348" r:id="rId9"/>
    <p:sldId id="373" r:id="rId10"/>
    <p:sldId id="349" r:id="rId11"/>
    <p:sldId id="387" r:id="rId12"/>
    <p:sldId id="385" r:id="rId13"/>
    <p:sldId id="350" r:id="rId14"/>
    <p:sldId id="351" r:id="rId15"/>
    <p:sldId id="352" r:id="rId16"/>
    <p:sldId id="353" r:id="rId17"/>
    <p:sldId id="391" r:id="rId18"/>
    <p:sldId id="392" r:id="rId19"/>
    <p:sldId id="390" r:id="rId20"/>
    <p:sldId id="388" r:id="rId21"/>
    <p:sldId id="374" r:id="rId22"/>
    <p:sldId id="378" r:id="rId23"/>
    <p:sldId id="393" r:id="rId24"/>
    <p:sldId id="354" r:id="rId25"/>
    <p:sldId id="355" r:id="rId26"/>
    <p:sldId id="356" r:id="rId27"/>
    <p:sldId id="357" r:id="rId28"/>
    <p:sldId id="360" r:id="rId29"/>
    <p:sldId id="358" r:id="rId30"/>
    <p:sldId id="377" r:id="rId31"/>
    <p:sldId id="394" r:id="rId32"/>
    <p:sldId id="375" r:id="rId33"/>
    <p:sldId id="376" r:id="rId34"/>
    <p:sldId id="361" r:id="rId35"/>
    <p:sldId id="389" r:id="rId36"/>
    <p:sldId id="382" r:id="rId37"/>
    <p:sldId id="36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3515" autoAdjust="0"/>
  </p:normalViewPr>
  <p:slideViewPr>
    <p:cSldViewPr snapToGrid="0" snapToObjects="1">
      <p:cViewPr varScale="1">
        <p:scale>
          <a:sx n="86" d="100"/>
          <a:sy n="86" d="100"/>
        </p:scale>
        <p:origin x="-14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8E9C10-A1DB-4CC4-BD45-1E6D82EB7153}" type="datetimeFigureOut">
              <a:rPr lang="en-US" smtClean="0"/>
              <a:pPr/>
              <a:t>4/29/2017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93267-E40A-4687-A2D4-5AE689A3DE6B}" type="slidenum">
              <a:rPr lang="en-US" smtClean="0"/>
              <a:pPr/>
              <a:t>‹#›</a:t>
            </a:fld>
            <a:endParaRPr lang="en-US"/>
          </a:p>
        </p:txBody>
      </p:sp>
    </p:spTree>
    <p:extLst>
      <p:ext uri="{BB962C8B-B14F-4D97-AF65-F5344CB8AC3E}">
        <p14:creationId xmlns:p14="http://schemas.microsoft.com/office/powerpoint/2010/main" val="135351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93267-E40A-4687-A2D4-5AE689A3DE6B}" type="slidenum">
              <a:rPr lang="en-US" smtClean="0"/>
              <a:pPr/>
              <a:t>5</a:t>
            </a:fld>
            <a:endParaRPr lang="en-US"/>
          </a:p>
        </p:txBody>
      </p:sp>
    </p:spTree>
    <p:extLst>
      <p:ext uri="{BB962C8B-B14F-4D97-AF65-F5344CB8AC3E}">
        <p14:creationId xmlns:p14="http://schemas.microsoft.com/office/powerpoint/2010/main" val="106355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cs-CZ"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dirty="0"/>
          </a:p>
        </p:txBody>
      </p:sp>
      <p:sp>
        <p:nvSpPr>
          <p:cNvPr id="4" name="Date Placeholder 3"/>
          <p:cNvSpPr>
            <a:spLocks noGrp="1"/>
          </p:cNvSpPr>
          <p:nvPr>
            <p:ph type="dt" sz="half" idx="10"/>
          </p:nvPr>
        </p:nvSpPr>
        <p:spPr/>
        <p:txBody>
          <a:bodyPr/>
          <a:lstStyle/>
          <a:p>
            <a:fld id="{E9C325F0-9967-C14C-969E-BC013F61F766}" type="datetimeFigureOut">
              <a:rPr lang="en-US" smtClean="0"/>
              <a:pPr/>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ED55-2F83-9442-A302-8C53733C13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E9C325F0-9967-C14C-969E-BC013F61F766}" type="datetimeFigureOut">
              <a:rPr lang="en-US" smtClean="0"/>
              <a:pPr/>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ED55-2F83-9442-A302-8C53733C13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9C325F0-9967-C14C-969E-BC013F61F766}" type="datetimeFigureOut">
              <a:rPr lang="en-US" smtClean="0"/>
              <a:pPr/>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ED55-2F83-9442-A302-8C53733C13A7}"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cs-CZ"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E9C325F0-9967-C14C-969E-BC013F61F766}" type="datetimeFigureOut">
              <a:rPr lang="en-US" smtClean="0"/>
              <a:pPr/>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ED55-2F83-9442-A302-8C53733C13A7}" type="slidenum">
              <a:rPr lang="en-US" smtClean="0"/>
              <a:pPr/>
              <a:t>‹#›</a:t>
            </a:fld>
            <a:endParaRPr lang="en-US"/>
          </a:p>
        </p:txBody>
      </p:sp>
      <p:sp>
        <p:nvSpPr>
          <p:cNvPr id="7" name="Title 6"/>
          <p:cNvSpPr>
            <a:spLocks noGrp="1"/>
          </p:cNvSpPr>
          <p:nvPr>
            <p:ph type="title"/>
          </p:nvPr>
        </p:nvSpPr>
        <p:spPr/>
        <p:txBody>
          <a:bodyPr/>
          <a:lstStyle/>
          <a:p>
            <a:r>
              <a:rPr lang="cs-CZ"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cs-CZ"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E9C325F0-9967-C14C-969E-BC013F61F766}" type="datetimeFigureOut">
              <a:rPr lang="en-US" smtClean="0"/>
              <a:pPr/>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ED55-2F83-9442-A302-8C53733C13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5" name="Date Placeholder 4"/>
          <p:cNvSpPr>
            <a:spLocks noGrp="1"/>
          </p:cNvSpPr>
          <p:nvPr>
            <p:ph type="dt" sz="half" idx="10"/>
          </p:nvPr>
        </p:nvSpPr>
        <p:spPr/>
        <p:txBody>
          <a:bodyPr/>
          <a:lstStyle/>
          <a:p>
            <a:fld id="{E9C325F0-9967-C14C-969E-BC013F61F766}" type="datetimeFigureOut">
              <a:rPr lang="en-US" smtClean="0"/>
              <a:pPr/>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AED55-2F83-9442-A302-8C53733C13A7}"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7" name="Date Placeholder 6"/>
          <p:cNvSpPr>
            <a:spLocks noGrp="1"/>
          </p:cNvSpPr>
          <p:nvPr>
            <p:ph type="dt" sz="half" idx="10"/>
          </p:nvPr>
        </p:nvSpPr>
        <p:spPr/>
        <p:txBody>
          <a:bodyPr/>
          <a:lstStyle/>
          <a:p>
            <a:fld id="{E9C325F0-9967-C14C-969E-BC013F61F766}" type="datetimeFigureOut">
              <a:rPr lang="en-US" smtClean="0"/>
              <a:pPr/>
              <a:t>4/29/2017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AED55-2F83-9442-A302-8C53733C13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E9C325F0-9967-C14C-969E-BC013F61F766}" type="datetimeFigureOut">
              <a:rPr lang="en-US" smtClean="0"/>
              <a:pPr/>
              <a:t>4/29/2017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AED55-2F83-9442-A302-8C53733C13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9C325F0-9967-C14C-969E-BC013F61F766}" type="datetimeFigureOut">
              <a:rPr lang="en-US" smtClean="0"/>
              <a:pPr/>
              <a:t>4/29/2017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AED55-2F83-9442-A302-8C53733C13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9C325F0-9967-C14C-969E-BC013F61F766}" type="datetimeFigureOut">
              <a:rPr lang="en-US" smtClean="0"/>
              <a:pPr/>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AED55-2F83-9442-A302-8C53733C13A7}"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cs-CZ"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cs-CZ"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E9C325F0-9967-C14C-969E-BC013F61F766}" type="datetimeFigureOut">
              <a:rPr lang="en-US" smtClean="0"/>
              <a:pPr/>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AED55-2F83-9442-A302-8C53733C13A7}"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cs-CZ"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9C325F0-9967-C14C-969E-BC013F61F766}" type="datetimeFigureOut">
              <a:rPr lang="en-US" smtClean="0"/>
              <a:pPr/>
              <a:t>4/29/2017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C5AED55-2F83-9442-A302-8C53733C13A7}"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14400" y="522288"/>
            <a:ext cx="8229600" cy="1524000"/>
          </a:xfrm>
        </p:spPr>
        <p:txBody>
          <a:bodyPr>
            <a:noAutofit/>
          </a:bodyPr>
          <a:lstStyle/>
          <a:p>
            <a:r>
              <a:rPr lang="az-Latn-AZ" sz="36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cs typeface="Calibri"/>
              </a:rPr>
              <a:t/>
            </a:r>
            <a:br>
              <a:rPr lang="az-Latn-AZ" sz="36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cs typeface="Calibri"/>
              </a:rPr>
            </a:br>
            <a:endParaRPr lang="en-US" sz="3600" b="1" cap="all" dirty="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cs typeface="Calibri"/>
            </a:endParaRPr>
          </a:p>
        </p:txBody>
      </p:sp>
      <p:pic>
        <p:nvPicPr>
          <p:cNvPr id="6" name="Picture 2" descr="C:\Users\omeherremov\Desktop\qq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422549" cy="1116000"/>
          </a:xfrm>
          <a:prstGeom prst="rect">
            <a:avLst/>
          </a:prstGeom>
          <a:extLst>
            <a:ext uri="{909E8E84-426E-40DD-AFC4-6F175D3DCCD1}">
              <a14:hiddenFill xmlns:a14="http://schemas.microsoft.com/office/drawing/2010/main">
                <a:solidFill>
                  <a:srgbClr val="FFFFFF"/>
                </a:solidFill>
              </a14:hiddenFill>
            </a:ext>
          </a:extLst>
        </p:spPr>
      </p:pic>
      <p:sp>
        <p:nvSpPr>
          <p:cNvPr id="2" name="Rectangle 1"/>
          <p:cNvSpPr/>
          <p:nvPr/>
        </p:nvSpPr>
        <p:spPr>
          <a:xfrm>
            <a:off x="257907" y="1632434"/>
            <a:ext cx="8417667" cy="4801314"/>
          </a:xfrm>
          <a:prstGeom prst="rect">
            <a:avLst/>
          </a:prstGeom>
        </p:spPr>
        <p:txBody>
          <a:bodyPr wrap="square">
            <a:spAutoFit/>
          </a:bodyPr>
          <a:lstStyle/>
          <a:p>
            <a:pPr algn="ctr"/>
            <a:r>
              <a:rPr lang="az-Latn-AZ" b="1" dirty="0">
                <a:solidFill>
                  <a:schemeClr val="tx2"/>
                </a:solidFill>
              </a:rPr>
              <a:t>Şərq Tərəfdaşlığının Proqram Əməkdaşlığı Çərçivəsində </a:t>
            </a:r>
            <a:r>
              <a:rPr lang="en-US" dirty="0">
                <a:solidFill>
                  <a:schemeClr val="tx2"/>
                </a:solidFill>
              </a:rPr>
              <a:t/>
            </a:r>
            <a:br>
              <a:rPr lang="en-US" dirty="0">
                <a:solidFill>
                  <a:schemeClr val="tx2"/>
                </a:solidFill>
              </a:rPr>
            </a:br>
            <a:r>
              <a:rPr lang="az-Latn-AZ" b="1" dirty="0">
                <a:solidFill>
                  <a:schemeClr val="tx2"/>
                </a:solidFill>
              </a:rPr>
              <a:t>(PCF) 2015 – 2017  </a:t>
            </a:r>
            <a:r>
              <a:rPr lang="en-US" dirty="0">
                <a:solidFill>
                  <a:schemeClr val="tx2"/>
                </a:solidFill>
              </a:rPr>
              <a:t/>
            </a:r>
            <a:br>
              <a:rPr lang="en-US" dirty="0">
                <a:solidFill>
                  <a:schemeClr val="tx2"/>
                </a:solidFill>
              </a:rPr>
            </a:br>
            <a:r>
              <a:rPr lang="az-Latn-AZ" b="1" dirty="0">
                <a:solidFill>
                  <a:schemeClr val="tx2"/>
                </a:solidFill>
              </a:rPr>
              <a:t>Avropa İttifaqının və Avropa Şurasının Birgə Proqramı</a:t>
            </a:r>
            <a:r>
              <a:rPr lang="en-US" dirty="0">
                <a:solidFill>
                  <a:schemeClr val="tx2"/>
                </a:solidFill>
              </a:rPr>
              <a:t/>
            </a:r>
            <a:br>
              <a:rPr lang="en-US" dirty="0">
                <a:solidFill>
                  <a:schemeClr val="tx2"/>
                </a:solidFill>
              </a:rPr>
            </a:br>
            <a:r>
              <a:rPr lang="az-Latn-AZ" b="1" dirty="0">
                <a:solidFill>
                  <a:schemeClr val="tx2"/>
                </a:solidFill>
              </a:rPr>
              <a:t> </a:t>
            </a:r>
            <a:r>
              <a:rPr lang="en-US" dirty="0">
                <a:solidFill>
                  <a:schemeClr val="tx2"/>
                </a:solidFill>
              </a:rPr>
              <a:t/>
            </a:r>
            <a:br>
              <a:rPr lang="en-US" dirty="0">
                <a:solidFill>
                  <a:schemeClr val="tx2"/>
                </a:solidFill>
              </a:rPr>
            </a:br>
            <a:r>
              <a:rPr lang="az-Latn-AZ" b="1" dirty="0">
                <a:solidFill>
                  <a:schemeClr val="tx2"/>
                </a:solidFill>
              </a:rPr>
              <a:t> “Avropa İnsan Hüquqları Konvensiyası və Avropa İnsan Hüquqları Məhkəməsinin presedent hüququnun Azərbaycanda tətbiqi” </a:t>
            </a:r>
            <a:r>
              <a:rPr lang="en-US" dirty="0">
                <a:solidFill>
                  <a:schemeClr val="tx2"/>
                </a:solidFill>
              </a:rPr>
              <a:t/>
            </a:r>
            <a:br>
              <a:rPr lang="en-US" dirty="0">
                <a:solidFill>
                  <a:schemeClr val="tx2"/>
                </a:solidFill>
              </a:rPr>
            </a:br>
            <a:r>
              <a:rPr lang="az-Latn-AZ" b="1" dirty="0">
                <a:solidFill>
                  <a:schemeClr val="tx2"/>
                </a:solidFill>
              </a:rPr>
              <a:t>layihəsi çərçivəsində</a:t>
            </a:r>
            <a:r>
              <a:rPr lang="en-US" dirty="0">
                <a:solidFill>
                  <a:schemeClr val="tx2"/>
                </a:solidFill>
              </a:rPr>
              <a:t/>
            </a:r>
            <a:br>
              <a:rPr lang="en-US" dirty="0">
                <a:solidFill>
                  <a:schemeClr val="tx2"/>
                </a:solidFill>
              </a:rPr>
            </a:br>
            <a:r>
              <a:rPr lang="en-US" dirty="0">
                <a:solidFill>
                  <a:schemeClr val="tx2"/>
                </a:solidFill>
              </a:rPr>
              <a:t/>
            </a:r>
            <a:br>
              <a:rPr lang="en-US" dirty="0">
                <a:solidFill>
                  <a:schemeClr val="tx2"/>
                </a:solidFill>
              </a:rPr>
            </a:br>
            <a:r>
              <a:rPr lang="az-Latn-AZ" dirty="0">
                <a:solidFill>
                  <a:schemeClr val="tx2"/>
                </a:solidFill>
              </a:rPr>
              <a:t>Azərbaycan Respublikası Ədliyyə Nazirliyinin Ədliyyə Akademiyasının </a:t>
            </a:r>
            <a:r>
              <a:rPr lang="en-US" dirty="0">
                <a:solidFill>
                  <a:schemeClr val="tx2"/>
                </a:solidFill>
              </a:rPr>
              <a:t/>
            </a:r>
            <a:br>
              <a:rPr lang="en-US" dirty="0">
                <a:solidFill>
                  <a:schemeClr val="tx2"/>
                </a:solidFill>
              </a:rPr>
            </a:br>
            <a:r>
              <a:rPr lang="az-Latn-AZ" dirty="0">
                <a:solidFill>
                  <a:schemeClr val="tx2"/>
                </a:solidFill>
              </a:rPr>
              <a:t>birgə əməkdaşlığı ilə təşkil edilən </a:t>
            </a:r>
          </a:p>
          <a:p>
            <a:pPr algn="ctr"/>
            <a:endParaRPr lang="az-Latn-AZ" b="1" dirty="0">
              <a:solidFill>
                <a:schemeClr val="tx2"/>
              </a:solidFill>
            </a:endParaRPr>
          </a:p>
          <a:p>
            <a:pPr algn="ctr"/>
            <a:r>
              <a:rPr lang="az-Latn-AZ" b="1" dirty="0" smtClean="0">
                <a:solidFill>
                  <a:schemeClr val="tx2"/>
                </a:solidFill>
              </a:rPr>
              <a:t>“</a:t>
            </a:r>
            <a:r>
              <a:rPr lang="az-Latn-AZ" b="1" dirty="0">
                <a:solidFill>
                  <a:schemeClr val="tx2"/>
                </a:solidFill>
              </a:rPr>
              <a:t>Avropa İnsan Hüquqları Konvensiyasının 3-cü </a:t>
            </a:r>
            <a:endParaRPr lang="az-Latn-AZ" b="1" dirty="0" smtClean="0">
              <a:solidFill>
                <a:schemeClr val="tx2"/>
              </a:solidFill>
            </a:endParaRPr>
          </a:p>
          <a:p>
            <a:pPr algn="ctr"/>
            <a:r>
              <a:rPr lang="az-Latn-AZ" b="1" dirty="0" smtClean="0">
                <a:solidFill>
                  <a:schemeClr val="tx2"/>
                </a:solidFill>
              </a:rPr>
              <a:t>(</a:t>
            </a:r>
            <a:r>
              <a:rPr lang="az-Latn-AZ" b="1" dirty="0">
                <a:solidFill>
                  <a:schemeClr val="tx2"/>
                </a:solidFill>
              </a:rPr>
              <a:t>İşgəncələrin qadağan olunması) </a:t>
            </a:r>
            <a:r>
              <a:rPr lang="az-Latn-AZ" b="1" dirty="0" smtClean="0">
                <a:solidFill>
                  <a:schemeClr val="tx2"/>
                </a:solidFill>
              </a:rPr>
              <a:t>Maddəsi”</a:t>
            </a:r>
            <a:endParaRPr lang="en-US" b="1" dirty="0" smtClean="0">
              <a:solidFill>
                <a:schemeClr val="tx2"/>
              </a:solidFill>
            </a:endParaRPr>
          </a:p>
          <a:p>
            <a:pPr algn="ctr"/>
            <a:r>
              <a:rPr lang="az-Latn-AZ" b="1" dirty="0">
                <a:solidFill>
                  <a:schemeClr val="tx2"/>
                </a:solidFill>
              </a:rPr>
              <a:t> </a:t>
            </a:r>
            <a:r>
              <a:rPr lang="az-Latn-AZ" dirty="0" smtClean="0">
                <a:solidFill>
                  <a:schemeClr val="tx2"/>
                </a:solidFill>
              </a:rPr>
              <a:t>2</a:t>
            </a:r>
            <a:r>
              <a:rPr lang="en-US" dirty="0" smtClean="0">
                <a:solidFill>
                  <a:schemeClr val="tx2"/>
                </a:solidFill>
              </a:rPr>
              <a:t>0</a:t>
            </a:r>
            <a:r>
              <a:rPr lang="az-Latn-AZ" dirty="0" smtClean="0">
                <a:solidFill>
                  <a:schemeClr val="tx2"/>
                </a:solidFill>
              </a:rPr>
              <a:t> </a:t>
            </a:r>
            <a:r>
              <a:rPr lang="en-US" dirty="0" err="1" smtClean="0">
                <a:solidFill>
                  <a:schemeClr val="tx2"/>
                </a:solidFill>
              </a:rPr>
              <a:t>aprel</a:t>
            </a:r>
            <a:r>
              <a:rPr lang="az-Latn-AZ" dirty="0" smtClean="0">
                <a:solidFill>
                  <a:schemeClr val="tx2"/>
                </a:solidFill>
              </a:rPr>
              <a:t> 2017-ci </a:t>
            </a:r>
            <a:r>
              <a:rPr lang="az-Latn-AZ" dirty="0">
                <a:solidFill>
                  <a:schemeClr val="tx2"/>
                </a:solidFill>
              </a:rPr>
              <a:t>il </a:t>
            </a:r>
            <a:r>
              <a:rPr lang="en-US" dirty="0">
                <a:solidFill>
                  <a:schemeClr val="tx2"/>
                </a:solidFill>
              </a:rPr>
              <a:t/>
            </a:r>
            <a:br>
              <a:rPr lang="en-US" dirty="0">
                <a:solidFill>
                  <a:schemeClr val="tx2"/>
                </a:solidFill>
              </a:rPr>
            </a:br>
            <a:r>
              <a:rPr lang="az-Latn-AZ" dirty="0">
                <a:solidFill>
                  <a:schemeClr val="tx2"/>
                </a:solidFill>
              </a:rPr>
              <a:t> </a:t>
            </a:r>
            <a:r>
              <a:rPr lang="en-US" dirty="0" smtClean="0">
                <a:solidFill>
                  <a:schemeClr val="tx2"/>
                </a:solidFill>
              </a:rPr>
              <a:t>Park Inn </a:t>
            </a:r>
            <a:r>
              <a:rPr lang="en-US" dirty="0" err="1" smtClean="0">
                <a:solidFill>
                  <a:schemeClr val="tx2"/>
                </a:solidFill>
              </a:rPr>
              <a:t>Mehmanxanas</a:t>
            </a:r>
            <a:r>
              <a:rPr lang="az-Latn-AZ" dirty="0">
                <a:solidFill>
                  <a:schemeClr val="tx2"/>
                </a:solidFill>
              </a:rPr>
              <a:t>ı</a:t>
            </a:r>
            <a:r>
              <a:rPr lang="en-US" dirty="0">
                <a:solidFill>
                  <a:schemeClr val="tx2"/>
                </a:solidFill>
              </a:rPr>
              <a:t/>
            </a:r>
            <a:br>
              <a:rPr lang="en-US" dirty="0">
                <a:solidFill>
                  <a:schemeClr val="tx2"/>
                </a:solidFill>
              </a:rPr>
            </a:br>
            <a:r>
              <a:rPr lang="az-Latn-AZ" dirty="0">
                <a:solidFill>
                  <a:schemeClr val="tx2"/>
                </a:solidFill>
              </a:rPr>
              <a:t/>
            </a:r>
            <a:br>
              <a:rPr lang="az-Latn-AZ" dirty="0">
                <a:solidFill>
                  <a:schemeClr val="tx2"/>
                </a:solidFill>
              </a:rPr>
            </a:br>
            <a:r>
              <a:rPr lang="az-Latn-AZ" dirty="0">
                <a:solidFill>
                  <a:schemeClr val="tx2"/>
                </a:solidFill>
              </a:rPr>
              <a:t>Təlimçilər: </a:t>
            </a:r>
            <a:r>
              <a:rPr lang="az-Latn-AZ" dirty="0" smtClean="0">
                <a:solidFill>
                  <a:schemeClr val="tx2"/>
                </a:solidFill>
              </a:rPr>
              <a:t>Lilian Apostol, Zaur Əzimov, </a:t>
            </a:r>
            <a:r>
              <a:rPr lang="az-Latn-AZ" dirty="0">
                <a:solidFill>
                  <a:schemeClr val="tx2"/>
                </a:solidFill>
              </a:rPr>
              <a:t>Oktay Məhərrəmov.</a:t>
            </a:r>
            <a:endParaRPr lang="en-US" dirty="0">
              <a:solidFill>
                <a:schemeClr val="tx2"/>
              </a:solidFill>
            </a:endParaRPr>
          </a:p>
        </p:txBody>
      </p:sp>
    </p:spTree>
    <p:extLst>
      <p:ext uri="{BB962C8B-B14F-4D97-AF65-F5344CB8AC3E}">
        <p14:creationId xmlns:p14="http://schemas.microsoft.com/office/powerpoint/2010/main" val="18717645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443" y="711200"/>
            <a:ext cx="8073291" cy="1169551"/>
          </a:xfrm>
          <a:prstGeom prst="rect">
            <a:avLst/>
          </a:prstGeom>
          <a:noFill/>
        </p:spPr>
        <p:txBody>
          <a:bodyPr wrap="square" rtlCol="0">
            <a:spAutoFit/>
          </a:bodyPr>
          <a:lstStyle/>
          <a:p>
            <a:pPr algn="ctr"/>
            <a:r>
              <a:rPr lang="az-Latn-AZ" sz="3500" b="1" dirty="0">
                <a:latin typeface="Times New Roman" pitchFamily="18" charset="0"/>
                <a:cs typeface="Times New Roman" pitchFamily="18" charset="0"/>
              </a:rPr>
              <a:t>«İnsan hüquq və əsas azadlıqlarının müdafiəsinə dair» Avropa </a:t>
            </a:r>
            <a:r>
              <a:rPr lang="az-Latn-AZ" sz="3500" b="1" dirty="0" smtClean="0">
                <a:latin typeface="Times New Roman" pitchFamily="18" charset="0"/>
                <a:cs typeface="Times New Roman" pitchFamily="18" charset="0"/>
              </a:rPr>
              <a:t>Konvensiya</a:t>
            </a:r>
            <a:endParaRPr lang="en-US" sz="3500" b="1" dirty="0"/>
          </a:p>
        </p:txBody>
      </p:sp>
      <p:sp>
        <p:nvSpPr>
          <p:cNvPr id="2" name="Rectangle 1"/>
          <p:cNvSpPr/>
          <p:nvPr/>
        </p:nvSpPr>
        <p:spPr>
          <a:xfrm>
            <a:off x="652644" y="990938"/>
            <a:ext cx="8182708" cy="5170646"/>
          </a:xfrm>
          <a:prstGeom prst="rect">
            <a:avLst/>
          </a:prstGeom>
        </p:spPr>
        <p:txBody>
          <a:bodyPr wrap="square">
            <a:spAutoFit/>
          </a:bodyPr>
          <a:lstStyle/>
          <a:p>
            <a:pPr algn="just"/>
            <a:endParaRPr lang="az-Latn-AZ" sz="35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35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500" dirty="0" smtClean="0">
                <a:latin typeface="Times New Roman" panose="02020603050405020304" pitchFamily="18" charset="0"/>
                <a:ea typeface="Calibri" panose="020F0502020204030204" pitchFamily="34" charset="0"/>
                <a:cs typeface="Times New Roman" panose="02020603050405020304" pitchFamily="18" charset="0"/>
              </a:rPr>
              <a:t>MADDƏ 3</a:t>
            </a:r>
            <a:r>
              <a:rPr lang="az-Latn-AZ" sz="3500"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İşgəncələrin</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qadağan</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a:latin typeface="Times New Roman" panose="02020603050405020304" pitchFamily="18" charset="0"/>
                <a:ea typeface="Calibri" panose="020F0502020204030204" pitchFamily="34" charset="0"/>
                <a:cs typeface="Times New Roman" panose="02020603050405020304" pitchFamily="18" charset="0"/>
              </a:rPr>
              <a:t>olunması</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3500" dirty="0">
                <a:latin typeface="Times New Roman" panose="02020603050405020304" pitchFamily="18" charset="0"/>
                <a:ea typeface="Calibri" panose="020F0502020204030204" pitchFamily="34" charset="0"/>
                <a:cs typeface="Times New Roman" panose="02020603050405020304" pitchFamily="18" charset="0"/>
              </a:rPr>
              <a:t> </a:t>
            </a:r>
            <a:endParaRPr lang="en-US" sz="35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Heç</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kəs</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işgəncəyə</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qeyri-insani</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və</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ya</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ləyaqəti</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alçaldan</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rəftara</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və</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ya</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cəzaya</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məruz</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qalmamalıdır</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endParaRPr lang="az-Latn-AZ" sz="35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az-Latn-AZ" sz="2500" dirty="0" smtClean="0"/>
              <a:t>Cəmi 14 söz “demokratik </a:t>
            </a:r>
            <a:r>
              <a:rPr lang="az-Latn-AZ" sz="2500" dirty="0"/>
              <a:t>cəmiyyətin fundamental dəyərlərindən birini özündə təzahür etdirir”</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0621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739" y="548382"/>
            <a:ext cx="8182708" cy="630942"/>
          </a:xfrm>
          <a:prstGeom prst="rect">
            <a:avLst/>
          </a:prstGeom>
        </p:spPr>
        <p:txBody>
          <a:bodyPr wrap="square">
            <a:spAutoFit/>
          </a:bodyPr>
          <a:lstStyle/>
          <a:p>
            <a:pPr algn="ctr"/>
            <a:r>
              <a:rPr lang="az-Latn-AZ" sz="3500" b="1" dirty="0" smtClean="0">
                <a:ea typeface="Calibri" panose="020F0502020204030204" pitchFamily="34" charset="0"/>
                <a:cs typeface="Times New Roman" panose="02020603050405020304" pitchFamily="18" charset="0"/>
              </a:rPr>
              <a:t>3-cü maddə qoruyur:</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83846" y="1544843"/>
            <a:ext cx="8182708" cy="1708160"/>
          </a:xfrm>
          <a:prstGeom prst="rect">
            <a:avLst/>
          </a:prstGeom>
        </p:spPr>
        <p:txBody>
          <a:bodyPr wrap="square">
            <a:spAutoFit/>
          </a:bodyPr>
          <a:lstStyle/>
          <a:p>
            <a:pPr marL="457200" indent="-457200">
              <a:buFont typeface="Arial" panose="020B0604020202020204" pitchFamily="34" charset="0"/>
              <a:buChar char="•"/>
            </a:pPr>
            <a:r>
              <a:rPr lang="az-Latn-AZ" sz="3500" dirty="0" smtClean="0">
                <a:ea typeface="Calibri" panose="020F0502020204030204" pitchFamily="34" charset="0"/>
                <a:cs typeface="Times New Roman" panose="02020603050405020304" pitchFamily="18" charset="0"/>
              </a:rPr>
              <a:t>İnsanın fiziki toxunulmazlığını;</a:t>
            </a:r>
          </a:p>
          <a:p>
            <a:pPr marL="457200" indent="-457200">
              <a:buFont typeface="Arial" panose="020B0604020202020204" pitchFamily="34" charset="0"/>
              <a:buChar char="•"/>
            </a:pPr>
            <a:endParaRPr lang="az-Latn-AZ" sz="3500" dirty="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az-Latn-AZ" sz="3500" dirty="0" smtClean="0">
                <a:ea typeface="Calibri" panose="020F0502020204030204" pitchFamily="34" charset="0"/>
                <a:cs typeface="Times New Roman" panose="02020603050405020304" pitchFamily="18" charset="0"/>
              </a:rPr>
              <a:t>İnsanın mental toxunulmazlığını.</a:t>
            </a:r>
            <a:r>
              <a:rPr lang="en-US" sz="3500"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59437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846" y="600169"/>
            <a:ext cx="8182708" cy="5478423"/>
          </a:xfrm>
          <a:prstGeom prst="rect">
            <a:avLst/>
          </a:prstGeom>
        </p:spPr>
        <p:txBody>
          <a:bodyPr wrap="square">
            <a:spAutoFit/>
          </a:bodyPr>
          <a:lstStyle/>
          <a:p>
            <a:endParaRPr lang="en-US" sz="3500" b="1" dirty="0" smtClean="0">
              <a:ea typeface="Calibri" panose="020F0502020204030204" pitchFamily="34" charset="0"/>
              <a:cs typeface="Times New Roman" panose="02020603050405020304" pitchFamily="18" charset="0"/>
            </a:endParaRPr>
          </a:p>
          <a:p>
            <a:r>
              <a:rPr lang="en-US" sz="3500" b="1" dirty="0" err="1" smtClean="0">
                <a:ea typeface="Calibri" panose="020F0502020204030204" pitchFamily="34" charset="0"/>
                <a:cs typeface="Times New Roman" panose="02020603050405020304" pitchFamily="18" charset="0"/>
              </a:rPr>
              <a:t>İşgəncələrin</a:t>
            </a:r>
            <a:r>
              <a:rPr lang="en-US" sz="3500" b="1" dirty="0" smtClean="0">
                <a:ea typeface="Calibri" panose="020F0502020204030204" pitchFamily="34" charset="0"/>
                <a:cs typeface="Times New Roman" panose="02020603050405020304" pitchFamily="18" charset="0"/>
              </a:rPr>
              <a:t> </a:t>
            </a:r>
            <a:r>
              <a:rPr lang="en-US" sz="3500" b="1" dirty="0" err="1">
                <a:ea typeface="Calibri" panose="020F0502020204030204" pitchFamily="34" charset="0"/>
                <a:cs typeface="Times New Roman" panose="02020603050405020304" pitchFamily="18" charset="0"/>
              </a:rPr>
              <a:t>qadağan</a:t>
            </a:r>
            <a:r>
              <a:rPr lang="en-US" sz="3500" b="1" dirty="0">
                <a:ea typeface="Calibri" panose="020F0502020204030204" pitchFamily="34" charset="0"/>
                <a:cs typeface="Times New Roman" panose="02020603050405020304" pitchFamily="18" charset="0"/>
              </a:rPr>
              <a:t> </a:t>
            </a:r>
            <a:r>
              <a:rPr lang="en-US" sz="3500" b="1" dirty="0" err="1" smtClean="0">
                <a:ea typeface="Calibri" panose="020F0502020204030204" pitchFamily="34" charset="0"/>
                <a:cs typeface="Times New Roman" panose="02020603050405020304" pitchFamily="18" charset="0"/>
              </a:rPr>
              <a:t>olunmas</a:t>
            </a:r>
            <a:r>
              <a:rPr lang="az-Latn-AZ" sz="3500" b="1" dirty="0" smtClean="0">
                <a:ea typeface="Calibri" panose="020F0502020204030204" pitchFamily="34" charset="0"/>
                <a:cs typeface="Times New Roman" panose="02020603050405020304" pitchFamily="18" charset="0"/>
              </a:rPr>
              <a:t>ına istisna edilə bilərmi?</a:t>
            </a:r>
            <a:r>
              <a:rPr lang="az-Latn-AZ" sz="3500" dirty="0" smtClean="0">
                <a:ea typeface="Calibri" panose="020F0502020204030204" pitchFamily="34" charset="0"/>
                <a:cs typeface="Times New Roman" panose="02020603050405020304" pitchFamily="18" charset="0"/>
              </a:rPr>
              <a:t/>
            </a:r>
            <a:br>
              <a:rPr lang="az-Latn-AZ" sz="3500" dirty="0" smtClean="0">
                <a:ea typeface="Calibri" panose="020F0502020204030204" pitchFamily="34" charset="0"/>
                <a:cs typeface="Times New Roman" panose="02020603050405020304" pitchFamily="18" charset="0"/>
              </a:rPr>
            </a:br>
            <a:r>
              <a:rPr lang="az-Latn-AZ" sz="3500" dirty="0" smtClean="0">
                <a:ea typeface="Calibri" panose="020F0502020204030204" pitchFamily="34" charset="0"/>
                <a:cs typeface="Times New Roman" panose="02020603050405020304" pitchFamily="18" charset="0"/>
              </a:rPr>
              <a:t/>
            </a:r>
            <a:br>
              <a:rPr lang="az-Latn-AZ" sz="3500" dirty="0" smtClean="0">
                <a:ea typeface="Calibri" panose="020F0502020204030204" pitchFamily="34" charset="0"/>
                <a:cs typeface="Times New Roman" panose="02020603050405020304" pitchFamily="18" charset="0"/>
              </a:rPr>
            </a:br>
            <a:r>
              <a:rPr lang="az-Latn-AZ" sz="3500" dirty="0"/>
              <a:t>İnsan həyatının xilas edilməsi </a:t>
            </a:r>
            <a:r>
              <a:rPr lang="az-Latn-AZ" sz="3500" dirty="0" smtClean="0"/>
              <a:t>üçün?</a:t>
            </a:r>
            <a:endParaRPr lang="az-Latn-AZ" sz="3500" dirty="0"/>
          </a:p>
          <a:p>
            <a:r>
              <a:rPr lang="az-Latn-AZ" sz="3500" dirty="0"/>
              <a:t>Terrorizmlə mübarizə </a:t>
            </a:r>
            <a:r>
              <a:rPr lang="az-Latn-AZ" sz="3500" dirty="0" smtClean="0"/>
              <a:t>üçün?</a:t>
            </a:r>
            <a:endParaRPr lang="az-Latn-AZ" sz="3500" dirty="0"/>
          </a:p>
          <a:p>
            <a:r>
              <a:rPr lang="az-Latn-AZ" sz="3500" dirty="0"/>
              <a:t>Oğurlanmış və ya girov götürülmüş insanların azad edilməsi </a:t>
            </a:r>
            <a:r>
              <a:rPr lang="az-Latn-AZ" sz="3500" dirty="0" smtClean="0"/>
              <a:t>üçün?</a:t>
            </a:r>
            <a:endParaRPr lang="en-GB" sz="3500" dirty="0"/>
          </a:p>
          <a:p>
            <a:pPr algn="just"/>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3500" dirty="0">
                <a:latin typeface="Times New Roman" panose="02020603050405020304" pitchFamily="18" charset="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270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5506" y="645216"/>
            <a:ext cx="4857263" cy="630942"/>
          </a:xfrm>
          <a:prstGeom prst="rect">
            <a:avLst/>
          </a:prstGeom>
          <a:noFill/>
        </p:spPr>
        <p:txBody>
          <a:bodyPr wrap="square" rtlCol="0">
            <a:spAutoFit/>
          </a:bodyPr>
          <a:lstStyle/>
          <a:p>
            <a:pPr algn="ctr"/>
            <a:r>
              <a:rPr lang="az-Latn-AZ" sz="3500" b="1" dirty="0" smtClean="0"/>
              <a:t>Mütləq xarakter I</a:t>
            </a:r>
            <a:endParaRPr lang="en-US" sz="3500" b="1" dirty="0"/>
          </a:p>
        </p:txBody>
      </p:sp>
      <p:sp>
        <p:nvSpPr>
          <p:cNvPr id="2" name="Rectangle 1"/>
          <p:cNvSpPr/>
          <p:nvPr/>
        </p:nvSpPr>
        <p:spPr>
          <a:xfrm>
            <a:off x="328246" y="1276158"/>
            <a:ext cx="8714153" cy="5478423"/>
          </a:xfrm>
          <a:prstGeom prst="rect">
            <a:avLst/>
          </a:prstGeom>
        </p:spPr>
        <p:txBody>
          <a:bodyPr wrap="square">
            <a:spAutoFit/>
          </a:bodyPr>
          <a:lstStyle/>
          <a:p>
            <a:pPr algn="just"/>
            <a:r>
              <a:rPr lang="en-US" sz="2500" dirty="0">
                <a:ea typeface="Calibri" panose="020F0502020204030204" pitchFamily="34" charset="0"/>
                <a:cs typeface="Times New Roman" panose="02020603050405020304" pitchFamily="18" charset="0"/>
              </a:rPr>
              <a:t>MADDƏ 15 </a:t>
            </a:r>
            <a:r>
              <a:rPr lang="az-Latn-AZ" sz="2500" dirty="0" smtClean="0">
                <a:ea typeface="Calibri" panose="020F0502020204030204" pitchFamily="34" charset="0"/>
                <a:cs typeface="Times New Roman" panose="02020603050405020304" pitchFamily="18" charset="0"/>
              </a:rPr>
              <a:t>- </a:t>
            </a:r>
            <a:r>
              <a:rPr lang="en-US" sz="2500" dirty="0" err="1" smtClean="0">
                <a:ea typeface="Calibri" panose="020F0502020204030204" pitchFamily="34" charset="0"/>
                <a:cs typeface="Times New Roman" panose="02020603050405020304" pitchFamily="18" charset="0"/>
              </a:rPr>
              <a:t>Fövqəladə</a:t>
            </a:r>
            <a:r>
              <a:rPr lang="en-US" sz="2500" dirty="0" smtClean="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hallar</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zamanı</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öhdəliklərdən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geri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çəkilmə</a:t>
            </a:r>
            <a:r>
              <a:rPr lang="en-US" sz="2500" dirty="0">
                <a:ea typeface="Calibri" panose="020F0502020204030204" pitchFamily="34" charset="0"/>
                <a:cs typeface="Times New Roman" panose="02020603050405020304" pitchFamily="18" charset="0"/>
              </a:rPr>
              <a:t> </a:t>
            </a:r>
          </a:p>
          <a:p>
            <a:pPr algn="just"/>
            <a:r>
              <a:rPr lang="en-US" sz="2500" dirty="0">
                <a:ea typeface="Calibri" panose="020F0502020204030204" pitchFamily="34" charset="0"/>
                <a:cs typeface="Times New Roman" panose="02020603050405020304" pitchFamily="18" charset="0"/>
              </a:rPr>
              <a:t> </a:t>
            </a:r>
          </a:p>
          <a:p>
            <a:pPr algn="just"/>
            <a:r>
              <a:rPr lang="en-US" sz="2500" dirty="0">
                <a:ea typeface="Calibri" panose="020F0502020204030204" pitchFamily="34" charset="0"/>
                <a:cs typeface="Times New Roman" panose="02020603050405020304" pitchFamily="18" charset="0"/>
              </a:rPr>
              <a:t>1. </a:t>
            </a:r>
            <a:r>
              <a:rPr lang="en-US" sz="2500" b="1" dirty="0" err="1">
                <a:ea typeface="Calibri" panose="020F0502020204030204" pitchFamily="34" charset="0"/>
                <a:cs typeface="Times New Roman" panose="02020603050405020304" pitchFamily="18" charset="0"/>
              </a:rPr>
              <a:t>Müharibə</a:t>
            </a:r>
            <a:r>
              <a:rPr lang="en-US" sz="2500" b="1" dirty="0">
                <a:ea typeface="Calibri" panose="020F0502020204030204" pitchFamily="34" charset="0"/>
                <a:cs typeface="Times New Roman" panose="02020603050405020304" pitchFamily="18" charset="0"/>
              </a:rPr>
              <a:t> </a:t>
            </a:r>
            <a:r>
              <a:rPr lang="en-US" sz="2500" b="1" dirty="0" err="1">
                <a:ea typeface="Calibri" panose="020F0502020204030204" pitchFamily="34" charset="0"/>
                <a:cs typeface="Times New Roman" panose="02020603050405020304" pitchFamily="18" charset="0"/>
              </a:rPr>
              <a:t>və</a:t>
            </a:r>
            <a:r>
              <a:rPr lang="en-US" sz="2500" b="1" dirty="0">
                <a:ea typeface="Calibri" panose="020F0502020204030204" pitchFamily="34" charset="0"/>
                <a:cs typeface="Times New Roman" panose="02020603050405020304" pitchFamily="18" charset="0"/>
              </a:rPr>
              <a:t> </a:t>
            </a:r>
            <a:r>
              <a:rPr lang="en-US" sz="2500" b="1" dirty="0" err="1">
                <a:ea typeface="Calibri" panose="020F0502020204030204" pitchFamily="34" charset="0"/>
                <a:cs typeface="Times New Roman" panose="02020603050405020304" pitchFamily="18" charset="0"/>
              </a:rPr>
              <a:t>ya</a:t>
            </a:r>
            <a:r>
              <a:rPr lang="en-US" sz="2500" b="1" dirty="0">
                <a:ea typeface="Calibri" panose="020F0502020204030204" pitchFamily="34" charset="0"/>
                <a:cs typeface="Times New Roman" panose="02020603050405020304" pitchFamily="18" charset="0"/>
              </a:rPr>
              <a:t> </a:t>
            </a:r>
            <a:r>
              <a:rPr lang="en-US" sz="2500" b="1" dirty="0" err="1">
                <a:ea typeface="Calibri" panose="020F0502020204030204" pitchFamily="34" charset="0"/>
                <a:cs typeface="Times New Roman" panose="02020603050405020304" pitchFamily="18" charset="0"/>
              </a:rPr>
              <a:t>millətin</a:t>
            </a:r>
            <a:r>
              <a:rPr lang="en-US" sz="2500" b="1" dirty="0">
                <a:ea typeface="Calibri" panose="020F0502020204030204" pitchFamily="34" charset="0"/>
                <a:cs typeface="Times New Roman" panose="02020603050405020304" pitchFamily="18" charset="0"/>
              </a:rPr>
              <a:t> </a:t>
            </a:r>
            <a:r>
              <a:rPr lang="en-US" sz="2500" b="1" dirty="0" err="1">
                <a:ea typeface="Calibri" panose="020F0502020204030204" pitchFamily="34" charset="0"/>
                <a:cs typeface="Times New Roman" panose="02020603050405020304" pitchFamily="18" charset="0"/>
              </a:rPr>
              <a:t>həyatını</a:t>
            </a:r>
            <a:r>
              <a:rPr lang="en-US" sz="2500" b="1" dirty="0">
                <a:ea typeface="Calibri" panose="020F0502020204030204" pitchFamily="34" charset="0"/>
                <a:cs typeface="Times New Roman" panose="02020603050405020304" pitchFamily="18" charset="0"/>
              </a:rPr>
              <a:t> </a:t>
            </a:r>
            <a:r>
              <a:rPr lang="en-US" sz="2500" b="1" dirty="0" err="1">
                <a:ea typeface="Calibri" panose="020F0502020204030204" pitchFamily="34" charset="0"/>
                <a:cs typeface="Times New Roman" panose="02020603050405020304" pitchFamily="18" charset="0"/>
              </a:rPr>
              <a:t>təhdid</a:t>
            </a:r>
            <a:r>
              <a:rPr lang="en-US" sz="2500" b="1" dirty="0">
                <a:ea typeface="Calibri" panose="020F0502020204030204" pitchFamily="34" charset="0"/>
                <a:cs typeface="Times New Roman" panose="02020603050405020304" pitchFamily="18" charset="0"/>
              </a:rPr>
              <a:t> </a:t>
            </a:r>
            <a:r>
              <a:rPr lang="en-US" sz="2500" b="1" dirty="0" err="1">
                <a:ea typeface="Calibri" panose="020F0502020204030204" pitchFamily="34" charset="0"/>
                <a:cs typeface="Times New Roman" panose="02020603050405020304" pitchFamily="18" charset="0"/>
              </a:rPr>
              <a:t>edən</a:t>
            </a:r>
            <a:r>
              <a:rPr lang="en-US" sz="2500" b="1" dirty="0">
                <a:ea typeface="Calibri" panose="020F0502020204030204" pitchFamily="34" charset="0"/>
                <a:cs typeface="Times New Roman" panose="02020603050405020304" pitchFamily="18" charset="0"/>
              </a:rPr>
              <a:t> </a:t>
            </a:r>
            <a:r>
              <a:rPr lang="en-US" sz="2500" b="1" dirty="0" err="1">
                <a:ea typeface="Calibri" panose="020F0502020204030204" pitchFamily="34" charset="0"/>
                <a:cs typeface="Times New Roman" panose="02020603050405020304" pitchFamily="18" charset="0"/>
              </a:rPr>
              <a:t>digər</a:t>
            </a:r>
            <a:r>
              <a:rPr lang="en-US" sz="2500" b="1" dirty="0">
                <a:ea typeface="Calibri" panose="020F0502020204030204" pitchFamily="34" charset="0"/>
                <a:cs typeface="Times New Roman" panose="02020603050405020304" pitchFamily="18" charset="0"/>
              </a:rPr>
              <a:t> </a:t>
            </a:r>
            <a:r>
              <a:rPr lang="en-US" sz="2500" b="1" dirty="0" err="1">
                <a:ea typeface="Calibri" panose="020F0502020204030204" pitchFamily="34" charset="0"/>
                <a:cs typeface="Times New Roman" panose="02020603050405020304" pitchFamily="18" charset="0"/>
              </a:rPr>
              <a:t>fövqəladə</a:t>
            </a:r>
            <a:r>
              <a:rPr lang="en-US" sz="2500" b="1" dirty="0">
                <a:ea typeface="Calibri" panose="020F0502020204030204" pitchFamily="34" charset="0"/>
                <a:cs typeface="Times New Roman" panose="02020603050405020304" pitchFamily="18" charset="0"/>
              </a:rPr>
              <a:t> </a:t>
            </a:r>
            <a:r>
              <a:rPr lang="en-US" sz="2500" b="1" dirty="0" err="1">
                <a:ea typeface="Calibri" panose="020F0502020204030204" pitchFamily="34" charset="0"/>
                <a:cs typeface="Times New Roman" panose="02020603050405020304" pitchFamily="18" charset="0"/>
              </a:rPr>
              <a:t>hallar</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zamanı</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Razılığa</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gələn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Yüksək</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Tərəflərdən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hər</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hansı</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biri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onun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beynəlxalq</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hüquqa</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müvafiq</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digər</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öhdəliklərinə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zidd</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olmamaq</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şərti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ilə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yalnız</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vəziyyətin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fövqəladəliyinin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şərtləndirə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biləcəyi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səviyyədə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bu</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Konvensiya</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üzrə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öhdəliklərinə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uyğun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olmayan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tədbirlər</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görə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bilər</a:t>
            </a:r>
            <a:r>
              <a:rPr lang="en-US" sz="2500" dirty="0">
                <a:ea typeface="Calibri" panose="020F0502020204030204" pitchFamily="34" charset="0"/>
                <a:cs typeface="Times New Roman" panose="02020603050405020304" pitchFamily="18" charset="0"/>
              </a:rPr>
              <a:t>.</a:t>
            </a:r>
          </a:p>
          <a:p>
            <a:pPr algn="just"/>
            <a:r>
              <a:rPr lang="en-US" sz="2500" dirty="0">
                <a:ea typeface="Calibri" panose="020F0502020204030204" pitchFamily="34" charset="0"/>
                <a:cs typeface="Times New Roman" panose="02020603050405020304" pitchFamily="18" charset="0"/>
              </a:rPr>
              <a:t> </a:t>
            </a:r>
            <a:r>
              <a:rPr lang="en-US" sz="2500" dirty="0" smtClean="0">
                <a:ea typeface="Calibri" panose="020F0502020204030204" pitchFamily="34" charset="0"/>
              </a:rPr>
              <a:t>2</a:t>
            </a:r>
            <a:r>
              <a:rPr lang="en-US" sz="2500" dirty="0">
                <a:ea typeface="Calibri" panose="020F0502020204030204" pitchFamily="34" charset="0"/>
              </a:rPr>
              <a:t>. Bu </a:t>
            </a:r>
            <a:r>
              <a:rPr lang="en-US" sz="2500" dirty="0" err="1">
                <a:ea typeface="Calibri" panose="020F0502020204030204" pitchFamily="34" charset="0"/>
              </a:rPr>
              <a:t>müddəa</a:t>
            </a:r>
            <a:r>
              <a:rPr lang="en-US" sz="2500" dirty="0">
                <a:ea typeface="Calibri" panose="020F0502020204030204" pitchFamily="34" charset="0"/>
              </a:rPr>
              <a:t>, </a:t>
            </a:r>
            <a:r>
              <a:rPr lang="en-US" sz="2500" dirty="0" err="1">
                <a:ea typeface="Calibri" panose="020F0502020204030204" pitchFamily="34" charset="0"/>
              </a:rPr>
              <a:t>qanuni</a:t>
            </a:r>
            <a:r>
              <a:rPr lang="en-US" sz="2500" dirty="0">
                <a:ea typeface="Calibri" panose="020F0502020204030204" pitchFamily="34" charset="0"/>
              </a:rPr>
              <a:t> </a:t>
            </a:r>
            <a:r>
              <a:rPr lang="en-US" sz="2500" dirty="0" err="1">
                <a:ea typeface="Calibri" panose="020F0502020204030204" pitchFamily="34" charset="0"/>
              </a:rPr>
              <a:t>müharibə</a:t>
            </a:r>
            <a:r>
              <a:rPr lang="en-US" sz="2500" dirty="0">
                <a:ea typeface="Calibri" panose="020F0502020204030204" pitchFamily="34" charset="0"/>
              </a:rPr>
              <a:t> </a:t>
            </a:r>
            <a:r>
              <a:rPr lang="en-US" sz="2500" dirty="0" err="1">
                <a:ea typeface="Calibri" panose="020F0502020204030204" pitchFamily="34" charset="0"/>
              </a:rPr>
              <a:t>əməliyyatları</a:t>
            </a:r>
            <a:r>
              <a:rPr lang="en-US" sz="2500" dirty="0">
                <a:ea typeface="Calibri" panose="020F0502020204030204" pitchFamily="34" charset="0"/>
              </a:rPr>
              <a:t> </a:t>
            </a:r>
            <a:r>
              <a:rPr lang="en-US" sz="2500" dirty="0" err="1">
                <a:ea typeface="Calibri" panose="020F0502020204030204" pitchFamily="34" charset="0"/>
              </a:rPr>
              <a:t>nəticəsində</a:t>
            </a:r>
            <a:r>
              <a:rPr lang="en-US" sz="2500" dirty="0">
                <a:ea typeface="Calibri" panose="020F0502020204030204" pitchFamily="34" charset="0"/>
              </a:rPr>
              <a:t> </a:t>
            </a:r>
            <a:r>
              <a:rPr lang="en-US" sz="2500" dirty="0" err="1">
                <a:ea typeface="Calibri" panose="020F0502020204030204" pitchFamily="34" charset="0"/>
              </a:rPr>
              <a:t>ölüm</a:t>
            </a:r>
            <a:r>
              <a:rPr lang="en-US" sz="2500" dirty="0">
                <a:ea typeface="Calibri" panose="020F0502020204030204" pitchFamily="34" charset="0"/>
              </a:rPr>
              <a:t> </a:t>
            </a:r>
            <a:r>
              <a:rPr lang="en-US" sz="2500" dirty="0" err="1">
                <a:ea typeface="Calibri" panose="020F0502020204030204" pitchFamily="34" charset="0"/>
              </a:rPr>
              <a:t>halları</a:t>
            </a:r>
            <a:r>
              <a:rPr lang="en-US" sz="2500" dirty="0">
                <a:ea typeface="Calibri" panose="020F0502020204030204" pitchFamily="34" charset="0"/>
              </a:rPr>
              <a:t> </a:t>
            </a:r>
            <a:r>
              <a:rPr lang="en-US" sz="2500" dirty="0" err="1">
                <a:ea typeface="Calibri" panose="020F0502020204030204" pitchFamily="34" charset="0"/>
              </a:rPr>
              <a:t>istisna</a:t>
            </a:r>
            <a:r>
              <a:rPr lang="en-US" sz="2500" dirty="0">
                <a:ea typeface="Calibri" panose="020F0502020204030204" pitchFamily="34" charset="0"/>
              </a:rPr>
              <a:t> </a:t>
            </a:r>
            <a:r>
              <a:rPr lang="en-US" sz="2500" dirty="0" err="1">
                <a:ea typeface="Calibri" panose="020F0502020204030204" pitchFamily="34" charset="0"/>
              </a:rPr>
              <a:t>olmaqla</a:t>
            </a:r>
            <a:r>
              <a:rPr lang="en-US" sz="2500" dirty="0">
                <a:ea typeface="Calibri" panose="020F0502020204030204" pitchFamily="34" charset="0"/>
              </a:rPr>
              <a:t>, 2-ci </a:t>
            </a:r>
            <a:r>
              <a:rPr lang="en-US" sz="2500" dirty="0" err="1">
                <a:ea typeface="Calibri" panose="020F0502020204030204" pitchFamily="34" charset="0"/>
              </a:rPr>
              <a:t>maddənin</a:t>
            </a:r>
            <a:r>
              <a:rPr lang="en-US" sz="2500" dirty="0">
                <a:ea typeface="Calibri" panose="020F0502020204030204" pitchFamily="34" charset="0"/>
              </a:rPr>
              <a:t> </a:t>
            </a:r>
            <a:r>
              <a:rPr lang="en-US" sz="2500" dirty="0" err="1">
                <a:ea typeface="Calibri" panose="020F0502020204030204" pitchFamily="34" charset="0"/>
              </a:rPr>
              <a:t>və</a:t>
            </a:r>
            <a:r>
              <a:rPr lang="en-US" sz="2500" dirty="0">
                <a:ea typeface="Calibri" panose="020F0502020204030204" pitchFamily="34" charset="0"/>
              </a:rPr>
              <a:t> </a:t>
            </a:r>
            <a:r>
              <a:rPr lang="en-US" sz="2500" dirty="0" err="1">
                <a:ea typeface="Calibri" panose="020F0502020204030204" pitchFamily="34" charset="0"/>
              </a:rPr>
              <a:t>həmçinin</a:t>
            </a:r>
            <a:r>
              <a:rPr lang="en-US" sz="2500" dirty="0">
                <a:ea typeface="Calibri" panose="020F0502020204030204" pitchFamily="34" charset="0"/>
              </a:rPr>
              <a:t> </a:t>
            </a:r>
            <a:r>
              <a:rPr lang="en-US" sz="2500" b="1" dirty="0">
                <a:ea typeface="Calibri" panose="020F0502020204030204" pitchFamily="34" charset="0"/>
              </a:rPr>
              <a:t>3-cü </a:t>
            </a:r>
            <a:r>
              <a:rPr lang="en-US" sz="2500" b="1" dirty="0" err="1">
                <a:ea typeface="Calibri" panose="020F0502020204030204" pitchFamily="34" charset="0"/>
              </a:rPr>
              <a:t>maddənin</a:t>
            </a:r>
            <a:r>
              <a:rPr lang="en-US" sz="2500" b="1" dirty="0">
                <a:ea typeface="Calibri" panose="020F0502020204030204" pitchFamily="34" charset="0"/>
              </a:rPr>
              <a:t>,</a:t>
            </a:r>
            <a:r>
              <a:rPr lang="en-US" sz="2500" dirty="0">
                <a:ea typeface="Calibri" panose="020F0502020204030204" pitchFamily="34" charset="0"/>
              </a:rPr>
              <a:t> 4-cü </a:t>
            </a:r>
            <a:r>
              <a:rPr lang="en-US" sz="2500" dirty="0" err="1">
                <a:ea typeface="Calibri" panose="020F0502020204030204" pitchFamily="34" charset="0"/>
              </a:rPr>
              <a:t>maddənin</a:t>
            </a:r>
            <a:r>
              <a:rPr lang="en-US" sz="2500" dirty="0">
                <a:ea typeface="Calibri" panose="020F0502020204030204" pitchFamily="34" charset="0"/>
              </a:rPr>
              <a:t> 1-ci </a:t>
            </a:r>
            <a:r>
              <a:rPr lang="en-US" sz="2500" dirty="0" err="1">
                <a:ea typeface="Calibri" panose="020F0502020204030204" pitchFamily="34" charset="0"/>
              </a:rPr>
              <a:t>bəndinin</a:t>
            </a:r>
            <a:r>
              <a:rPr lang="en-US" sz="2500" dirty="0">
                <a:ea typeface="Calibri" panose="020F0502020204030204" pitchFamily="34" charset="0"/>
              </a:rPr>
              <a:t> </a:t>
            </a:r>
            <a:r>
              <a:rPr lang="en-US" sz="2500" dirty="0" err="1">
                <a:ea typeface="Calibri" panose="020F0502020204030204" pitchFamily="34" charset="0"/>
              </a:rPr>
              <a:t>və</a:t>
            </a:r>
            <a:r>
              <a:rPr lang="en-US" sz="2500" dirty="0">
                <a:ea typeface="Calibri" panose="020F0502020204030204" pitchFamily="34" charset="0"/>
              </a:rPr>
              <a:t> 7-ci </a:t>
            </a:r>
            <a:r>
              <a:rPr lang="en-US" sz="2500" dirty="0" err="1">
                <a:ea typeface="Calibri" panose="020F0502020204030204" pitchFamily="34" charset="0"/>
              </a:rPr>
              <a:t>maddənin</a:t>
            </a:r>
            <a:r>
              <a:rPr lang="en-US" sz="2500" dirty="0">
                <a:ea typeface="Calibri" panose="020F0502020204030204" pitchFamily="34" charset="0"/>
              </a:rPr>
              <a:t> </a:t>
            </a:r>
            <a:r>
              <a:rPr lang="en-US" sz="2500" b="1" dirty="0" err="1">
                <a:ea typeface="Calibri" panose="020F0502020204030204" pitchFamily="34" charset="0"/>
              </a:rPr>
              <a:t>müddəalarına</a:t>
            </a:r>
            <a:r>
              <a:rPr lang="en-US" sz="2500" b="1" dirty="0">
                <a:ea typeface="Calibri" panose="020F0502020204030204" pitchFamily="34" charset="0"/>
              </a:rPr>
              <a:t> </a:t>
            </a:r>
            <a:r>
              <a:rPr lang="en-US" sz="2500" b="1" dirty="0" err="1">
                <a:ea typeface="Calibri" panose="020F0502020204030204" pitchFamily="34" charset="0"/>
              </a:rPr>
              <a:t>uyğun</a:t>
            </a:r>
            <a:r>
              <a:rPr lang="en-US" sz="2500" b="1" dirty="0">
                <a:ea typeface="Calibri" panose="020F0502020204030204" pitchFamily="34" charset="0"/>
              </a:rPr>
              <a:t> </a:t>
            </a:r>
            <a:r>
              <a:rPr lang="en-US" sz="2500" b="1" dirty="0" err="1">
                <a:ea typeface="Calibri" panose="020F0502020204030204" pitchFamily="34" charset="0"/>
              </a:rPr>
              <a:t>olmayan</a:t>
            </a:r>
            <a:r>
              <a:rPr lang="en-US" sz="2500" b="1" dirty="0">
                <a:ea typeface="Calibri" panose="020F0502020204030204" pitchFamily="34" charset="0"/>
              </a:rPr>
              <a:t> </a:t>
            </a:r>
            <a:r>
              <a:rPr lang="en-US" sz="2500" b="1" dirty="0" err="1">
                <a:ea typeface="Calibri" panose="020F0502020204030204" pitchFamily="34" charset="0"/>
              </a:rPr>
              <a:t>tədbirlərinin</a:t>
            </a:r>
            <a:r>
              <a:rPr lang="en-US" sz="2500" b="1" dirty="0">
                <a:ea typeface="Calibri" panose="020F0502020204030204" pitchFamily="34" charset="0"/>
              </a:rPr>
              <a:t> </a:t>
            </a:r>
            <a:r>
              <a:rPr lang="en-US" sz="2500" b="1" dirty="0" err="1">
                <a:ea typeface="Calibri" panose="020F0502020204030204" pitchFamily="34" charset="0"/>
              </a:rPr>
              <a:t>görülməsinə</a:t>
            </a:r>
            <a:r>
              <a:rPr lang="en-US" sz="2500" b="1" dirty="0">
                <a:ea typeface="Calibri" panose="020F0502020204030204" pitchFamily="34" charset="0"/>
              </a:rPr>
              <a:t> </a:t>
            </a:r>
            <a:r>
              <a:rPr lang="en-US" sz="2500" b="1" dirty="0" err="1">
                <a:ea typeface="Calibri" panose="020F0502020204030204" pitchFamily="34" charset="0"/>
              </a:rPr>
              <a:t>əsas</a:t>
            </a:r>
            <a:r>
              <a:rPr lang="en-US" sz="2500" b="1" dirty="0">
                <a:ea typeface="Calibri" panose="020F0502020204030204" pitchFamily="34" charset="0"/>
              </a:rPr>
              <a:t> </a:t>
            </a:r>
            <a:r>
              <a:rPr lang="en-US" sz="2500" b="1" dirty="0" err="1">
                <a:ea typeface="Calibri" panose="020F0502020204030204" pitchFamily="34" charset="0"/>
              </a:rPr>
              <a:t>vermir</a:t>
            </a:r>
            <a:r>
              <a:rPr lang="en-US" sz="2500" b="1" dirty="0">
                <a:ea typeface="Calibri" panose="020F0502020204030204" pitchFamily="34" charset="0"/>
              </a:rPr>
              <a:t>.</a:t>
            </a:r>
            <a:endParaRPr lang="en-US" sz="2500" b="1" dirty="0"/>
          </a:p>
        </p:txBody>
      </p:sp>
    </p:spTree>
    <p:extLst>
      <p:ext uri="{BB962C8B-B14F-4D97-AF65-F5344CB8AC3E}">
        <p14:creationId xmlns:p14="http://schemas.microsoft.com/office/powerpoint/2010/main" val="2771154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2568" y="489986"/>
            <a:ext cx="4951048" cy="630942"/>
          </a:xfrm>
          <a:prstGeom prst="rect">
            <a:avLst/>
          </a:prstGeom>
          <a:noFill/>
        </p:spPr>
        <p:txBody>
          <a:bodyPr wrap="square" rtlCol="0">
            <a:spAutoFit/>
          </a:bodyPr>
          <a:lstStyle/>
          <a:p>
            <a:pPr algn="ctr"/>
            <a:r>
              <a:rPr lang="az-Latn-AZ" sz="3500" b="1" dirty="0"/>
              <a:t>Mütləq</a:t>
            </a:r>
            <a:r>
              <a:rPr lang="az-Latn-AZ" sz="3000" b="1" dirty="0"/>
              <a:t> </a:t>
            </a:r>
            <a:r>
              <a:rPr lang="az-Latn-AZ" sz="3500" b="1" dirty="0"/>
              <a:t>xarakter</a:t>
            </a:r>
            <a:r>
              <a:rPr lang="az-Latn-AZ" sz="3000" b="1" dirty="0"/>
              <a:t> </a:t>
            </a:r>
            <a:r>
              <a:rPr lang="az-Latn-AZ" sz="3000" b="1" dirty="0" smtClean="0"/>
              <a:t>I</a:t>
            </a:r>
            <a:r>
              <a:rPr lang="az-Latn-AZ" sz="3000" b="1" dirty="0"/>
              <a:t>I</a:t>
            </a:r>
            <a:endParaRPr lang="en-US" sz="3000" b="1" dirty="0"/>
          </a:p>
        </p:txBody>
      </p:sp>
      <p:sp>
        <p:nvSpPr>
          <p:cNvPr id="2" name="Rectangle 1"/>
          <p:cNvSpPr/>
          <p:nvPr/>
        </p:nvSpPr>
        <p:spPr>
          <a:xfrm>
            <a:off x="476738" y="1607458"/>
            <a:ext cx="8237416" cy="4939814"/>
          </a:xfrm>
          <a:prstGeom prst="rect">
            <a:avLst/>
          </a:prstGeom>
        </p:spPr>
        <p:txBody>
          <a:bodyPr wrap="square">
            <a:spAutoFit/>
          </a:bodyPr>
          <a:lstStyle/>
          <a:p>
            <a:r>
              <a:rPr lang="en-US" sz="2500" dirty="0" smtClean="0">
                <a:ea typeface="Calibri" panose="020F0502020204030204" pitchFamily="34" charset="0"/>
                <a:cs typeface="Times New Roman" panose="02020603050405020304" pitchFamily="18" charset="0"/>
              </a:rPr>
              <a:t>M</a:t>
            </a:r>
            <a:r>
              <a:rPr lang="az-Latn-AZ" sz="2500" dirty="0" smtClean="0">
                <a:ea typeface="Calibri" panose="020F0502020204030204" pitchFamily="34" charset="0"/>
                <a:cs typeface="Times New Roman" panose="02020603050405020304" pitchFamily="18" charset="0"/>
              </a:rPr>
              <a:t>ütləq xarakterə təsir göstərmir:</a:t>
            </a:r>
          </a:p>
          <a:p>
            <a:endParaRPr lang="en-US" sz="25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500" dirty="0">
                <a:ea typeface="Calibri" panose="020F0502020204030204" pitchFamily="34" charset="0"/>
                <a:cs typeface="Times New Roman" panose="02020603050405020304" pitchFamily="18" charset="0"/>
              </a:rPr>
              <a:t>q</a:t>
            </a:r>
            <a:r>
              <a:rPr lang="az-Latn-AZ" sz="2500" dirty="0" smtClean="0">
                <a:ea typeface="Calibri" panose="020F0502020204030204" pitchFamily="34" charset="0"/>
                <a:cs typeface="Times New Roman" panose="02020603050405020304" pitchFamily="18" charset="0"/>
              </a:rPr>
              <a:t>urbanın davranışı;</a:t>
            </a:r>
          </a:p>
          <a:p>
            <a:pPr marL="342900" indent="-342900">
              <a:buFont typeface="Arial" panose="020B0604020202020204" pitchFamily="34" charset="0"/>
              <a:buChar char="•"/>
            </a:pPr>
            <a:r>
              <a:rPr lang="az-Latn-AZ" sz="2500" dirty="0" smtClean="0">
                <a:ea typeface="Calibri" panose="020F0502020204030204" pitchFamily="34" charset="0"/>
                <a:cs typeface="Times New Roman" panose="02020603050405020304" pitchFamily="18" charset="0"/>
              </a:rPr>
              <a:t>cinayətin xarakteri;</a:t>
            </a:r>
            <a:endParaRPr lang="en-US" sz="25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500" dirty="0">
                <a:ea typeface="Calibri" panose="020F0502020204030204" pitchFamily="34" charset="0"/>
                <a:cs typeface="Times New Roman" panose="02020603050405020304" pitchFamily="18" charset="0"/>
              </a:rPr>
              <a:t>d</a:t>
            </a:r>
            <a:r>
              <a:rPr lang="az-Latn-AZ" sz="2500" dirty="0" smtClean="0">
                <a:ea typeface="Calibri" panose="020F0502020204030204" pitchFamily="34" charset="0"/>
                <a:cs typeface="Times New Roman" panose="02020603050405020304" pitchFamily="18" charset="0"/>
              </a:rPr>
              <a:t>övlət </a:t>
            </a:r>
            <a:r>
              <a:rPr lang="az-Latn-AZ" sz="2500" dirty="0">
                <a:ea typeface="Calibri" panose="020F0502020204030204" pitchFamily="34" charset="0"/>
                <a:cs typeface="Times New Roman" panose="02020603050405020304" pitchFamily="18" charset="0"/>
              </a:rPr>
              <a:t>təhlükəsizliyinə təhdidin </a:t>
            </a:r>
            <a:r>
              <a:rPr lang="az-Latn-AZ" sz="2500" dirty="0" smtClean="0">
                <a:ea typeface="Calibri" panose="020F0502020204030204" pitchFamily="34" charset="0"/>
                <a:cs typeface="Times New Roman" panose="02020603050405020304" pitchFamily="18" charset="0"/>
              </a:rPr>
              <a:t>xarakteri</a:t>
            </a:r>
            <a:r>
              <a:rPr lang="en-US" sz="2500" dirty="0">
                <a:ea typeface="Calibri" panose="020F0502020204030204" pitchFamily="34" charset="0"/>
                <a:cs typeface="Times New Roman" panose="02020603050405020304" pitchFamily="18" charset="0"/>
              </a:rPr>
              <a:t>.</a:t>
            </a:r>
            <a:endParaRPr lang="az-Latn-AZ" sz="2500" dirty="0" smtClean="0">
              <a:ea typeface="Calibri" panose="020F0502020204030204" pitchFamily="34" charset="0"/>
              <a:cs typeface="Times New Roman" panose="02020603050405020304" pitchFamily="18" charset="0"/>
            </a:endParaRPr>
          </a:p>
          <a:p>
            <a:endParaRPr lang="az-Latn-AZ" sz="2500" dirty="0">
              <a:effectLst/>
              <a:ea typeface="Calibri" panose="020F0502020204030204" pitchFamily="34" charset="0"/>
              <a:cs typeface="Times New Roman" panose="02020603050405020304" pitchFamily="18" charset="0"/>
            </a:endParaRPr>
          </a:p>
          <a:p>
            <a:r>
              <a:rPr lang="az-Latn-AZ" sz="3000" dirty="0" smtClean="0"/>
              <a:t>A. </a:t>
            </a:r>
            <a:r>
              <a:rPr lang="en-US" sz="3000" dirty="0" smtClean="0"/>
              <a:t>v</a:t>
            </a:r>
            <a:r>
              <a:rPr lang="en-US" sz="3000" dirty="0"/>
              <a:t>. the </a:t>
            </a:r>
            <a:r>
              <a:rPr lang="en-US" sz="3000" dirty="0" smtClean="0"/>
              <a:t>Netherlands</a:t>
            </a:r>
            <a:endParaRPr lang="az-Latn-AZ" sz="3000" dirty="0" smtClean="0"/>
          </a:p>
          <a:p>
            <a:r>
              <a:rPr lang="en-US" sz="3000" dirty="0" err="1"/>
              <a:t>Gäfgen</a:t>
            </a:r>
            <a:r>
              <a:rPr lang="en-US" sz="3000" dirty="0"/>
              <a:t> v. </a:t>
            </a:r>
            <a:r>
              <a:rPr lang="en-US" sz="3000" dirty="0" smtClean="0"/>
              <a:t>Germany</a:t>
            </a:r>
            <a:endParaRPr lang="az-Latn-AZ" sz="3000" dirty="0" smtClean="0"/>
          </a:p>
          <a:p>
            <a:r>
              <a:rPr lang="az-Latn-AZ" sz="3000" dirty="0" smtClean="0"/>
              <a:t>Aksoy v. Turkey</a:t>
            </a:r>
          </a:p>
          <a:p>
            <a:endParaRPr lang="az-Latn-AZ" sz="2500" dirty="0" smtClean="0"/>
          </a:p>
          <a:p>
            <a:endParaRPr lang="en-US" sz="2500" dirty="0"/>
          </a:p>
          <a:p>
            <a:endParaRPr lang="en-US" sz="2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5806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3550" y="586153"/>
            <a:ext cx="5279294" cy="630942"/>
          </a:xfrm>
          <a:prstGeom prst="rect">
            <a:avLst/>
          </a:prstGeom>
          <a:noFill/>
        </p:spPr>
        <p:txBody>
          <a:bodyPr wrap="square" rtlCol="0">
            <a:spAutoFit/>
          </a:bodyPr>
          <a:lstStyle/>
          <a:p>
            <a:pPr algn="ctr"/>
            <a:r>
              <a:rPr lang="az-Latn-AZ" sz="3500" b="1" dirty="0" smtClean="0"/>
              <a:t>«De minimis» qaydası</a:t>
            </a:r>
            <a:endParaRPr lang="en-US" sz="3500" b="1" dirty="0"/>
          </a:p>
        </p:txBody>
      </p:sp>
      <p:sp>
        <p:nvSpPr>
          <p:cNvPr id="3" name="Rectangle 2"/>
          <p:cNvSpPr/>
          <p:nvPr/>
        </p:nvSpPr>
        <p:spPr>
          <a:xfrm>
            <a:off x="379967" y="1420541"/>
            <a:ext cx="8424984" cy="5432256"/>
          </a:xfrm>
          <a:prstGeom prst="rect">
            <a:avLst/>
          </a:prstGeom>
        </p:spPr>
        <p:txBody>
          <a:bodyPr wrap="square">
            <a:spAutoFit/>
          </a:bodyPr>
          <a:lstStyle/>
          <a:p>
            <a:r>
              <a:rPr lang="az-Latn-AZ" sz="2500" dirty="0">
                <a:latin typeface="Times New Roman" panose="02020603050405020304" pitchFamily="18" charset="0"/>
                <a:ea typeface="Calibri" panose="020F0502020204030204" pitchFamily="34" charset="0"/>
              </a:rPr>
              <a:t>De minimis non curat lex (praetor</a:t>
            </a:r>
            <a:r>
              <a:rPr lang="az-Latn-AZ" sz="2500" dirty="0" smtClean="0">
                <a:latin typeface="Times New Roman" panose="02020603050405020304" pitchFamily="18" charset="0"/>
                <a:ea typeface="Calibri" panose="020F0502020204030204" pitchFamily="34" charset="0"/>
              </a:rPr>
              <a:t>) – Hüquq (hakim) xırda işlərlə məşğul olmur.</a:t>
            </a:r>
            <a:endParaRPr lang="az-Latn-AZ" sz="2500" dirty="0">
              <a:latin typeface="Times New Roman" panose="02020603050405020304" pitchFamily="18" charset="0"/>
              <a:ea typeface="Calibri" panose="020F0502020204030204" pitchFamily="34" charset="0"/>
            </a:endParaRPr>
          </a:p>
          <a:p>
            <a:endParaRPr lang="az-Latn-AZ" sz="2500" dirty="0">
              <a:latin typeface="Times New Roman" panose="02020603050405020304" pitchFamily="18" charset="0"/>
              <a:ea typeface="Calibri" panose="020F0502020204030204" pitchFamily="34" charset="0"/>
            </a:endParaRPr>
          </a:p>
          <a:p>
            <a:r>
              <a:rPr lang="az-Latn-AZ" sz="2500" dirty="0" smtClean="0">
                <a:latin typeface="Times New Roman" panose="02020603050405020304" pitchFamily="18" charset="0"/>
                <a:ea typeface="Calibri" panose="020F0502020204030204" pitchFamily="34" charset="0"/>
              </a:rPr>
              <a:t>“</a:t>
            </a:r>
            <a:r>
              <a:rPr lang="az-Latn-AZ" sz="2500" dirty="0">
                <a:latin typeface="Times New Roman" panose="02020603050405020304" pitchFamily="18" charset="0"/>
                <a:ea typeface="Calibri" panose="020F0502020204030204" pitchFamily="34" charset="0"/>
              </a:rPr>
              <a:t>Minimal qəddarlıq səviyyəsi” - </a:t>
            </a:r>
            <a:r>
              <a:rPr lang="az-Latn-AZ" sz="2500" b="1" dirty="0">
                <a:latin typeface="Times New Roman" panose="02020603050405020304" pitchFamily="18" charset="0"/>
                <a:ea typeface="Calibri" panose="020F0502020204030204" pitchFamily="34" charset="0"/>
              </a:rPr>
              <a:t>Ireland v. the United </a:t>
            </a:r>
            <a:r>
              <a:rPr lang="az-Latn-AZ" sz="2500" b="1" dirty="0" smtClean="0">
                <a:latin typeface="Times New Roman" panose="02020603050405020304" pitchFamily="18" charset="0"/>
                <a:ea typeface="Calibri" panose="020F0502020204030204" pitchFamily="34" charset="0"/>
              </a:rPr>
              <a:t>Kingdom</a:t>
            </a:r>
            <a:endParaRPr lang="az-Latn-AZ" sz="2500" dirty="0" smtClean="0">
              <a:latin typeface="Times New Roman" panose="02020603050405020304" pitchFamily="18" charset="0"/>
              <a:ea typeface="Calibri" panose="020F0502020204030204" pitchFamily="34" charset="0"/>
            </a:endParaRPr>
          </a:p>
          <a:p>
            <a:endParaRPr lang="az-Latn-AZ" sz="2500" dirty="0">
              <a:latin typeface="Times New Roman" panose="02020603050405020304" pitchFamily="18" charset="0"/>
              <a:ea typeface="Calibri" panose="020F0502020204030204" pitchFamily="34" charset="0"/>
            </a:endParaRPr>
          </a:p>
          <a:p>
            <a:r>
              <a:rPr lang="az-Latn-AZ" sz="2500" dirty="0">
                <a:latin typeface="Times New Roman" panose="02020603050405020304" pitchFamily="18" charset="0"/>
                <a:ea typeface="Calibri" panose="020F0502020204030204" pitchFamily="34" charset="0"/>
              </a:rPr>
              <a:t>“Minimal qəddarlıq səviyyəsi”</a:t>
            </a:r>
            <a:r>
              <a:rPr lang="az-Latn-AZ" sz="2500" dirty="0" smtClean="0">
                <a:latin typeface="Times New Roman" pitchFamily="18" charset="0"/>
                <a:cs typeface="Times New Roman" pitchFamily="18" charset="0"/>
              </a:rPr>
              <a:t> </a:t>
            </a:r>
            <a:r>
              <a:rPr lang="az-Latn-AZ" sz="2500" dirty="0">
                <a:latin typeface="Times New Roman" pitchFamily="18" charset="0"/>
                <a:cs typeface="Times New Roman" pitchFamily="18" charset="0"/>
              </a:rPr>
              <a:t>nin </a:t>
            </a:r>
            <a:r>
              <a:rPr lang="az-Latn-AZ" sz="2500" dirty="0" smtClean="0">
                <a:latin typeface="Times New Roman" pitchFamily="18" charset="0"/>
                <a:cs typeface="Times New Roman" pitchFamily="18" charset="0"/>
              </a:rPr>
              <a:t>qiymətləndirilməsi işin hallarından, o cümlədən:</a:t>
            </a:r>
          </a:p>
          <a:p>
            <a:pPr marL="342900" indent="-342900">
              <a:buFont typeface="Arial" panose="020B0604020202020204" pitchFamily="34" charset="0"/>
              <a:buChar char="•"/>
            </a:pPr>
            <a:r>
              <a:rPr lang="az-Latn-AZ" sz="2500" dirty="0">
                <a:latin typeface="Times New Roman" pitchFamily="18" charset="0"/>
                <a:cs typeface="Times New Roman" pitchFamily="18" charset="0"/>
              </a:rPr>
              <a:t>p</a:t>
            </a:r>
            <a:r>
              <a:rPr lang="az-Latn-AZ" sz="2500" dirty="0" smtClean="0">
                <a:latin typeface="Times New Roman" pitchFamily="18" charset="0"/>
                <a:cs typeface="Times New Roman" pitchFamily="18" charset="0"/>
              </a:rPr>
              <a:t>is rəftarın davamlılığından;</a:t>
            </a:r>
          </a:p>
          <a:p>
            <a:pPr marL="342900" indent="-342900">
              <a:buFont typeface="Arial" panose="020B0604020202020204" pitchFamily="34" charset="0"/>
              <a:buChar char="•"/>
            </a:pPr>
            <a:r>
              <a:rPr lang="az-Latn-AZ" sz="2500" dirty="0">
                <a:latin typeface="Times New Roman" pitchFamily="18" charset="0"/>
                <a:cs typeface="Times New Roman" pitchFamily="18" charset="0"/>
              </a:rPr>
              <a:t>o</a:t>
            </a:r>
            <a:r>
              <a:rPr lang="az-Latn-AZ" sz="2500" dirty="0" smtClean="0">
                <a:latin typeface="Times New Roman" pitchFamily="18" charset="0"/>
                <a:cs typeface="Times New Roman" pitchFamily="18" charset="0"/>
              </a:rPr>
              <a:t>nun şəxsin </a:t>
            </a:r>
            <a:r>
              <a:rPr lang="az-Latn-AZ" sz="2500" dirty="0">
                <a:latin typeface="Times New Roman" pitchFamily="18" charset="0"/>
                <a:cs typeface="Times New Roman" pitchFamily="18" charset="0"/>
              </a:rPr>
              <a:t>fiziki və psixi vəziyyətinə </a:t>
            </a:r>
            <a:r>
              <a:rPr lang="az-Latn-AZ" sz="2500" dirty="0" smtClean="0">
                <a:latin typeface="Times New Roman" pitchFamily="18" charset="0"/>
                <a:cs typeface="Times New Roman" pitchFamily="18" charset="0"/>
              </a:rPr>
              <a:t>təsirindən;</a:t>
            </a:r>
          </a:p>
          <a:p>
            <a:pPr marL="342900" indent="-342900">
              <a:buFont typeface="Arial" panose="020B0604020202020204" pitchFamily="34" charset="0"/>
              <a:buChar char="•"/>
            </a:pPr>
            <a:r>
              <a:rPr lang="az-Latn-AZ" sz="2500" dirty="0" smtClean="0">
                <a:latin typeface="Times New Roman" pitchFamily="18" charset="0"/>
                <a:cs typeface="Times New Roman" pitchFamily="18" charset="0"/>
              </a:rPr>
              <a:t>qurbanın </a:t>
            </a:r>
            <a:r>
              <a:rPr lang="az-Latn-AZ" sz="2500" dirty="0">
                <a:latin typeface="Times New Roman" pitchFamily="18" charset="0"/>
                <a:cs typeface="Times New Roman" pitchFamily="18" charset="0"/>
              </a:rPr>
              <a:t>cinsi, yaşı və sağlamlıq vəziyyətindən asılıdır.</a:t>
            </a:r>
            <a:endParaRPr lang="az-Latn-AZ" sz="2500" dirty="0" smtClean="0">
              <a:latin typeface="Times New Roman" panose="02020603050405020304" pitchFamily="18" charset="0"/>
              <a:ea typeface="Calibri" panose="020F0502020204030204" pitchFamily="34" charset="0"/>
            </a:endParaRPr>
          </a:p>
          <a:p>
            <a:endParaRPr lang="az-Latn-AZ" dirty="0">
              <a:latin typeface="Times New Roman" panose="02020603050405020304" pitchFamily="18" charset="0"/>
            </a:endParaRPr>
          </a:p>
          <a:p>
            <a:endParaRPr lang="az-Latn-AZ" dirty="0" smtClean="0">
              <a:latin typeface="Times New Roman" panose="02020603050405020304" pitchFamily="18" charset="0"/>
            </a:endParaRPr>
          </a:p>
          <a:p>
            <a:endParaRPr lang="az-Latn-AZ"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2315902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9939" y="645216"/>
            <a:ext cx="8331200" cy="630942"/>
          </a:xfrm>
          <a:prstGeom prst="rect">
            <a:avLst/>
          </a:prstGeom>
          <a:noFill/>
        </p:spPr>
        <p:txBody>
          <a:bodyPr wrap="square" rtlCol="0">
            <a:spAutoFit/>
          </a:bodyPr>
          <a:lstStyle/>
          <a:p>
            <a:pPr algn="ctr"/>
            <a:r>
              <a:rPr lang="az-Latn-AZ" sz="3500" b="1" dirty="0" smtClean="0">
                <a:cs typeface="Times New Roman" pitchFamily="18" charset="0"/>
              </a:rPr>
              <a:t>Qurbanın</a:t>
            </a:r>
            <a:r>
              <a:rPr lang="az-Latn-AZ" sz="3500" b="1" dirty="0" smtClean="0">
                <a:latin typeface="Times New Roman" pitchFamily="18" charset="0"/>
                <a:cs typeface="Times New Roman" pitchFamily="18" charset="0"/>
              </a:rPr>
              <a:t> </a:t>
            </a:r>
            <a:r>
              <a:rPr lang="az-Latn-AZ" sz="3500" b="1" dirty="0">
                <a:latin typeface="Times New Roman" pitchFamily="18" charset="0"/>
                <a:cs typeface="Times New Roman" pitchFamily="18" charset="0"/>
              </a:rPr>
              <a:t>cinsi, yaşı və sağlamlıq </a:t>
            </a:r>
            <a:r>
              <a:rPr lang="az-Latn-AZ" sz="3500" b="1" dirty="0" smtClean="0">
                <a:latin typeface="Times New Roman" pitchFamily="18" charset="0"/>
                <a:cs typeface="Times New Roman" pitchFamily="18" charset="0"/>
              </a:rPr>
              <a:t>vəziyyəti</a:t>
            </a:r>
            <a:endParaRPr lang="en-US" sz="3500" b="1" dirty="0"/>
          </a:p>
        </p:txBody>
      </p:sp>
      <p:sp>
        <p:nvSpPr>
          <p:cNvPr id="2" name="Rectangle 1"/>
          <p:cNvSpPr/>
          <p:nvPr/>
        </p:nvSpPr>
        <p:spPr>
          <a:xfrm>
            <a:off x="758092" y="1536225"/>
            <a:ext cx="6310923" cy="5093702"/>
          </a:xfrm>
          <a:prstGeom prst="rect">
            <a:avLst/>
          </a:prstGeom>
        </p:spPr>
        <p:txBody>
          <a:bodyPr wrap="square">
            <a:spAutoFit/>
          </a:bodyPr>
          <a:lstStyle/>
          <a:p>
            <a:pPr algn="just"/>
            <a:r>
              <a:rPr lang="en-US" sz="2500" dirty="0"/>
              <a:t>Castello-Roberts v. the United Kingdom</a:t>
            </a:r>
          </a:p>
          <a:p>
            <a:pPr algn="just"/>
            <a:endParaRPr lang="az-Latn-AZ" sz="2500" dirty="0" smtClean="0">
              <a:ea typeface="Calibri" panose="020F0502020204030204" pitchFamily="34" charset="0"/>
              <a:cs typeface="Times New Roman" panose="02020603050405020304" pitchFamily="18" charset="0"/>
            </a:endParaRPr>
          </a:p>
          <a:p>
            <a:pPr algn="just"/>
            <a:r>
              <a:rPr lang="en-US" sz="2500" dirty="0" smtClean="0">
                <a:ea typeface="Calibri" panose="020F0502020204030204" pitchFamily="34" charset="0"/>
                <a:cs typeface="Times New Roman" panose="02020603050405020304" pitchFamily="18" charset="0"/>
              </a:rPr>
              <a:t>Weeks v</a:t>
            </a:r>
            <a:r>
              <a:rPr lang="ru-RU" sz="2500" dirty="0" smtClean="0">
                <a:ea typeface="Calibri" panose="020F0502020204030204" pitchFamily="34" charset="0"/>
                <a:cs typeface="Times New Roman" panose="02020603050405020304" pitchFamily="18" charset="0"/>
              </a:rPr>
              <a:t>.</a:t>
            </a:r>
            <a:r>
              <a:rPr lang="az-Latn-AZ" sz="2500" dirty="0" smtClean="0">
                <a:ea typeface="Calibri" panose="020F0502020204030204" pitchFamily="34" charset="0"/>
                <a:cs typeface="Times New Roman" panose="02020603050405020304" pitchFamily="18" charset="0"/>
              </a:rPr>
              <a:t> </a:t>
            </a:r>
            <a:r>
              <a:rPr lang="en-US" sz="2500" dirty="0"/>
              <a:t>the United </a:t>
            </a:r>
            <a:r>
              <a:rPr lang="en-US" sz="2500" dirty="0" smtClean="0"/>
              <a:t>Kingdom</a:t>
            </a:r>
            <a:endParaRPr lang="az-Latn-AZ" sz="2500" dirty="0" smtClean="0"/>
          </a:p>
          <a:p>
            <a:pPr algn="just"/>
            <a:endParaRPr lang="az-Latn-AZ" sz="2500" dirty="0">
              <a:ea typeface="Calibri" panose="020F0502020204030204" pitchFamily="34" charset="0"/>
              <a:cs typeface="Times New Roman" panose="02020603050405020304" pitchFamily="18" charset="0"/>
            </a:endParaRPr>
          </a:p>
          <a:p>
            <a:pPr algn="just"/>
            <a:r>
              <a:rPr lang="az-Latn-AZ" sz="2500" dirty="0" smtClean="0">
                <a:ea typeface="Calibri" panose="020F0502020204030204" pitchFamily="34" charset="0"/>
                <a:cs typeface="Times New Roman" panose="02020603050405020304" pitchFamily="18" charset="0"/>
              </a:rPr>
              <a:t>Soering v. </a:t>
            </a:r>
            <a:r>
              <a:rPr lang="en-US" sz="2500" dirty="0"/>
              <a:t>the United </a:t>
            </a:r>
            <a:r>
              <a:rPr lang="en-US" sz="2500" dirty="0" smtClean="0"/>
              <a:t>Kingdom</a:t>
            </a:r>
            <a:endParaRPr lang="az-Latn-AZ" sz="2500" dirty="0" smtClean="0"/>
          </a:p>
          <a:p>
            <a:pPr algn="just"/>
            <a:endParaRPr lang="az-Latn-AZ" sz="2500" dirty="0">
              <a:ea typeface="Calibri" panose="020F0502020204030204" pitchFamily="34" charset="0"/>
              <a:cs typeface="Times New Roman" panose="02020603050405020304" pitchFamily="18" charset="0"/>
            </a:endParaRPr>
          </a:p>
          <a:p>
            <a:pPr algn="just"/>
            <a:r>
              <a:rPr lang="az-Latn-AZ" sz="2500" dirty="0" smtClean="0">
                <a:ea typeface="Calibri" panose="020F0502020204030204" pitchFamily="34" charset="0"/>
                <a:cs typeface="Times New Roman" panose="02020603050405020304" pitchFamily="18" charset="0"/>
              </a:rPr>
              <a:t>Toteva v. Bulgaria</a:t>
            </a:r>
          </a:p>
          <a:p>
            <a:pPr algn="just"/>
            <a:endParaRPr lang="az-Latn-AZ" sz="2500" dirty="0">
              <a:ea typeface="Calibri" panose="020F0502020204030204" pitchFamily="34" charset="0"/>
              <a:cs typeface="Times New Roman" panose="02020603050405020304" pitchFamily="18" charset="0"/>
            </a:endParaRPr>
          </a:p>
          <a:p>
            <a:pPr algn="just"/>
            <a:r>
              <a:rPr lang="az-Latn-AZ" sz="2500" dirty="0" smtClean="0">
                <a:ea typeface="Calibri" panose="020F0502020204030204" pitchFamily="34" charset="0"/>
                <a:cs typeface="Times New Roman" panose="02020603050405020304" pitchFamily="18" charset="0"/>
              </a:rPr>
              <a:t>Popov v Moldova</a:t>
            </a:r>
          </a:p>
          <a:p>
            <a:pPr algn="just"/>
            <a:endParaRPr lang="az-Latn-AZ" sz="2500" dirty="0">
              <a:ea typeface="Calibri" panose="020F0502020204030204" pitchFamily="34" charset="0"/>
              <a:cs typeface="Times New Roman" panose="02020603050405020304" pitchFamily="18" charset="0"/>
            </a:endParaRPr>
          </a:p>
          <a:p>
            <a:pPr algn="just"/>
            <a:r>
              <a:rPr lang="az-Latn-AZ" sz="2500" dirty="0" smtClean="0">
                <a:ea typeface="Calibri" panose="020F0502020204030204" pitchFamily="34" charset="0"/>
                <a:cs typeface="Times New Roman" panose="02020603050405020304" pitchFamily="18" charset="0"/>
              </a:rPr>
              <a:t>Aydin v. Turkey</a:t>
            </a:r>
          </a:p>
          <a:p>
            <a:pPr algn="just"/>
            <a:endParaRPr lang="az-Latn-AZ" sz="2500" dirty="0">
              <a:ea typeface="Calibri" panose="020F0502020204030204" pitchFamily="34" charset="0"/>
              <a:cs typeface="Times New Roman" panose="02020603050405020304" pitchFamily="18" charset="0"/>
            </a:endParaRPr>
          </a:p>
          <a:p>
            <a:pPr algn="just"/>
            <a:r>
              <a:rPr lang="az-Latn-AZ" sz="2500" dirty="0" smtClean="0">
                <a:ea typeface="Calibri" panose="020F0502020204030204" pitchFamily="34" charset="0"/>
                <a:cs typeface="Times New Roman" panose="02020603050405020304" pitchFamily="18" charset="0"/>
              </a:rPr>
              <a:t>Berlinski v. Poland</a:t>
            </a:r>
            <a:endParaRPr lang="az-Latn-AZ" sz="25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959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967" y="586153"/>
            <a:ext cx="8424983" cy="630942"/>
          </a:xfrm>
          <a:prstGeom prst="rect">
            <a:avLst/>
          </a:prstGeom>
          <a:noFill/>
        </p:spPr>
        <p:txBody>
          <a:bodyPr wrap="square" rtlCol="0">
            <a:spAutoFit/>
          </a:bodyPr>
          <a:lstStyle/>
          <a:p>
            <a:pPr algn="ctr"/>
            <a:r>
              <a:rPr lang="az-Latn-AZ" sz="3500" b="1" dirty="0"/>
              <a:t>«De minimis» qaydası - misallar</a:t>
            </a:r>
            <a:endParaRPr lang="en-US" sz="3500" b="1" dirty="0"/>
          </a:p>
        </p:txBody>
      </p:sp>
      <p:sp>
        <p:nvSpPr>
          <p:cNvPr id="3" name="Rectangle 2"/>
          <p:cNvSpPr/>
          <p:nvPr/>
        </p:nvSpPr>
        <p:spPr>
          <a:xfrm>
            <a:off x="379967" y="1420541"/>
            <a:ext cx="8424984" cy="4816703"/>
          </a:xfrm>
          <a:prstGeom prst="rect">
            <a:avLst/>
          </a:prstGeom>
        </p:spPr>
        <p:txBody>
          <a:bodyPr wrap="square">
            <a:spAutoFit/>
          </a:bodyPr>
          <a:lstStyle/>
          <a:p>
            <a:r>
              <a:rPr lang="az-Latn-AZ" sz="3000" dirty="0" smtClean="0">
                <a:latin typeface="Times New Roman" panose="02020603050405020304" pitchFamily="18" charset="0"/>
                <a:ea typeface="Calibri" panose="020F0502020204030204" pitchFamily="34" charset="0"/>
              </a:rPr>
              <a:t>Lopez Ostra v. Spain</a:t>
            </a:r>
          </a:p>
          <a:p>
            <a:endParaRPr lang="az-Latn-AZ" sz="3000" dirty="0">
              <a:latin typeface="Times New Roman" panose="02020603050405020304" pitchFamily="18" charset="0"/>
              <a:ea typeface="Calibri" panose="020F0502020204030204" pitchFamily="34" charset="0"/>
            </a:endParaRPr>
          </a:p>
          <a:p>
            <a:r>
              <a:rPr lang="az-Latn-AZ" sz="3000" dirty="0" smtClean="0">
                <a:latin typeface="Times New Roman" panose="02020603050405020304" pitchFamily="18" charset="0"/>
                <a:ea typeface="Calibri" panose="020F0502020204030204" pitchFamily="34" charset="0"/>
              </a:rPr>
              <a:t>Smith and Grady v. The United Kingdom</a:t>
            </a:r>
          </a:p>
          <a:p>
            <a:endParaRPr lang="az-Latn-AZ" sz="3000" dirty="0">
              <a:latin typeface="Times New Roman" panose="02020603050405020304" pitchFamily="18" charset="0"/>
              <a:ea typeface="Calibri" panose="020F0502020204030204" pitchFamily="34" charset="0"/>
            </a:endParaRPr>
          </a:p>
          <a:p>
            <a:r>
              <a:rPr lang="az-Latn-AZ" sz="3000" dirty="0" smtClean="0">
                <a:latin typeface="Times New Roman" panose="02020603050405020304" pitchFamily="18" charset="0"/>
                <a:ea typeface="Calibri" panose="020F0502020204030204" pitchFamily="34" charset="0"/>
              </a:rPr>
              <a:t>Kudla v. Poland</a:t>
            </a:r>
          </a:p>
          <a:p>
            <a:endParaRPr lang="az-Latn-AZ" sz="3000" dirty="0">
              <a:latin typeface="Times New Roman" panose="02020603050405020304" pitchFamily="18" charset="0"/>
              <a:ea typeface="Calibri" panose="020F0502020204030204" pitchFamily="34" charset="0"/>
            </a:endParaRPr>
          </a:p>
          <a:p>
            <a:r>
              <a:rPr lang="az-Latn-AZ" sz="3000" dirty="0" smtClean="0">
                <a:latin typeface="Times New Roman" panose="02020603050405020304" pitchFamily="18" charset="0"/>
                <a:ea typeface="Calibri" panose="020F0502020204030204" pitchFamily="34" charset="0"/>
              </a:rPr>
              <a:t>Stefan İliev v. Bulgaria</a:t>
            </a:r>
            <a:endParaRPr lang="az-Latn-AZ" sz="3000" dirty="0">
              <a:latin typeface="Times New Roman" panose="02020603050405020304" pitchFamily="18" charset="0"/>
              <a:ea typeface="Calibri" panose="020F0502020204030204" pitchFamily="34" charset="0"/>
            </a:endParaRPr>
          </a:p>
          <a:p>
            <a:endParaRPr lang="az-Latn-AZ" sz="2500" dirty="0">
              <a:latin typeface="Times New Roman" panose="02020603050405020304" pitchFamily="18" charset="0"/>
              <a:ea typeface="Calibri" panose="020F0502020204030204" pitchFamily="34" charset="0"/>
            </a:endParaRPr>
          </a:p>
          <a:p>
            <a:endParaRPr lang="az-Latn-AZ" dirty="0">
              <a:latin typeface="Times New Roman" panose="02020603050405020304" pitchFamily="18" charset="0"/>
            </a:endParaRPr>
          </a:p>
          <a:p>
            <a:endParaRPr lang="az-Latn-AZ" dirty="0" smtClean="0">
              <a:latin typeface="Times New Roman" panose="02020603050405020304" pitchFamily="18" charset="0"/>
            </a:endParaRPr>
          </a:p>
          <a:p>
            <a:endParaRPr lang="az-Latn-AZ"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1132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7303" y="457698"/>
            <a:ext cx="8227647" cy="630942"/>
          </a:xfrm>
          <a:prstGeom prst="rect">
            <a:avLst/>
          </a:prstGeom>
          <a:noFill/>
        </p:spPr>
        <p:txBody>
          <a:bodyPr wrap="square" rtlCol="0">
            <a:spAutoFit/>
          </a:bodyPr>
          <a:lstStyle/>
          <a:p>
            <a:pPr algn="ctr"/>
            <a:r>
              <a:rPr lang="az-Latn-AZ" sz="3500" b="1" dirty="0"/>
              <a:t>«De minimis» qaydası və digər </a:t>
            </a:r>
            <a:r>
              <a:rPr lang="az-Latn-AZ" sz="3500" b="1" dirty="0" smtClean="0"/>
              <a:t>maddələr</a:t>
            </a:r>
            <a:endParaRPr lang="en-US" sz="3500" b="1" dirty="0"/>
          </a:p>
        </p:txBody>
      </p:sp>
      <p:sp>
        <p:nvSpPr>
          <p:cNvPr id="3" name="Rectangle 2"/>
          <p:cNvSpPr/>
          <p:nvPr/>
        </p:nvSpPr>
        <p:spPr>
          <a:xfrm>
            <a:off x="379967" y="1420541"/>
            <a:ext cx="8424984" cy="5355312"/>
          </a:xfrm>
          <a:prstGeom prst="rect">
            <a:avLst/>
          </a:prstGeom>
        </p:spPr>
        <p:txBody>
          <a:bodyPr wrap="square">
            <a:spAutoFit/>
          </a:bodyPr>
          <a:lstStyle/>
          <a:p>
            <a:r>
              <a:rPr lang="az-Latn-AZ" sz="3000" dirty="0" smtClean="0">
                <a:ea typeface="Calibri" panose="020F0502020204030204" pitchFamily="34" charset="0"/>
              </a:rPr>
              <a:t>Lopez Ostra v. Spain</a:t>
            </a:r>
          </a:p>
          <a:p>
            <a:endParaRPr lang="az-Latn-AZ" sz="3000" dirty="0" smtClean="0">
              <a:ea typeface="Calibri" panose="020F0502020204030204" pitchFamily="34" charset="0"/>
            </a:endParaRPr>
          </a:p>
          <a:p>
            <a:r>
              <a:rPr lang="az-Latn-AZ" sz="3000" dirty="0" smtClean="0">
                <a:ea typeface="Calibri" panose="020F0502020204030204" pitchFamily="34" charset="0"/>
              </a:rPr>
              <a:t>Smith and Grady v. The United Kingdom</a:t>
            </a:r>
          </a:p>
          <a:p>
            <a:endParaRPr lang="az-Latn-AZ" sz="3000" dirty="0" smtClean="0">
              <a:ea typeface="Calibri" panose="020F0502020204030204" pitchFamily="34" charset="0"/>
            </a:endParaRPr>
          </a:p>
          <a:p>
            <a:r>
              <a:rPr lang="en-US" sz="3000" dirty="0" smtClean="0">
                <a:ea typeface="Calibri" panose="020F0502020204030204" pitchFamily="34" charset="0"/>
              </a:rPr>
              <a:t>Wainwright v</a:t>
            </a:r>
            <a:r>
              <a:rPr lang="az-Latn-AZ" sz="3000" dirty="0">
                <a:ea typeface="Calibri" panose="020F0502020204030204" pitchFamily="34" charset="0"/>
              </a:rPr>
              <a:t>. The United </a:t>
            </a:r>
            <a:r>
              <a:rPr lang="az-Latn-AZ" sz="3000" dirty="0" smtClean="0">
                <a:ea typeface="Calibri" panose="020F0502020204030204" pitchFamily="34" charset="0"/>
              </a:rPr>
              <a:t>Kingdom</a:t>
            </a:r>
          </a:p>
          <a:p>
            <a:endParaRPr lang="az-Latn-AZ" sz="3000" dirty="0">
              <a:ea typeface="Calibri" panose="020F0502020204030204" pitchFamily="34" charset="0"/>
            </a:endParaRPr>
          </a:p>
          <a:p>
            <a:r>
              <a:rPr lang="az-Latn-AZ" sz="3000" dirty="0" smtClean="0">
                <a:ea typeface="Calibri" panose="020F0502020204030204" pitchFamily="34" charset="0"/>
              </a:rPr>
              <a:t>L. v. Lithuania</a:t>
            </a:r>
          </a:p>
          <a:p>
            <a:endParaRPr lang="az-Latn-AZ" sz="3000" dirty="0" smtClean="0">
              <a:ea typeface="Calibri" panose="020F0502020204030204" pitchFamily="34" charset="0"/>
            </a:endParaRPr>
          </a:p>
          <a:p>
            <a:r>
              <a:rPr lang="az-Latn-AZ" sz="3000" dirty="0">
                <a:ea typeface="Calibri" panose="020F0502020204030204" pitchFamily="34" charset="0"/>
              </a:rPr>
              <a:t>Mubilanzila Mayeka and Kaniki Mitunga v Belgium</a:t>
            </a:r>
          </a:p>
          <a:p>
            <a:endParaRPr lang="az-Latn-AZ" dirty="0">
              <a:latin typeface="Times New Roman" panose="02020603050405020304" pitchFamily="18" charset="0"/>
            </a:endParaRPr>
          </a:p>
          <a:p>
            <a:endParaRPr lang="az-Latn-AZ" dirty="0" smtClean="0">
              <a:latin typeface="Times New Roman" panose="02020603050405020304" pitchFamily="18" charset="0"/>
            </a:endParaRPr>
          </a:p>
          <a:p>
            <a:endParaRPr lang="az-Latn-AZ"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1075391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5721" y="574877"/>
            <a:ext cx="6279663" cy="630942"/>
          </a:xfrm>
          <a:prstGeom prst="rect">
            <a:avLst/>
          </a:prstGeom>
          <a:noFill/>
        </p:spPr>
        <p:txBody>
          <a:bodyPr wrap="square" rtlCol="0">
            <a:spAutoFit/>
          </a:bodyPr>
          <a:lstStyle/>
          <a:p>
            <a:pPr algn="ctr"/>
            <a:r>
              <a:rPr lang="az-Latn-AZ" sz="3500" b="1" dirty="0" smtClean="0"/>
              <a:t>Pis rəftar - anlayışlar</a:t>
            </a:r>
            <a:endParaRPr lang="en-US" sz="3500" b="1" dirty="0"/>
          </a:p>
        </p:txBody>
      </p:sp>
      <p:sp>
        <p:nvSpPr>
          <p:cNvPr id="2" name="Rectangle 1"/>
          <p:cNvSpPr/>
          <p:nvPr/>
        </p:nvSpPr>
        <p:spPr>
          <a:xfrm>
            <a:off x="468923" y="1888812"/>
            <a:ext cx="6310923" cy="2785378"/>
          </a:xfrm>
          <a:prstGeom prst="rect">
            <a:avLst/>
          </a:prstGeom>
        </p:spPr>
        <p:txBody>
          <a:bodyPr wrap="square">
            <a:spAutoFit/>
          </a:bodyPr>
          <a:lstStyle/>
          <a:p>
            <a:pPr marL="457200" indent="-457200" algn="just">
              <a:buFont typeface="Arial" panose="020B0604020202020204" pitchFamily="34" charset="0"/>
              <a:buChar char="•"/>
            </a:pPr>
            <a:r>
              <a:rPr lang="en-US" sz="3500" dirty="0" smtClean="0">
                <a:ea typeface="Calibri" panose="020F0502020204030204" pitchFamily="34" charset="0"/>
                <a:cs typeface="Times New Roman" panose="02020603050405020304" pitchFamily="18" charset="0"/>
              </a:rPr>
              <a:t>işgəncə</a:t>
            </a:r>
            <a:endParaRPr lang="az-Latn-AZ" sz="3500" dirty="0" smtClean="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n-US" sz="3500" dirty="0" err="1" smtClean="0">
                <a:ea typeface="Calibri" panose="020F0502020204030204" pitchFamily="34" charset="0"/>
                <a:cs typeface="Times New Roman" panose="02020603050405020304" pitchFamily="18" charset="0"/>
              </a:rPr>
              <a:t>qeyri-insani</a:t>
            </a:r>
            <a:r>
              <a:rPr lang="en-US" sz="3500" dirty="0" smtClean="0">
                <a:ea typeface="Calibri" panose="020F0502020204030204" pitchFamily="34" charset="0"/>
                <a:cs typeface="Times New Roman" panose="02020603050405020304" pitchFamily="18" charset="0"/>
              </a:rPr>
              <a:t> </a:t>
            </a:r>
            <a:endParaRPr lang="az-Latn-AZ" sz="3500" dirty="0" smtClean="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n-US" sz="3500" dirty="0" err="1" smtClean="0">
                <a:ea typeface="Calibri" panose="020F0502020204030204" pitchFamily="34" charset="0"/>
                <a:cs typeface="Times New Roman" panose="02020603050405020304" pitchFamily="18" charset="0"/>
              </a:rPr>
              <a:t>ləyaqəti</a:t>
            </a:r>
            <a:r>
              <a:rPr lang="en-US" sz="3500" dirty="0" smtClean="0">
                <a:ea typeface="Calibri" panose="020F0502020204030204" pitchFamily="34" charset="0"/>
                <a:cs typeface="Times New Roman" panose="02020603050405020304" pitchFamily="18" charset="0"/>
              </a:rPr>
              <a:t> </a:t>
            </a:r>
            <a:r>
              <a:rPr lang="en-US" sz="3500" dirty="0" err="1">
                <a:ea typeface="Calibri" panose="020F0502020204030204" pitchFamily="34" charset="0"/>
                <a:cs typeface="Times New Roman" panose="02020603050405020304" pitchFamily="18" charset="0"/>
              </a:rPr>
              <a:t>alçaldan</a:t>
            </a:r>
            <a:r>
              <a:rPr lang="en-US" sz="3500" dirty="0">
                <a:ea typeface="Calibri" panose="020F0502020204030204" pitchFamily="34" charset="0"/>
                <a:cs typeface="Times New Roman" panose="02020603050405020304" pitchFamily="18" charset="0"/>
              </a:rPr>
              <a:t> </a:t>
            </a:r>
            <a:endParaRPr lang="az-Latn-AZ" sz="3500" dirty="0" smtClean="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az-Latn-AZ" sz="3500" dirty="0" err="1">
                <a:ea typeface="Calibri" panose="020F0502020204030204" pitchFamily="34" charset="0"/>
                <a:cs typeface="Times New Roman" panose="02020603050405020304" pitchFamily="18" charset="0"/>
              </a:rPr>
              <a:t>r</a:t>
            </a:r>
            <a:r>
              <a:rPr lang="en-US" sz="3500" dirty="0" err="1" smtClean="0">
                <a:ea typeface="Calibri" panose="020F0502020204030204" pitchFamily="34" charset="0"/>
                <a:cs typeface="Times New Roman" panose="02020603050405020304" pitchFamily="18" charset="0"/>
              </a:rPr>
              <a:t>əftar</a:t>
            </a:r>
            <a:endParaRPr lang="az-Latn-AZ" sz="3500" dirty="0" smtClean="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n-US" sz="3500" dirty="0" err="1" smtClean="0">
                <a:ea typeface="Calibri" panose="020F0502020204030204" pitchFamily="34" charset="0"/>
                <a:cs typeface="Times New Roman" panose="02020603050405020304" pitchFamily="18" charset="0"/>
              </a:rPr>
              <a:t>cəza</a:t>
            </a:r>
            <a:endParaRPr lang="az-Latn-AZ" sz="35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0471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14400" y="522288"/>
            <a:ext cx="8229600" cy="1524000"/>
          </a:xfrm>
        </p:spPr>
        <p:txBody>
          <a:bodyPr>
            <a:noAutofit/>
          </a:bodyPr>
          <a:lstStyle/>
          <a:p>
            <a:r>
              <a:rPr lang="az-Latn-AZ" sz="36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cs typeface="Calibri"/>
              </a:rPr>
              <a:t/>
            </a:r>
            <a:br>
              <a:rPr lang="az-Latn-AZ" sz="36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cs typeface="Calibri"/>
              </a:rPr>
            </a:br>
            <a:endParaRPr lang="en-US" sz="3600" b="1" cap="all" dirty="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cs typeface="Calibri"/>
            </a:endParaRPr>
          </a:p>
        </p:txBody>
      </p:sp>
      <p:sp>
        <p:nvSpPr>
          <p:cNvPr id="3" name="Rectangle 2"/>
          <p:cNvSpPr/>
          <p:nvPr/>
        </p:nvSpPr>
        <p:spPr>
          <a:xfrm>
            <a:off x="492369" y="1656528"/>
            <a:ext cx="8011266" cy="5170646"/>
          </a:xfrm>
          <a:prstGeom prst="rect">
            <a:avLst/>
          </a:prstGeom>
        </p:spPr>
        <p:txBody>
          <a:bodyPr wrap="square">
            <a:spAutoFit/>
          </a:bodyPr>
          <a:lstStyle/>
          <a:p>
            <a:r>
              <a:rPr lang="az-Latn-AZ" sz="3000" dirty="0" smtClean="0">
                <a:ea typeface="Times New Roman" panose="02020603050405020304" pitchFamily="18" charset="0"/>
                <a:cs typeface="Times New Roman" panose="02020603050405020304" pitchFamily="18" charset="0"/>
              </a:rPr>
              <a:t>Aşağıdakılar barədə məlumat vermək:</a:t>
            </a:r>
          </a:p>
          <a:p>
            <a:pPr marL="457200" indent="-457200">
              <a:buFont typeface="Arial" panose="020B0604020202020204" pitchFamily="34" charset="0"/>
              <a:buChar char="•"/>
            </a:pPr>
            <a:endParaRPr lang="az-Latn-AZ" sz="3000" dirty="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az-Latn-AZ" sz="3000" dirty="0" smtClean="0">
                <a:ea typeface="Times New Roman" panose="02020603050405020304" pitchFamily="18" charset="0"/>
                <a:cs typeface="Times New Roman" panose="02020603050405020304" pitchFamily="18" charset="0"/>
              </a:rPr>
              <a:t>Ümumi giriş (milli və beynəlxalq standartlar);</a:t>
            </a:r>
          </a:p>
          <a:p>
            <a:endParaRPr lang="az-Latn-AZ" sz="3000" dirty="0" smtClean="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az-Latn-AZ" sz="3000" dirty="0" smtClean="0">
                <a:ea typeface="Times New Roman" panose="02020603050405020304" pitchFamily="18" charset="0"/>
                <a:cs typeface="Times New Roman" panose="02020603050405020304" pitchFamily="18" charset="0"/>
              </a:rPr>
              <a:t>3-cü </a:t>
            </a:r>
            <a:r>
              <a:rPr lang="az-Latn-AZ" sz="3000" dirty="0">
                <a:ea typeface="Times New Roman" panose="02020603050405020304" pitchFamily="18" charset="0"/>
                <a:cs typeface="Times New Roman" panose="02020603050405020304" pitchFamily="18" charset="0"/>
              </a:rPr>
              <a:t>maddənin tətbiq </a:t>
            </a:r>
            <a:r>
              <a:rPr lang="az-Latn-AZ" sz="3000" dirty="0" smtClean="0">
                <a:ea typeface="Times New Roman" panose="02020603050405020304" pitchFamily="18" charset="0"/>
                <a:cs typeface="Times New Roman" panose="02020603050405020304" pitchFamily="18" charset="0"/>
              </a:rPr>
              <a:t>dairəsi;</a:t>
            </a:r>
          </a:p>
          <a:p>
            <a:endParaRPr lang="az-Latn-AZ" sz="3000" dirty="0" smtClean="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az-Latn-AZ" sz="3000" dirty="0" smtClean="0">
                <a:ea typeface="Times New Roman" panose="02020603050405020304" pitchFamily="18" charset="0"/>
                <a:cs typeface="Times New Roman" panose="02020603050405020304" pitchFamily="18" charset="0"/>
              </a:rPr>
              <a:t>De minimis qaydası - minimal </a:t>
            </a:r>
            <a:r>
              <a:rPr lang="az-Latn-AZ" sz="3000" dirty="0">
                <a:ea typeface="Times New Roman" panose="02020603050405020304" pitchFamily="18" charset="0"/>
                <a:cs typeface="Times New Roman" panose="02020603050405020304" pitchFamily="18" charset="0"/>
              </a:rPr>
              <a:t>qəddarlıq </a:t>
            </a:r>
            <a:r>
              <a:rPr lang="az-Latn-AZ" sz="3000" dirty="0" smtClean="0">
                <a:ea typeface="Times New Roman" panose="02020603050405020304" pitchFamily="18" charset="0"/>
                <a:cs typeface="Times New Roman" panose="02020603050405020304" pitchFamily="18" charset="0"/>
              </a:rPr>
              <a:t>səviyyəsi;</a:t>
            </a:r>
          </a:p>
          <a:p>
            <a:endParaRPr lang="az-Latn-AZ" sz="3000" dirty="0" smtClean="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az-Latn-AZ" sz="3000" dirty="0" smtClean="0">
                <a:ea typeface="Times New Roman" panose="02020603050405020304" pitchFamily="18" charset="0"/>
                <a:cs typeface="Times New Roman" panose="02020603050405020304" pitchFamily="18" charset="0"/>
              </a:rPr>
              <a:t>Anlayışlar</a:t>
            </a:r>
            <a:r>
              <a:rPr lang="az-Latn-AZ" sz="3000" dirty="0">
                <a:ea typeface="Times New Roman" panose="02020603050405020304" pitchFamily="18" charset="0"/>
                <a:cs typeface="Times New Roman" panose="02020603050405020304" pitchFamily="18" charset="0"/>
              </a:rPr>
              <a:t>: işgəncə, qeyri-insani və ləyaqəti alçaldan rəftar və ya cəza.</a:t>
            </a:r>
            <a:endParaRPr lang="en-US" sz="3000" dirty="0"/>
          </a:p>
        </p:txBody>
      </p:sp>
      <p:sp>
        <p:nvSpPr>
          <p:cNvPr id="7" name="TextBox 6"/>
          <p:cNvSpPr txBox="1"/>
          <p:nvPr/>
        </p:nvSpPr>
        <p:spPr>
          <a:xfrm>
            <a:off x="679938" y="734646"/>
            <a:ext cx="8159262" cy="630942"/>
          </a:xfrm>
          <a:prstGeom prst="rect">
            <a:avLst/>
          </a:prstGeom>
          <a:noFill/>
        </p:spPr>
        <p:txBody>
          <a:bodyPr wrap="square" rtlCol="0">
            <a:spAutoFit/>
          </a:bodyPr>
          <a:lstStyle/>
          <a:p>
            <a:pPr algn="ctr"/>
            <a:r>
              <a:rPr lang="az-Latn-AZ" sz="3500" b="1" dirty="0" smtClean="0"/>
              <a:t>Təlim sessiyasının məqsədi:</a:t>
            </a:r>
            <a:endParaRPr lang="en-US" sz="3500" b="1" dirty="0"/>
          </a:p>
        </p:txBody>
      </p:sp>
    </p:spTree>
    <p:extLst>
      <p:ext uri="{BB962C8B-B14F-4D97-AF65-F5344CB8AC3E}">
        <p14:creationId xmlns:p14="http://schemas.microsoft.com/office/powerpoint/2010/main" val="18313970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9940" y="2545305"/>
            <a:ext cx="7909168" cy="2246769"/>
          </a:xfrm>
          <a:prstGeom prst="rect">
            <a:avLst/>
          </a:prstGeom>
        </p:spPr>
        <p:txBody>
          <a:bodyPr wrap="square">
            <a:spAutoFit/>
          </a:bodyPr>
          <a:lstStyle/>
          <a:p>
            <a:pPr algn="just"/>
            <a:r>
              <a:rPr lang="az-Latn-AZ" sz="3500" dirty="0" smtClean="0">
                <a:latin typeface="Times New Roman" panose="02020603050405020304" pitchFamily="18" charset="0"/>
                <a:ea typeface="Calibri" panose="020F0502020204030204" pitchFamily="34" charset="0"/>
                <a:cs typeface="Times New Roman" panose="02020603050405020304" pitchFamily="18" charset="0"/>
              </a:rPr>
              <a:t>Sizcə pis rəftarın konkret iş üzrə hansı növünün - </a:t>
            </a:r>
            <a:r>
              <a:rPr lang="en-US" sz="3500" b="1" dirty="0" smtClean="0">
                <a:latin typeface="Times New Roman" panose="02020603050405020304" pitchFamily="18" charset="0"/>
                <a:ea typeface="Calibri" panose="020F0502020204030204" pitchFamily="34" charset="0"/>
                <a:cs typeface="Times New Roman" panose="02020603050405020304" pitchFamily="18" charset="0"/>
              </a:rPr>
              <a:t>işgəncə</a:t>
            </a:r>
            <a:r>
              <a:rPr lang="az-Latn-AZ" sz="3500" dirty="0">
                <a:latin typeface="Times New Roman" panose="02020603050405020304" pitchFamily="18" charset="0"/>
                <a:ea typeface="Calibri" panose="020F0502020204030204" pitchFamily="34" charset="0"/>
                <a:cs typeface="Times New Roman" panose="02020603050405020304" pitchFamily="18" charset="0"/>
              </a:rPr>
              <a:t> </a:t>
            </a:r>
            <a:r>
              <a:rPr lang="az-Latn-AZ" sz="3500" dirty="0" smtClean="0">
                <a:latin typeface="Times New Roman" panose="02020603050405020304" pitchFamily="18" charset="0"/>
                <a:ea typeface="Calibri" panose="020F0502020204030204" pitchFamily="34" charset="0"/>
                <a:cs typeface="Times New Roman" panose="02020603050405020304" pitchFamily="18" charset="0"/>
              </a:rPr>
              <a:t>və ya </a:t>
            </a:r>
            <a:r>
              <a:rPr lang="en-US" sz="3500" b="1" dirty="0" err="1" smtClean="0">
                <a:latin typeface="Times New Roman" panose="02020603050405020304" pitchFamily="18" charset="0"/>
                <a:ea typeface="Calibri" panose="020F0502020204030204" pitchFamily="34" charset="0"/>
                <a:cs typeface="Times New Roman" panose="02020603050405020304" pitchFamily="18" charset="0"/>
              </a:rPr>
              <a:t>qeyri-insani</a:t>
            </a:r>
            <a:r>
              <a:rPr lang="az-Latn-AZ" sz="3500" dirty="0" smtClean="0">
                <a:latin typeface="Times New Roman" panose="02020603050405020304" pitchFamily="18" charset="0"/>
                <a:ea typeface="Calibri" panose="020F0502020204030204" pitchFamily="34" charset="0"/>
                <a:cs typeface="Times New Roman" panose="02020603050405020304" pitchFamily="18" charset="0"/>
              </a:rPr>
              <a:t> və yaxud da </a:t>
            </a:r>
            <a:r>
              <a:rPr lang="en-US" sz="3500" b="1" dirty="0" err="1" smtClean="0">
                <a:latin typeface="Times New Roman" panose="02020603050405020304" pitchFamily="18" charset="0"/>
                <a:ea typeface="Calibri" panose="020F0502020204030204" pitchFamily="34" charset="0"/>
                <a:cs typeface="Times New Roman" panose="02020603050405020304" pitchFamily="18" charset="0"/>
              </a:rPr>
              <a:t>ləyaqəti</a:t>
            </a:r>
            <a:r>
              <a:rPr lang="en-US" sz="35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500" b="1" dirty="0" err="1" smtClean="0">
                <a:latin typeface="Times New Roman" panose="02020603050405020304" pitchFamily="18" charset="0"/>
                <a:ea typeface="Calibri" panose="020F0502020204030204" pitchFamily="34" charset="0"/>
                <a:cs typeface="Times New Roman" panose="02020603050405020304" pitchFamily="18" charset="0"/>
              </a:rPr>
              <a:t>alçaldan</a:t>
            </a:r>
            <a:r>
              <a:rPr lang="az-Latn-AZ" sz="3500" b="1" dirty="0" smtClean="0">
                <a:latin typeface="Times New Roman" panose="02020603050405020304" pitchFamily="18" charset="0"/>
                <a:ea typeface="Calibri" panose="020F0502020204030204" pitchFamily="34" charset="0"/>
                <a:cs typeface="Times New Roman" panose="02020603050405020304" pitchFamily="18" charset="0"/>
              </a:rPr>
              <a:t> </a:t>
            </a:r>
            <a:r>
              <a:rPr lang="az-Latn-AZ" sz="3500" dirty="0" smtClean="0">
                <a:latin typeface="Times New Roman" panose="02020603050405020304" pitchFamily="18" charset="0"/>
                <a:ea typeface="Calibri" panose="020F0502020204030204" pitchFamily="34" charset="0"/>
                <a:cs typeface="Times New Roman" panose="02020603050405020304" pitchFamily="18" charset="0"/>
              </a:rPr>
              <a:t>rəftar və ya cəza olmasının əhəmiyyəti nədən ibarətdir?</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endParaRPr lang="az-Latn-AZ" sz="3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0323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7" y="1626550"/>
            <a:ext cx="8932985" cy="5072184"/>
          </a:xfrm>
          <a:prstGeom prst="rect">
            <a:avLst/>
          </a:prstGeom>
        </p:spPr>
      </p:pic>
      <p:sp>
        <p:nvSpPr>
          <p:cNvPr id="3" name="Rectangle 2"/>
          <p:cNvSpPr/>
          <p:nvPr/>
        </p:nvSpPr>
        <p:spPr>
          <a:xfrm>
            <a:off x="414215" y="1618401"/>
            <a:ext cx="8424985" cy="4524315"/>
          </a:xfrm>
          <a:prstGeom prst="rect">
            <a:avLst/>
          </a:prstGeom>
        </p:spPr>
        <p:txBody>
          <a:bodyPr wrap="square">
            <a:spAutoFit/>
          </a:bodyPr>
          <a:lstStyle/>
          <a:p>
            <a:endParaRPr lang="en-US" dirty="0"/>
          </a:p>
          <a:p>
            <a:pPr algn="just"/>
            <a:r>
              <a:rPr lang="en-US" sz="3000" b="1" dirty="0"/>
              <a:t>MADDƏ 41 </a:t>
            </a:r>
            <a:r>
              <a:rPr lang="az-Latn-AZ" sz="3000" b="1" dirty="0" smtClean="0"/>
              <a:t>- </a:t>
            </a:r>
            <a:r>
              <a:rPr lang="en-US" sz="3000" b="1" dirty="0" err="1" smtClean="0"/>
              <a:t>Əvəzin</a:t>
            </a:r>
            <a:r>
              <a:rPr lang="en-US" sz="3000" b="1" dirty="0" smtClean="0"/>
              <a:t> </a:t>
            </a:r>
            <a:r>
              <a:rPr lang="en-US" sz="3000" b="1" dirty="0" err="1"/>
              <a:t>ədalətli</a:t>
            </a:r>
            <a:r>
              <a:rPr lang="en-US" sz="3000" b="1" dirty="0"/>
              <a:t> </a:t>
            </a:r>
            <a:r>
              <a:rPr lang="en-US" sz="3000" b="1" dirty="0" err="1"/>
              <a:t>ödənilməsi</a:t>
            </a:r>
            <a:r>
              <a:rPr lang="en-US" sz="3000" b="1" dirty="0"/>
              <a:t> </a:t>
            </a:r>
            <a:endParaRPr lang="az-Latn-AZ" sz="3000" b="1" dirty="0" smtClean="0"/>
          </a:p>
          <a:p>
            <a:pPr algn="just"/>
            <a:endParaRPr lang="en-US" sz="3000" dirty="0"/>
          </a:p>
          <a:p>
            <a:pPr algn="just"/>
            <a:r>
              <a:rPr lang="en-US" sz="3000" dirty="0" err="1"/>
              <a:t>Əgər</a:t>
            </a:r>
            <a:r>
              <a:rPr lang="en-US" sz="3000" dirty="0"/>
              <a:t> </a:t>
            </a:r>
            <a:r>
              <a:rPr lang="en-US" sz="3000" dirty="0" err="1"/>
              <a:t>Məhkəmə</a:t>
            </a:r>
            <a:r>
              <a:rPr lang="en-US" sz="3000" dirty="0"/>
              <a:t> </a:t>
            </a:r>
            <a:r>
              <a:rPr lang="en-US" sz="3000" dirty="0" err="1"/>
              <a:t>Konvensiyanın</a:t>
            </a:r>
            <a:r>
              <a:rPr lang="en-US" sz="3000" dirty="0"/>
              <a:t> </a:t>
            </a:r>
            <a:r>
              <a:rPr lang="en-US" sz="3000" dirty="0" err="1"/>
              <a:t>və</a:t>
            </a:r>
            <a:r>
              <a:rPr lang="en-US" sz="3000" dirty="0"/>
              <a:t> </a:t>
            </a:r>
            <a:r>
              <a:rPr lang="en-US" sz="3000" dirty="0" err="1"/>
              <a:t>ona</a:t>
            </a:r>
            <a:r>
              <a:rPr lang="en-US" sz="3000" dirty="0"/>
              <a:t> </a:t>
            </a:r>
            <a:r>
              <a:rPr lang="en-US" sz="3000" dirty="0" err="1"/>
              <a:t>dair</a:t>
            </a:r>
            <a:r>
              <a:rPr lang="en-US" sz="3000" dirty="0"/>
              <a:t> </a:t>
            </a:r>
            <a:r>
              <a:rPr lang="en-US" sz="3000" dirty="0" err="1"/>
              <a:t>Protokolların</a:t>
            </a:r>
            <a:r>
              <a:rPr lang="en-US" sz="3000" dirty="0"/>
              <a:t> </a:t>
            </a:r>
            <a:r>
              <a:rPr lang="en-US" sz="3000" dirty="0" err="1"/>
              <a:t>müddəalarının</a:t>
            </a:r>
            <a:r>
              <a:rPr lang="en-US" sz="3000" dirty="0"/>
              <a:t> </a:t>
            </a:r>
            <a:r>
              <a:rPr lang="en-US" sz="3000" dirty="0" err="1"/>
              <a:t>pozulduğunu</a:t>
            </a:r>
            <a:r>
              <a:rPr lang="en-US" sz="3000" dirty="0"/>
              <a:t>, </a:t>
            </a:r>
            <a:r>
              <a:rPr lang="en-US" sz="3000" dirty="0" err="1"/>
              <a:t>lakin</a:t>
            </a:r>
            <a:r>
              <a:rPr lang="en-US" sz="3000" dirty="0"/>
              <a:t> </a:t>
            </a:r>
            <a:r>
              <a:rPr lang="en-US" sz="3000" dirty="0" err="1"/>
              <a:t>Razılığa</a:t>
            </a:r>
            <a:r>
              <a:rPr lang="en-US" sz="3000" dirty="0"/>
              <a:t> </a:t>
            </a:r>
            <a:r>
              <a:rPr lang="en-US" sz="3000" dirty="0" err="1"/>
              <a:t>gələn</a:t>
            </a:r>
            <a:r>
              <a:rPr lang="en-US" sz="3000" dirty="0"/>
              <a:t> </a:t>
            </a:r>
            <a:r>
              <a:rPr lang="en-US" sz="3000" dirty="0" err="1"/>
              <a:t>Yüksək</a:t>
            </a:r>
            <a:r>
              <a:rPr lang="en-US" sz="3000" dirty="0"/>
              <a:t> </a:t>
            </a:r>
            <a:r>
              <a:rPr lang="en-US" sz="3000" dirty="0" err="1"/>
              <a:t>Tərəfin</a:t>
            </a:r>
            <a:r>
              <a:rPr lang="en-US" sz="3000" dirty="0"/>
              <a:t> </a:t>
            </a:r>
            <a:r>
              <a:rPr lang="en-US" sz="3000" dirty="0" err="1"/>
              <a:t>daxili</a:t>
            </a:r>
            <a:r>
              <a:rPr lang="en-US" sz="3000" dirty="0"/>
              <a:t> </a:t>
            </a:r>
            <a:r>
              <a:rPr lang="en-US" sz="3000" dirty="0" err="1"/>
              <a:t>hüququnun</a:t>
            </a:r>
            <a:r>
              <a:rPr lang="en-US" sz="3000" dirty="0"/>
              <a:t> </a:t>
            </a:r>
            <a:r>
              <a:rPr lang="en-US" sz="3000" dirty="0" err="1"/>
              <a:t>yalnız</a:t>
            </a:r>
            <a:r>
              <a:rPr lang="en-US" sz="3000" dirty="0"/>
              <a:t> </a:t>
            </a:r>
            <a:r>
              <a:rPr lang="en-US" sz="3000" dirty="0" err="1"/>
              <a:t>bu</a:t>
            </a:r>
            <a:r>
              <a:rPr lang="en-US" sz="3000" dirty="0"/>
              <a:t> </a:t>
            </a:r>
            <a:r>
              <a:rPr lang="en-US" sz="3000" dirty="0" err="1"/>
              <a:t>pozuntunun</a:t>
            </a:r>
            <a:r>
              <a:rPr lang="en-US" sz="3000" dirty="0"/>
              <a:t> </a:t>
            </a:r>
            <a:r>
              <a:rPr lang="en-US" sz="3000" dirty="0" err="1"/>
              <a:t>nəticələrinin</a:t>
            </a:r>
            <a:r>
              <a:rPr lang="en-US" sz="3000" dirty="0"/>
              <a:t> </a:t>
            </a:r>
            <a:r>
              <a:rPr lang="en-US" sz="3000" dirty="0" err="1"/>
              <a:t>qismən</a:t>
            </a:r>
            <a:r>
              <a:rPr lang="en-US" sz="3000" dirty="0"/>
              <a:t> </a:t>
            </a:r>
            <a:r>
              <a:rPr lang="en-US" sz="3000" dirty="0" err="1"/>
              <a:t>aradan</a:t>
            </a:r>
            <a:r>
              <a:rPr lang="en-US" sz="3000" dirty="0"/>
              <a:t> </a:t>
            </a:r>
            <a:r>
              <a:rPr lang="en-US" sz="3000" dirty="0" err="1"/>
              <a:t>qaldırılmasına</a:t>
            </a:r>
            <a:r>
              <a:rPr lang="en-US" sz="3000" dirty="0"/>
              <a:t> </a:t>
            </a:r>
            <a:r>
              <a:rPr lang="en-US" sz="3000" dirty="0" err="1"/>
              <a:t>imkan</a:t>
            </a:r>
            <a:r>
              <a:rPr lang="en-US" sz="3000" dirty="0"/>
              <a:t> </a:t>
            </a:r>
            <a:r>
              <a:rPr lang="en-US" sz="3000" dirty="0" err="1"/>
              <a:t>verdiyini</a:t>
            </a:r>
            <a:r>
              <a:rPr lang="en-US" sz="3000" dirty="0"/>
              <a:t> </a:t>
            </a:r>
            <a:r>
              <a:rPr lang="en-US" sz="3000" dirty="0" err="1"/>
              <a:t>müəyyən</a:t>
            </a:r>
            <a:r>
              <a:rPr lang="en-US" sz="3000" dirty="0"/>
              <a:t> </a:t>
            </a:r>
            <a:r>
              <a:rPr lang="en-US" sz="3000" dirty="0" err="1"/>
              <a:t>edirsə</a:t>
            </a:r>
            <a:r>
              <a:rPr lang="en-US" sz="3000" dirty="0"/>
              <a:t>, </a:t>
            </a:r>
            <a:r>
              <a:rPr lang="en-US" sz="3000" dirty="0" err="1"/>
              <a:t>Məhkəmə</a:t>
            </a:r>
            <a:r>
              <a:rPr lang="en-US" sz="3000" dirty="0"/>
              <a:t> </a:t>
            </a:r>
            <a:r>
              <a:rPr lang="en-US" sz="3000" dirty="0" err="1"/>
              <a:t>zəruri</a:t>
            </a:r>
            <a:r>
              <a:rPr lang="en-US" sz="3000" dirty="0"/>
              <a:t> </a:t>
            </a:r>
            <a:r>
              <a:rPr lang="en-US" sz="3000" dirty="0" err="1"/>
              <a:t>halda</a:t>
            </a:r>
            <a:r>
              <a:rPr lang="en-US" sz="3000" dirty="0"/>
              <a:t>, </a:t>
            </a:r>
            <a:r>
              <a:rPr lang="en-US" sz="3000" dirty="0" err="1"/>
              <a:t>zərərçəkən</a:t>
            </a:r>
            <a:r>
              <a:rPr lang="en-US" sz="3000" dirty="0"/>
              <a:t> </a:t>
            </a:r>
            <a:r>
              <a:rPr lang="en-US" sz="3000" dirty="0" err="1"/>
              <a:t>tərəfə</a:t>
            </a:r>
            <a:r>
              <a:rPr lang="en-US" sz="3000" dirty="0"/>
              <a:t> </a:t>
            </a:r>
            <a:r>
              <a:rPr lang="en-US" sz="3000" b="1" dirty="0" err="1"/>
              <a:t>əvəzin</a:t>
            </a:r>
            <a:r>
              <a:rPr lang="en-US" sz="3000" b="1" dirty="0"/>
              <a:t> </a:t>
            </a:r>
            <a:r>
              <a:rPr lang="en-US" sz="3000" b="1" dirty="0" err="1"/>
              <a:t>ədalətli</a:t>
            </a:r>
            <a:r>
              <a:rPr lang="en-US" sz="3000" b="1" dirty="0"/>
              <a:t> </a:t>
            </a:r>
            <a:r>
              <a:rPr lang="en-US" sz="3000" b="1" dirty="0" err="1"/>
              <a:t>ödənilməsini</a:t>
            </a:r>
            <a:r>
              <a:rPr lang="en-US" sz="3000" dirty="0"/>
              <a:t> </a:t>
            </a:r>
            <a:r>
              <a:rPr lang="en-US" sz="3000" dirty="0" err="1"/>
              <a:t>təyin</a:t>
            </a:r>
            <a:r>
              <a:rPr lang="en-US" sz="3000" dirty="0"/>
              <a:t> </a:t>
            </a:r>
            <a:r>
              <a:rPr lang="en-US" sz="3000" dirty="0" err="1"/>
              <a:t>edir</a:t>
            </a:r>
            <a:r>
              <a:rPr lang="en-US" sz="3000" dirty="0"/>
              <a:t>. </a:t>
            </a:r>
            <a:endParaRPr lang="az-Latn-AZ" sz="3000" dirty="0" smtClean="0"/>
          </a:p>
        </p:txBody>
      </p:sp>
    </p:spTree>
    <p:extLst>
      <p:ext uri="{BB962C8B-B14F-4D97-AF65-F5344CB8AC3E}">
        <p14:creationId xmlns:p14="http://schemas.microsoft.com/office/powerpoint/2010/main" val="4251490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8369" y="547077"/>
            <a:ext cx="5853723" cy="553998"/>
          </a:xfrm>
          <a:prstGeom prst="rect">
            <a:avLst/>
          </a:prstGeom>
          <a:noFill/>
        </p:spPr>
        <p:txBody>
          <a:bodyPr wrap="square" rtlCol="0">
            <a:spAutoFit/>
          </a:bodyPr>
          <a:lstStyle/>
          <a:p>
            <a:pPr algn="ctr"/>
            <a:r>
              <a:rPr lang="az-Latn-AZ" sz="3000" b="1" dirty="0" smtClean="0"/>
              <a:t>İşgəncə</a:t>
            </a:r>
            <a:endParaRPr lang="en-US" sz="3000" b="1" dirty="0"/>
          </a:p>
        </p:txBody>
      </p:sp>
      <p:sp>
        <p:nvSpPr>
          <p:cNvPr id="3" name="Rectangle 2"/>
          <p:cNvSpPr/>
          <p:nvPr/>
        </p:nvSpPr>
        <p:spPr>
          <a:xfrm>
            <a:off x="-1309078" y="3249585"/>
            <a:ext cx="8018585" cy="1092607"/>
          </a:xfrm>
          <a:prstGeom prst="rect">
            <a:avLst/>
          </a:prstGeom>
        </p:spPr>
        <p:txBody>
          <a:bodyPr wrap="square">
            <a:spAutoFit/>
          </a:bodyPr>
          <a:lstStyle/>
          <a:p>
            <a:pPr algn="ctr"/>
            <a:r>
              <a:rPr lang="az-Latn-AZ" sz="4000" b="1" dirty="0"/>
              <a:t>“Rüsvayçı damğa”</a:t>
            </a:r>
            <a:endParaRPr lang="en-US" sz="4000" b="1" dirty="0"/>
          </a:p>
          <a:p>
            <a:endParaRPr lang="en-US" sz="2500" dirty="0"/>
          </a:p>
        </p:txBody>
      </p:sp>
    </p:spTree>
    <p:extLst>
      <p:ext uri="{BB962C8B-B14F-4D97-AF65-F5344CB8AC3E}">
        <p14:creationId xmlns:p14="http://schemas.microsoft.com/office/powerpoint/2010/main" val="3493758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8369" y="547077"/>
            <a:ext cx="5853723" cy="553998"/>
          </a:xfrm>
          <a:prstGeom prst="rect">
            <a:avLst/>
          </a:prstGeom>
          <a:noFill/>
        </p:spPr>
        <p:txBody>
          <a:bodyPr wrap="square" rtlCol="0">
            <a:spAutoFit/>
          </a:bodyPr>
          <a:lstStyle/>
          <a:p>
            <a:pPr algn="ctr"/>
            <a:r>
              <a:rPr lang="az-Latn-AZ" sz="3000" b="1" dirty="0" smtClean="0"/>
              <a:t>İşgəncə</a:t>
            </a:r>
            <a:endParaRPr lang="en-US" sz="3000" b="1" dirty="0"/>
          </a:p>
        </p:txBody>
      </p:sp>
      <p:sp>
        <p:nvSpPr>
          <p:cNvPr id="3" name="Rectangle 2"/>
          <p:cNvSpPr/>
          <p:nvPr/>
        </p:nvSpPr>
        <p:spPr>
          <a:xfrm>
            <a:off x="633046" y="1397338"/>
            <a:ext cx="8018585" cy="2015936"/>
          </a:xfrm>
          <a:prstGeom prst="rect">
            <a:avLst/>
          </a:prstGeom>
        </p:spPr>
        <p:txBody>
          <a:bodyPr wrap="square">
            <a:spAutoFit/>
          </a:bodyPr>
          <a:lstStyle/>
          <a:p>
            <a:r>
              <a:rPr lang="az-Latn-AZ" sz="2500" dirty="0">
                <a:ea typeface="Calibri" panose="020F0502020204030204" pitchFamily="34" charset="0"/>
                <a:cs typeface="Times New Roman" panose="02020603050405020304" pitchFamily="18" charset="0"/>
              </a:rPr>
              <a:t>BMT Baş Assambleyasının 3452 saylı Qətnaməsi</a:t>
            </a:r>
            <a:endParaRPr lang="en-US" sz="2500" dirty="0">
              <a:ea typeface="Calibri" panose="020F0502020204030204" pitchFamily="34" charset="0"/>
              <a:cs typeface="Times New Roman" panose="02020603050405020304" pitchFamily="18" charset="0"/>
            </a:endParaRPr>
          </a:p>
          <a:p>
            <a:r>
              <a:rPr lang="az-Latn-AZ" sz="2500" dirty="0">
                <a:ea typeface="Calibri" panose="020F0502020204030204" pitchFamily="34" charset="0"/>
                <a:cs typeface="Times New Roman" panose="02020603050405020304" pitchFamily="18" charset="0"/>
              </a:rPr>
              <a:t> </a:t>
            </a:r>
            <a:endParaRPr lang="en-US" sz="2500" dirty="0">
              <a:ea typeface="Calibri" panose="020F0502020204030204" pitchFamily="34" charset="0"/>
              <a:cs typeface="Times New Roman" panose="02020603050405020304" pitchFamily="18" charset="0"/>
            </a:endParaRPr>
          </a:p>
          <a:p>
            <a:r>
              <a:rPr lang="az-Latn-AZ" sz="2500" dirty="0">
                <a:ea typeface="Calibri" panose="020F0502020204030204" pitchFamily="34" charset="0"/>
              </a:rPr>
              <a:t>İşgəncə özündə qeyri-insani və ləyaqəti alçaldan rəftar və ya cəzanın qəddar, ağırlaşdırıcı və qəsdlə ifadə olunan növünü əhatə edir.</a:t>
            </a:r>
            <a:endParaRPr lang="en-US" sz="2500" dirty="0"/>
          </a:p>
        </p:txBody>
      </p:sp>
    </p:spTree>
    <p:extLst>
      <p:ext uri="{BB962C8B-B14F-4D97-AF65-F5344CB8AC3E}">
        <p14:creationId xmlns:p14="http://schemas.microsoft.com/office/powerpoint/2010/main" val="4006493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0646" y="656492"/>
            <a:ext cx="5666154" cy="553998"/>
          </a:xfrm>
          <a:prstGeom prst="rect">
            <a:avLst/>
          </a:prstGeom>
          <a:noFill/>
        </p:spPr>
        <p:txBody>
          <a:bodyPr wrap="square" rtlCol="0">
            <a:spAutoFit/>
          </a:bodyPr>
          <a:lstStyle/>
          <a:p>
            <a:pPr algn="ctr"/>
            <a:r>
              <a:rPr lang="az-Latn-AZ" sz="3000" b="1" dirty="0" smtClean="0"/>
              <a:t>İşgəncə</a:t>
            </a:r>
            <a:endParaRPr lang="en-US" sz="3000" b="1" dirty="0"/>
          </a:p>
        </p:txBody>
      </p:sp>
      <p:sp>
        <p:nvSpPr>
          <p:cNvPr id="2" name="Rectangle 1"/>
          <p:cNvSpPr/>
          <p:nvPr/>
        </p:nvSpPr>
        <p:spPr>
          <a:xfrm>
            <a:off x="531446" y="1613197"/>
            <a:ext cx="8104554" cy="5324535"/>
          </a:xfrm>
          <a:prstGeom prst="rect">
            <a:avLst/>
          </a:prstGeom>
        </p:spPr>
        <p:txBody>
          <a:bodyPr wrap="square">
            <a:spAutoFit/>
          </a:bodyPr>
          <a:lstStyle/>
          <a:p>
            <a:r>
              <a:rPr lang="az-Latn-AZ" sz="2000" dirty="0">
                <a:solidFill>
                  <a:srgbClr val="000000"/>
                </a:solidFill>
                <a:ea typeface="Calibri" panose="020F0502020204030204" pitchFamily="34" charset="0"/>
                <a:cs typeface="Times New Roman" panose="02020603050405020304" pitchFamily="18" charset="0"/>
              </a:rPr>
              <a:t>BMT-nin İşgəncələrə və digər qəddar, qeyri-insani, yaxud ləyaqəti alçaldan rəftar və cəza  növlərinə qarşı 10 dekabr 1984-cü il tarixli Konvensiyası</a:t>
            </a:r>
            <a:endParaRPr lang="en-US" sz="2000" dirty="0">
              <a:ea typeface="Calibri" panose="020F0502020204030204" pitchFamily="34" charset="0"/>
              <a:cs typeface="Times New Roman" panose="02020603050405020304" pitchFamily="18" charset="0"/>
            </a:endParaRPr>
          </a:p>
          <a:p>
            <a:pPr algn="just"/>
            <a:r>
              <a:rPr lang="az-Latn-AZ" sz="2000" dirty="0">
                <a:ea typeface="Calibri" panose="020F0502020204030204" pitchFamily="34" charset="0"/>
                <a:cs typeface="Times New Roman" panose="02020603050405020304" pitchFamily="18" charset="0"/>
              </a:rPr>
              <a:t> </a:t>
            </a:r>
            <a:endParaRPr lang="en-US" sz="2000" dirty="0">
              <a:ea typeface="Calibri" panose="020F0502020204030204" pitchFamily="34" charset="0"/>
              <a:cs typeface="Times New Roman" panose="02020603050405020304" pitchFamily="18" charset="0"/>
            </a:endParaRPr>
          </a:p>
          <a:p>
            <a:pPr algn="just"/>
            <a:r>
              <a:rPr lang="az-Latn-AZ" sz="2000" dirty="0">
                <a:ea typeface="Calibri" panose="020F0502020204030204" pitchFamily="34" charset="0"/>
                <a:cs typeface="Times New Roman" panose="02020603050405020304" pitchFamily="18" charset="0"/>
              </a:rPr>
              <a:t>Maddə 1 </a:t>
            </a:r>
            <a:endParaRPr lang="en-US" sz="2000" dirty="0">
              <a:ea typeface="Calibri" panose="020F0502020204030204" pitchFamily="34" charset="0"/>
              <a:cs typeface="Times New Roman" panose="02020603050405020304" pitchFamily="18" charset="0"/>
            </a:endParaRPr>
          </a:p>
          <a:p>
            <a:pPr algn="just"/>
            <a:r>
              <a:rPr lang="az-Latn-AZ" sz="2000" dirty="0">
                <a:ea typeface="Calibri" panose="020F0502020204030204" pitchFamily="34" charset="0"/>
                <a:cs typeface="Times New Roman" panose="02020603050405020304" pitchFamily="18" charset="0"/>
              </a:rPr>
              <a:t>1. Bu Konvensiyanın məqsədləri üçün "işgəncə" termini hər hansı bir şəxsə ondan və ya başqa şəxsdən məlumat almaq, yaxud onun etirafına nail olmaq, onu və ya başqa şəxsi törətdiyi, yaxud törədilməsində şübhələnilən hərəkətə görə cəzalandırmaq, həmçinin onu və ya başqa şəxsi qorxutmaq və ya məcbur etmək, yaxud dövlətin vəzifəli şəxsi və ya rəsmi şəxs kimi çıxış edən başqa bir şəxs tərəfindən, yaxud da onların təhriki və ya onların bixəbərliyi, yaxud göz yumması ilə hər hansı xarakterli ayrı-seçkiliyə əsaslanan istənilən səbəbə görə qəsdən güclü, fiziki, yaxud mənəvi ağrı və əzab yetirən hərəkətlər deməkdir. Bu anlayışa qanuni sanksiyalar nəticəsində törəyən, bu sanksiayaların ayrılmaz tərkib hissəsi kimi olan, yaxud onların təsadüfən doğurduğu ağrı və əzablar daxil edilmir.</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628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0646" y="656492"/>
            <a:ext cx="5666154" cy="553998"/>
          </a:xfrm>
          <a:prstGeom prst="rect">
            <a:avLst/>
          </a:prstGeom>
          <a:noFill/>
        </p:spPr>
        <p:txBody>
          <a:bodyPr wrap="square" rtlCol="0">
            <a:spAutoFit/>
          </a:bodyPr>
          <a:lstStyle/>
          <a:p>
            <a:pPr algn="ctr"/>
            <a:r>
              <a:rPr lang="az-Latn-AZ" sz="3000" b="1" dirty="0" smtClean="0"/>
              <a:t>İşgəncə</a:t>
            </a:r>
            <a:endParaRPr lang="en-US" sz="3000" b="1" dirty="0"/>
          </a:p>
        </p:txBody>
      </p:sp>
      <p:sp>
        <p:nvSpPr>
          <p:cNvPr id="3" name="Rectangle 2"/>
          <p:cNvSpPr/>
          <p:nvPr/>
        </p:nvSpPr>
        <p:spPr>
          <a:xfrm>
            <a:off x="429846" y="1753385"/>
            <a:ext cx="8534400" cy="4247317"/>
          </a:xfrm>
          <a:prstGeom prst="rect">
            <a:avLst/>
          </a:prstGeom>
        </p:spPr>
        <p:txBody>
          <a:bodyPr wrap="square">
            <a:spAutoFit/>
          </a:bodyPr>
          <a:lstStyle/>
          <a:p>
            <a:pPr algn="just"/>
            <a:r>
              <a:rPr lang="az-Latn-AZ" sz="3000" dirty="0">
                <a:ea typeface="Calibri" panose="020F0502020204030204" pitchFamily="34" charset="0"/>
                <a:cs typeface="Times New Roman" panose="02020603050405020304" pitchFamily="18" charset="0"/>
              </a:rPr>
              <a:t>İşgəncənin </a:t>
            </a:r>
            <a:r>
              <a:rPr lang="az-Latn-AZ" sz="3000" dirty="0" smtClean="0">
                <a:ea typeface="Calibri" panose="020F0502020204030204" pitchFamily="34" charset="0"/>
                <a:cs typeface="Times New Roman" panose="02020603050405020304" pitchFamily="18" charset="0"/>
              </a:rPr>
              <a:t>elementləri:</a:t>
            </a:r>
            <a:endParaRPr lang="en-US" sz="3000" dirty="0">
              <a:ea typeface="Calibri" panose="020F0502020204030204" pitchFamily="34" charset="0"/>
              <a:cs typeface="Times New Roman" panose="02020603050405020304" pitchFamily="18" charset="0"/>
            </a:endParaRPr>
          </a:p>
          <a:p>
            <a:pPr algn="just"/>
            <a:r>
              <a:rPr lang="az-Latn-AZ" sz="3000" dirty="0">
                <a:ea typeface="Calibri" panose="020F0502020204030204" pitchFamily="34" charset="0"/>
                <a:cs typeface="Times New Roman" panose="02020603050405020304" pitchFamily="18" charset="0"/>
              </a:rPr>
              <a:t> </a:t>
            </a:r>
            <a:endParaRPr lang="en-US" sz="3000" dirty="0">
              <a:ea typeface="Calibri" panose="020F0502020204030204" pitchFamily="34" charset="0"/>
              <a:cs typeface="Times New Roman" panose="02020603050405020304" pitchFamily="18" charset="0"/>
            </a:endParaRPr>
          </a:p>
          <a:p>
            <a:pPr marL="457200" marR="0" lvl="0" indent="-457200" algn="just">
              <a:spcBef>
                <a:spcPts val="0"/>
              </a:spcBef>
              <a:spcAft>
                <a:spcPts val="0"/>
              </a:spcAft>
              <a:buFont typeface="Arial" panose="020B0604020202020204" pitchFamily="34" charset="0"/>
              <a:buChar char="•"/>
              <a:tabLst>
                <a:tab pos="457200" algn="l"/>
              </a:tabLst>
            </a:pPr>
            <a:r>
              <a:rPr lang="az-Latn-AZ" sz="3000" dirty="0">
                <a:ea typeface="Calibri" panose="020F0502020204030204" pitchFamily="34" charset="0"/>
                <a:cs typeface="Times New Roman" panose="02020603050405020304" pitchFamily="18" charset="0"/>
              </a:rPr>
              <a:t>Güclü fiziki ağrının və ya mənəvi əzabın </a:t>
            </a:r>
            <a:r>
              <a:rPr lang="az-Latn-AZ" sz="3000" dirty="0" smtClean="0">
                <a:ea typeface="Calibri" panose="020F0502020204030204" pitchFamily="34" charset="0"/>
                <a:cs typeface="Times New Roman" panose="02020603050405020304" pitchFamily="18" charset="0"/>
              </a:rPr>
              <a:t>yetirilməsi;</a:t>
            </a:r>
          </a:p>
          <a:p>
            <a:pPr marL="457200" marR="0" lvl="0" indent="-457200" algn="just">
              <a:spcBef>
                <a:spcPts val="0"/>
              </a:spcBef>
              <a:spcAft>
                <a:spcPts val="0"/>
              </a:spcAft>
              <a:buFont typeface="Arial" panose="020B0604020202020204" pitchFamily="34" charset="0"/>
              <a:buChar char="•"/>
              <a:tabLst>
                <a:tab pos="457200" algn="l"/>
              </a:tabLst>
            </a:pPr>
            <a:endParaRPr lang="en-US" sz="3000" dirty="0">
              <a:ea typeface="Calibri" panose="020F0502020204030204" pitchFamily="34" charset="0"/>
              <a:cs typeface="Times New Roman" panose="02020603050405020304" pitchFamily="18" charset="0"/>
            </a:endParaRPr>
          </a:p>
          <a:p>
            <a:pPr marL="457200" marR="0" lvl="0" indent="-457200" algn="just">
              <a:spcBef>
                <a:spcPts val="0"/>
              </a:spcBef>
              <a:spcAft>
                <a:spcPts val="0"/>
              </a:spcAft>
              <a:buFont typeface="Arial" panose="020B0604020202020204" pitchFamily="34" charset="0"/>
              <a:buChar char="•"/>
              <a:tabLst>
                <a:tab pos="457200" algn="l"/>
              </a:tabLst>
            </a:pPr>
            <a:r>
              <a:rPr lang="az-Latn-AZ" sz="3000" dirty="0" smtClean="0">
                <a:ea typeface="Calibri" panose="020F0502020204030204" pitchFamily="34" charset="0"/>
                <a:cs typeface="Times New Roman" panose="02020603050405020304" pitchFamily="18" charset="0"/>
              </a:rPr>
              <a:t>Qəsdən </a:t>
            </a:r>
            <a:r>
              <a:rPr lang="az-Latn-AZ" sz="3000" dirty="0">
                <a:ea typeface="Calibri" panose="020F0502020204030204" pitchFamily="34" charset="0"/>
                <a:cs typeface="Times New Roman" panose="02020603050405020304" pitchFamily="18" charset="0"/>
              </a:rPr>
              <a:t>və ya düşünülmüş ağrının </a:t>
            </a:r>
            <a:r>
              <a:rPr lang="az-Latn-AZ" sz="3000" dirty="0" smtClean="0">
                <a:ea typeface="Calibri" panose="020F0502020204030204" pitchFamily="34" charset="0"/>
                <a:cs typeface="Times New Roman" panose="02020603050405020304" pitchFamily="18" charset="0"/>
              </a:rPr>
              <a:t>yetirilməsi;</a:t>
            </a:r>
          </a:p>
          <a:p>
            <a:pPr marL="457200" marR="0" lvl="0" indent="-457200" algn="just">
              <a:spcBef>
                <a:spcPts val="0"/>
              </a:spcBef>
              <a:spcAft>
                <a:spcPts val="0"/>
              </a:spcAft>
              <a:buFont typeface="Arial" panose="020B0604020202020204" pitchFamily="34" charset="0"/>
              <a:buChar char="•"/>
              <a:tabLst>
                <a:tab pos="457200" algn="l"/>
              </a:tabLst>
            </a:pPr>
            <a:endParaRPr lang="az-Latn-AZ" sz="3000" dirty="0">
              <a:ea typeface="Calibri" panose="020F0502020204030204" pitchFamily="34" charset="0"/>
              <a:cs typeface="Times New Roman" panose="02020603050405020304" pitchFamily="18" charset="0"/>
            </a:endParaRPr>
          </a:p>
          <a:p>
            <a:pPr marL="457200" marR="0" lvl="0" indent="-457200" algn="just">
              <a:spcBef>
                <a:spcPts val="0"/>
              </a:spcBef>
              <a:spcAft>
                <a:spcPts val="0"/>
              </a:spcAft>
              <a:buFont typeface="Arial" panose="020B0604020202020204" pitchFamily="34" charset="0"/>
              <a:buChar char="•"/>
              <a:tabLst>
                <a:tab pos="457200" algn="l"/>
              </a:tabLst>
            </a:pPr>
            <a:r>
              <a:rPr lang="az-Latn-AZ" sz="3000" dirty="0" smtClean="0">
                <a:ea typeface="Calibri" panose="020F0502020204030204" pitchFamily="34" charset="0"/>
                <a:cs typeface="Times New Roman" panose="02020603050405020304" pitchFamily="18" charset="0"/>
              </a:rPr>
              <a:t>Məlumat </a:t>
            </a:r>
            <a:r>
              <a:rPr lang="az-Latn-AZ" sz="3000" dirty="0">
                <a:ea typeface="Calibri" panose="020F0502020204030204" pitchFamily="34" charset="0"/>
                <a:cs typeface="Times New Roman" panose="02020603050405020304" pitchFamily="18" charset="0"/>
              </a:rPr>
              <a:t>əldə etmək, cəzalandırmaq və ya qorxutmaq kimi konkret məqsədin </a:t>
            </a:r>
            <a:r>
              <a:rPr lang="az-Latn-AZ" sz="3000" dirty="0" smtClean="0">
                <a:ea typeface="Calibri" panose="020F0502020204030204" pitchFamily="34" charset="0"/>
                <a:cs typeface="Times New Roman" panose="02020603050405020304" pitchFamily="18" charset="0"/>
              </a:rPr>
              <a:t>güdülməsi.</a:t>
            </a:r>
            <a:endParaRPr lang="en-US" sz="3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2982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2585" y="679938"/>
            <a:ext cx="5713046" cy="553998"/>
          </a:xfrm>
          <a:prstGeom prst="rect">
            <a:avLst/>
          </a:prstGeom>
          <a:noFill/>
        </p:spPr>
        <p:txBody>
          <a:bodyPr wrap="square" rtlCol="0">
            <a:spAutoFit/>
          </a:bodyPr>
          <a:lstStyle/>
          <a:p>
            <a:pPr algn="ctr"/>
            <a:r>
              <a:rPr lang="az-Latn-AZ" sz="3000" b="1" dirty="0" smtClean="0"/>
              <a:t>İşgəncə</a:t>
            </a:r>
            <a:endParaRPr lang="en-US" sz="3000" b="1" dirty="0"/>
          </a:p>
        </p:txBody>
      </p:sp>
      <p:sp>
        <p:nvSpPr>
          <p:cNvPr id="2" name="Rectangle 1"/>
          <p:cNvSpPr/>
          <p:nvPr/>
        </p:nvSpPr>
        <p:spPr>
          <a:xfrm>
            <a:off x="1063011" y="1939165"/>
            <a:ext cx="5131533" cy="1477328"/>
          </a:xfrm>
          <a:prstGeom prst="rect">
            <a:avLst/>
          </a:prstGeom>
        </p:spPr>
        <p:txBody>
          <a:bodyPr wrap="none">
            <a:spAutoFit/>
          </a:bodyPr>
          <a:lstStyle/>
          <a:p>
            <a:r>
              <a:rPr lang="en-US" sz="3000" dirty="0">
                <a:ea typeface="Calibri" panose="020F0502020204030204" pitchFamily="34" charset="0"/>
              </a:rPr>
              <a:t>The Greek </a:t>
            </a:r>
            <a:r>
              <a:rPr lang="en-US" sz="3000" dirty="0" smtClean="0">
                <a:ea typeface="Calibri" panose="020F0502020204030204" pitchFamily="34" charset="0"/>
              </a:rPr>
              <a:t>Case</a:t>
            </a:r>
            <a:endParaRPr lang="az-Latn-AZ" sz="3000" dirty="0" smtClean="0">
              <a:ea typeface="Calibri" panose="020F0502020204030204" pitchFamily="34" charset="0"/>
            </a:endParaRPr>
          </a:p>
          <a:p>
            <a:endParaRPr lang="az-Latn-AZ" sz="3000" dirty="0"/>
          </a:p>
          <a:p>
            <a:r>
              <a:rPr lang="en-US" sz="3000" dirty="0"/>
              <a:t>Ireland v. the United Kingdom </a:t>
            </a:r>
          </a:p>
        </p:txBody>
      </p:sp>
    </p:spTree>
    <p:extLst>
      <p:ext uri="{BB962C8B-B14F-4D97-AF65-F5344CB8AC3E}">
        <p14:creationId xmlns:p14="http://schemas.microsoft.com/office/powerpoint/2010/main" val="1777681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19323" y="2876062"/>
            <a:ext cx="184731" cy="369332"/>
          </a:xfrm>
          <a:prstGeom prst="rect">
            <a:avLst/>
          </a:prstGeom>
          <a:noFill/>
        </p:spPr>
        <p:txBody>
          <a:bodyPr wrap="none" rtlCol="0">
            <a:spAutoFit/>
          </a:bodyPr>
          <a:lstStyle/>
          <a:p>
            <a:endParaRPr lang="en-US" dirty="0"/>
          </a:p>
        </p:txBody>
      </p:sp>
      <p:sp>
        <p:nvSpPr>
          <p:cNvPr id="6" name="TextBox 5"/>
          <p:cNvSpPr txBox="1"/>
          <p:nvPr/>
        </p:nvSpPr>
        <p:spPr>
          <a:xfrm>
            <a:off x="1922585" y="679938"/>
            <a:ext cx="5713046" cy="553998"/>
          </a:xfrm>
          <a:prstGeom prst="rect">
            <a:avLst/>
          </a:prstGeom>
          <a:noFill/>
        </p:spPr>
        <p:txBody>
          <a:bodyPr wrap="square" rtlCol="0">
            <a:spAutoFit/>
          </a:bodyPr>
          <a:lstStyle/>
          <a:p>
            <a:pPr algn="ctr"/>
            <a:r>
              <a:rPr lang="az-Latn-AZ" sz="3000" b="1" dirty="0" smtClean="0"/>
              <a:t>İşgəncə</a:t>
            </a:r>
            <a:endParaRPr lang="en-US" sz="3000" b="1" dirty="0"/>
          </a:p>
        </p:txBody>
      </p:sp>
      <p:sp>
        <p:nvSpPr>
          <p:cNvPr id="2" name="Rectangle 1"/>
          <p:cNvSpPr/>
          <p:nvPr/>
        </p:nvSpPr>
        <p:spPr>
          <a:xfrm>
            <a:off x="887046" y="2279582"/>
            <a:ext cx="6654800" cy="1708160"/>
          </a:xfrm>
          <a:prstGeom prst="rect">
            <a:avLst/>
          </a:prstGeom>
        </p:spPr>
        <p:txBody>
          <a:bodyPr wrap="square">
            <a:spAutoFit/>
          </a:bodyPr>
          <a:lstStyle/>
          <a:p>
            <a:r>
              <a:rPr lang="en-US" sz="35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3500" dirty="0" err="1">
                <a:latin typeface="Times New Roman" panose="02020603050405020304" pitchFamily="18" charset="0"/>
                <a:ea typeface="Calibri" panose="020F0502020204030204" pitchFamily="34" charset="0"/>
                <a:cs typeface="Times New Roman" panose="02020603050405020304" pitchFamily="18" charset="0"/>
              </a:rPr>
              <a:t>canlı</a:t>
            </a:r>
            <a:r>
              <a:rPr lang="en-US" sz="3500" dirty="0">
                <a:latin typeface="Times New Roman" panose="02020603050405020304" pitchFamily="18" charset="0"/>
                <a:ea typeface="Calibri" panose="020F0502020204030204" pitchFamily="34" charset="0"/>
                <a:cs typeface="Times New Roman" panose="02020603050405020304" pitchFamily="18" charset="0"/>
              </a:rPr>
              <a:t> </a:t>
            </a:r>
            <a:r>
              <a:rPr lang="en-US" sz="3500" dirty="0" err="1" smtClean="0">
                <a:latin typeface="Times New Roman" panose="02020603050405020304" pitchFamily="18" charset="0"/>
                <a:ea typeface="Calibri" panose="020F0502020204030204" pitchFamily="34" charset="0"/>
                <a:cs typeface="Times New Roman" panose="02020603050405020304" pitchFamily="18" charset="0"/>
              </a:rPr>
              <a:t>alət</a:t>
            </a:r>
            <a:r>
              <a:rPr lang="en-US" sz="3500" dirty="0" smtClean="0">
                <a:latin typeface="Times New Roman" panose="02020603050405020304" pitchFamily="18" charset="0"/>
                <a:ea typeface="Calibri" panose="020F0502020204030204" pitchFamily="34" charset="0"/>
                <a:cs typeface="Times New Roman" panose="02020603050405020304" pitchFamily="18" charset="0"/>
              </a:rPr>
              <a:t>”</a:t>
            </a:r>
            <a:r>
              <a:rPr lang="az-Latn-AZ" sz="3500" dirty="0" smtClean="0">
                <a:latin typeface="Times New Roman" panose="02020603050405020304" pitchFamily="18" charset="0"/>
                <a:ea typeface="Calibri" panose="020F0502020204030204" pitchFamily="34" charset="0"/>
                <a:cs typeface="Times New Roman" panose="02020603050405020304" pitchFamily="18" charset="0"/>
              </a:rPr>
              <a:t> konsepsiyası</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a:latin typeface="Times New Roman" panose="02020603050405020304" pitchFamily="18" charset="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err="1">
                <a:latin typeface="Times New Roman" panose="02020603050405020304" pitchFamily="18" charset="0"/>
                <a:ea typeface="Calibri" panose="020F0502020204030204" pitchFamily="34" charset="0"/>
                <a:cs typeface="Times New Roman" panose="02020603050405020304" pitchFamily="18" charset="0"/>
              </a:rPr>
              <a:t>Selmouni</a:t>
            </a:r>
            <a:r>
              <a:rPr lang="en-US" sz="3500" dirty="0">
                <a:latin typeface="Times New Roman" panose="02020603050405020304" pitchFamily="18" charset="0"/>
                <a:ea typeface="Calibri" panose="020F0502020204030204" pitchFamily="34" charset="0"/>
                <a:cs typeface="Times New Roman" panose="02020603050405020304" pitchFamily="18" charset="0"/>
              </a:rPr>
              <a:t> v. France</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0271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8369" y="547077"/>
            <a:ext cx="5853723" cy="553998"/>
          </a:xfrm>
          <a:prstGeom prst="rect">
            <a:avLst/>
          </a:prstGeom>
          <a:noFill/>
        </p:spPr>
        <p:txBody>
          <a:bodyPr wrap="square" rtlCol="0">
            <a:spAutoFit/>
          </a:bodyPr>
          <a:lstStyle/>
          <a:p>
            <a:pPr algn="ctr"/>
            <a:r>
              <a:rPr lang="az-Latn-AZ" sz="3000" b="1" dirty="0" smtClean="0"/>
              <a:t>İşgəncə</a:t>
            </a:r>
            <a:endParaRPr lang="en-US" sz="3000" b="1" dirty="0"/>
          </a:p>
        </p:txBody>
      </p:sp>
      <p:sp>
        <p:nvSpPr>
          <p:cNvPr id="3" name="Rectangle 2"/>
          <p:cNvSpPr/>
          <p:nvPr/>
        </p:nvSpPr>
        <p:spPr>
          <a:xfrm>
            <a:off x="429845" y="2062928"/>
            <a:ext cx="8432799" cy="3323987"/>
          </a:xfrm>
          <a:prstGeom prst="rect">
            <a:avLst/>
          </a:prstGeom>
        </p:spPr>
        <p:txBody>
          <a:bodyPr wrap="square">
            <a:spAutoFit/>
          </a:bodyPr>
          <a:lstStyle/>
          <a:p>
            <a:r>
              <a:rPr lang="az-Latn-AZ" sz="3500" dirty="0">
                <a:latin typeface="Times New Roman" panose="02020603050405020304" pitchFamily="18" charset="0"/>
                <a:ea typeface="Calibri" panose="020F0502020204030204" pitchFamily="34" charset="0"/>
                <a:cs typeface="Times New Roman" panose="02020603050405020304" pitchFamily="18" charset="0"/>
              </a:rPr>
              <a:t>Pis rəftarın işgəncə hesab edilməsi üçün əsas amillər</a:t>
            </a:r>
            <a:r>
              <a:rPr lang="az-Latn-AZ" sz="3500" dirty="0" smtClean="0">
                <a:latin typeface="Times New Roman" panose="02020603050405020304" pitchFamily="18" charset="0"/>
                <a:ea typeface="Calibri" panose="020F0502020204030204" pitchFamily="34" charset="0"/>
                <a:cs typeface="Times New Roman" panose="02020603050405020304" pitchFamily="18" charset="0"/>
              </a:rPr>
              <a:t>:</a:t>
            </a:r>
          </a:p>
          <a:p>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az-Latn-AZ" sz="3500" dirty="0">
                <a:latin typeface="Times New Roman" panose="02020603050405020304" pitchFamily="18" charset="0"/>
                <a:ea typeface="Calibri" panose="020F0502020204030204" pitchFamily="34" charset="0"/>
                <a:cs typeface="Times New Roman" panose="02020603050405020304" pitchFamily="18" charset="0"/>
              </a:rPr>
              <a:t>iztirabın dərəcəsi</a:t>
            </a:r>
            <a:r>
              <a:rPr lang="az-Latn-AZ" sz="3500" dirty="0" smtClean="0">
                <a:latin typeface="Times New Roman" panose="02020603050405020304" pitchFamily="18" charset="0"/>
                <a:ea typeface="Calibri" panose="020F0502020204030204" pitchFamily="34" charset="0"/>
                <a:cs typeface="Times New Roman" panose="02020603050405020304" pitchFamily="18" charset="0"/>
              </a:rPr>
              <a:t>;</a:t>
            </a:r>
          </a:p>
          <a:p>
            <a:pPr marR="0" lvl="0">
              <a:spcBef>
                <a:spcPts val="0"/>
              </a:spcBef>
              <a:spcAft>
                <a:spcPts val="0"/>
              </a:spcAft>
            </a:pP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az-Latn-AZ" sz="3500" dirty="0">
                <a:latin typeface="Times New Roman" panose="02020603050405020304" pitchFamily="18" charset="0"/>
                <a:ea typeface="Calibri" panose="020F0502020204030204" pitchFamily="34" charset="0"/>
                <a:cs typeface="Times New Roman" panose="02020603050405020304" pitchFamily="18" charset="0"/>
              </a:rPr>
              <a:t>güdülən məqsəd.</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8576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70523"/>
            <a:ext cx="7041662" cy="553998"/>
          </a:xfrm>
          <a:prstGeom prst="rect">
            <a:avLst/>
          </a:prstGeom>
          <a:noFill/>
        </p:spPr>
        <p:txBody>
          <a:bodyPr wrap="square" rtlCol="0">
            <a:spAutoFit/>
          </a:bodyPr>
          <a:lstStyle/>
          <a:p>
            <a:pPr algn="ctr"/>
            <a:r>
              <a:rPr lang="az-Latn-AZ" sz="3000" b="1" dirty="0" smtClean="0"/>
              <a:t>İşgəncə</a:t>
            </a:r>
            <a:endParaRPr lang="en-US" dirty="0"/>
          </a:p>
        </p:txBody>
      </p:sp>
      <p:sp>
        <p:nvSpPr>
          <p:cNvPr id="2" name="Rectangle 1"/>
          <p:cNvSpPr/>
          <p:nvPr/>
        </p:nvSpPr>
        <p:spPr>
          <a:xfrm>
            <a:off x="429846" y="2316481"/>
            <a:ext cx="8339016" cy="1169551"/>
          </a:xfrm>
          <a:prstGeom prst="rect">
            <a:avLst/>
          </a:prstGeom>
        </p:spPr>
        <p:txBody>
          <a:bodyPr wrap="square">
            <a:spAutoFit/>
          </a:bodyPr>
          <a:lstStyle/>
          <a:p>
            <a:pPr algn="just"/>
            <a:r>
              <a:rPr lang="az-Latn-AZ" sz="3500" dirty="0">
                <a:latin typeface="Times New Roman" panose="02020603050405020304" pitchFamily="18" charset="0"/>
                <a:ea typeface="Calibri" panose="020F0502020204030204" pitchFamily="34" charset="0"/>
                <a:cs typeface="Times New Roman" panose="02020603050405020304" pitchFamily="18" charset="0"/>
              </a:rPr>
              <a:t>İşgəncə -  çox ciddi və dərin iztiraba səbəb olan qəsdən törədilən qeyri-insani rəftar.</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173" y="3663887"/>
            <a:ext cx="5022362" cy="2879488"/>
          </a:xfrm>
          <a:prstGeom prst="rect">
            <a:avLst/>
          </a:prstGeom>
        </p:spPr>
      </p:pic>
    </p:spTree>
    <p:extLst>
      <p:ext uri="{BB962C8B-B14F-4D97-AF65-F5344CB8AC3E}">
        <p14:creationId xmlns:p14="http://schemas.microsoft.com/office/powerpoint/2010/main" val="4257697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9938" y="734646"/>
            <a:ext cx="8159262" cy="630942"/>
          </a:xfrm>
          <a:prstGeom prst="rect">
            <a:avLst/>
          </a:prstGeom>
          <a:noFill/>
        </p:spPr>
        <p:txBody>
          <a:bodyPr wrap="square" rtlCol="0">
            <a:spAutoFit/>
          </a:bodyPr>
          <a:lstStyle/>
          <a:p>
            <a:pPr algn="ctr"/>
            <a:r>
              <a:rPr lang="az-Latn-AZ" sz="3500" b="1" dirty="0" smtClean="0"/>
              <a:t>Azərbaycan Respublikası Konstitusiyası</a:t>
            </a:r>
            <a:endParaRPr lang="en-US" sz="3500" b="1" dirty="0"/>
          </a:p>
        </p:txBody>
      </p:sp>
      <p:sp>
        <p:nvSpPr>
          <p:cNvPr id="2" name="Rectangle 1"/>
          <p:cNvSpPr>
            <a:spLocks noChangeArrowheads="1"/>
          </p:cNvSpPr>
          <p:nvPr/>
        </p:nvSpPr>
        <p:spPr bwMode="auto">
          <a:xfrm>
            <a:off x="296984" y="1633589"/>
            <a:ext cx="876886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defTabSz="914400"/>
            <a:r>
              <a:rPr lang="az-Latn-AZ" altLang="en-US" sz="2000" dirty="0">
                <a:latin typeface="+mn-lt"/>
                <a:cs typeface="Tahoma" panose="020B0604030504040204" pitchFamily="34" charset="0"/>
              </a:rPr>
              <a:t>Maddə 24. </a:t>
            </a:r>
            <a:r>
              <a:rPr lang="az-Latn-AZ" altLang="en-US" sz="2000" b="1" dirty="0">
                <a:latin typeface="+mn-lt"/>
                <a:cs typeface="Tahoma" panose="020B0604030504040204" pitchFamily="34" charset="0"/>
              </a:rPr>
              <a:t>İnsan və vətəndaş hüquqlarının və azadlıqlarının əsas prinsipi</a:t>
            </a:r>
            <a:endParaRPr lang="az-Latn-AZ" altLang="en-US" sz="2000" b="1" dirty="0">
              <a:solidFill>
                <a:srgbClr val="484848"/>
              </a:solidFill>
              <a:latin typeface="+mn-lt"/>
              <a:cs typeface="Tahoma" panose="020B0604030504040204" pitchFamily="34" charset="0"/>
            </a:endParaRPr>
          </a:p>
          <a:p>
            <a:pPr lvl="0" algn="just" defTabSz="914400"/>
            <a:endParaRPr lang="az-Latn-AZ" altLang="en-US" sz="2000" dirty="0" smtClean="0">
              <a:solidFill>
                <a:srgbClr val="000000"/>
              </a:solidFill>
              <a:latin typeface="+mn-lt"/>
            </a:endParaRPr>
          </a:p>
          <a:p>
            <a:pPr lvl="0" algn="just" defTabSz="914400"/>
            <a:r>
              <a:rPr lang="az-Latn-AZ" altLang="en-US" sz="2000" dirty="0" smtClean="0">
                <a:solidFill>
                  <a:srgbClr val="000000"/>
                </a:solidFill>
                <a:latin typeface="+mn-lt"/>
              </a:rPr>
              <a:t>I</a:t>
            </a:r>
            <a:r>
              <a:rPr lang="az-Latn-AZ" altLang="en-US" sz="2000" dirty="0">
                <a:solidFill>
                  <a:srgbClr val="000000"/>
                </a:solidFill>
                <a:latin typeface="+mn-lt"/>
              </a:rPr>
              <a:t>. İnsan ləyaqəti qorunur və ona hörmət edilir.</a:t>
            </a:r>
            <a:endParaRPr lang="az-Latn-AZ" altLang="en-US" sz="2000" dirty="0">
              <a:latin typeface="+mn-lt"/>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az-Latn-AZ" altLang="en-US" sz="2000" b="0" i="0" u="none" strike="noStrike" cap="none" normalizeH="0" baseline="0" dirty="0" smtClean="0">
              <a:ln>
                <a:noFill/>
              </a:ln>
              <a:solidFill>
                <a:schemeClr val="tx1"/>
              </a:solidFill>
              <a:effectLst/>
              <a:latin typeface="+mn-lt"/>
              <a:cs typeface="Tahoma" panose="020B060403050404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az-Latn-AZ" altLang="en-US" sz="2000" b="0" i="0" u="none" strike="noStrike" cap="none" normalizeH="0" baseline="0" dirty="0" smtClean="0">
                <a:ln>
                  <a:noFill/>
                </a:ln>
                <a:solidFill>
                  <a:schemeClr val="tx1"/>
                </a:solidFill>
                <a:effectLst/>
                <a:latin typeface="+mn-lt"/>
                <a:cs typeface="Tahoma" panose="020B0604030504040204" pitchFamily="34" charset="0"/>
              </a:rPr>
              <a:t>Maddə 46. </a:t>
            </a:r>
            <a:r>
              <a:rPr kumimoji="0" lang="az-Latn-AZ" altLang="en-US" sz="2000" b="1" i="0" u="none" strike="noStrike" cap="none" normalizeH="0" baseline="0" dirty="0" smtClean="0">
                <a:ln>
                  <a:noFill/>
                </a:ln>
                <a:solidFill>
                  <a:schemeClr val="tx1"/>
                </a:solidFill>
                <a:effectLst/>
                <a:latin typeface="+mn-lt"/>
                <a:cs typeface="Tahoma" panose="020B0604030504040204" pitchFamily="34" charset="0"/>
              </a:rPr>
              <a:t>Şərəf və ləyaqətin müdafiəsi hüququ</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az-Latn-AZ" altLang="en-US" sz="2000" b="1" i="0" u="none" strike="noStrike" cap="none" normalizeH="0" baseline="0" dirty="0" smtClean="0">
              <a:ln>
                <a:noFill/>
              </a:ln>
              <a:solidFill>
                <a:srgbClr val="484848"/>
              </a:solidFill>
              <a:effectLst/>
              <a:latin typeface="+mn-lt"/>
              <a:cs typeface="Tahoma" panose="020B060403050404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az-Latn-AZ" altLang="en-US" sz="2000" b="0" i="0" u="none" strike="noStrike" cap="none" normalizeH="0" baseline="0" dirty="0" smtClean="0">
                <a:ln>
                  <a:noFill/>
                </a:ln>
                <a:solidFill>
                  <a:srgbClr val="000000"/>
                </a:solidFill>
                <a:effectLst/>
                <a:latin typeface="+mn-lt"/>
              </a:rPr>
              <a:t>I. Hər kəsin öz şərəf və ləyaqətini müdafiə etmək hüququ vardır.</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az-Latn-AZ" altLang="en-US" sz="2000" b="0" i="0" u="none" strike="noStrike" cap="none" normalizeH="0" baseline="0" dirty="0" smtClean="0">
              <a:ln>
                <a:noFill/>
              </a:ln>
              <a:solidFill>
                <a:schemeClr val="tx1"/>
              </a:solidFill>
              <a:effectLst/>
              <a:latin typeface="+mn-l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az-Latn-AZ" altLang="en-US" sz="2000" b="0" i="0" u="none" strike="noStrike" cap="none" normalizeH="0" baseline="0" dirty="0" smtClean="0">
                <a:ln>
                  <a:noFill/>
                </a:ln>
                <a:solidFill>
                  <a:srgbClr val="000000"/>
                </a:solidFill>
                <a:effectLst/>
                <a:latin typeface="+mn-lt"/>
              </a:rPr>
              <a:t>II. Şəxsiyyətin ləyaqəti dövlət tərəfindən qorunur. Heç bir hal şəxsiyyətin ləyaqətinin alçaldılmasına əsas verə bilməz.</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az-Latn-AZ" altLang="en-US" sz="2000" b="0" i="0" u="none" strike="noStrike" cap="none" normalizeH="0" baseline="0" dirty="0" smtClean="0">
              <a:ln>
                <a:noFill/>
              </a:ln>
              <a:solidFill>
                <a:schemeClr val="tx1"/>
              </a:solidFill>
              <a:effectLst/>
              <a:latin typeface="+mn-l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az-Latn-AZ" altLang="en-US" sz="2000" b="0" i="0" u="none" strike="noStrike" cap="none" normalizeH="0" baseline="0" dirty="0" smtClean="0">
                <a:ln>
                  <a:noFill/>
                </a:ln>
                <a:solidFill>
                  <a:srgbClr val="000000"/>
                </a:solidFill>
                <a:effectLst/>
                <a:latin typeface="+mn-lt"/>
              </a:rPr>
              <a:t>III. Heç kəsə </a:t>
            </a:r>
            <a:r>
              <a:rPr kumimoji="0" lang="az-Latn-AZ" altLang="en-US" sz="2000" b="1" i="0" u="none" strike="noStrike" cap="none" normalizeH="0" baseline="0" dirty="0" smtClean="0">
                <a:ln>
                  <a:noFill/>
                </a:ln>
                <a:solidFill>
                  <a:srgbClr val="000000"/>
                </a:solidFill>
                <a:effectLst/>
                <a:latin typeface="+mn-lt"/>
              </a:rPr>
              <a:t>işgəncə</a:t>
            </a:r>
            <a:r>
              <a:rPr kumimoji="0" lang="az-Latn-AZ" altLang="en-US" sz="2000" b="0" i="0" u="none" strike="noStrike" cap="none" normalizeH="0" baseline="0" dirty="0" smtClean="0">
                <a:ln>
                  <a:noFill/>
                </a:ln>
                <a:solidFill>
                  <a:srgbClr val="000000"/>
                </a:solidFill>
                <a:effectLst/>
                <a:latin typeface="+mn-lt"/>
              </a:rPr>
              <a:t> və </a:t>
            </a:r>
            <a:r>
              <a:rPr kumimoji="0" lang="az-Latn-AZ" altLang="en-US" sz="2000" b="1" i="0" u="none" strike="noStrike" cap="none" normalizeH="0" baseline="0" dirty="0" smtClean="0">
                <a:ln>
                  <a:noFill/>
                </a:ln>
                <a:solidFill>
                  <a:srgbClr val="000000"/>
                </a:solidFill>
                <a:effectLst/>
                <a:latin typeface="+mn-lt"/>
              </a:rPr>
              <a:t>əzab</a:t>
            </a:r>
            <a:r>
              <a:rPr kumimoji="0" lang="az-Latn-AZ" altLang="en-US" sz="2000" b="0" i="0" u="none" strike="noStrike" cap="none" normalizeH="0" baseline="0" dirty="0" smtClean="0">
                <a:ln>
                  <a:noFill/>
                </a:ln>
                <a:solidFill>
                  <a:srgbClr val="000000"/>
                </a:solidFill>
                <a:effectLst/>
                <a:latin typeface="+mn-lt"/>
              </a:rPr>
              <a:t> verilə bilməz. Heç kəs </a:t>
            </a:r>
            <a:r>
              <a:rPr kumimoji="0" lang="az-Latn-AZ" altLang="en-US" sz="2000" b="1" i="0" u="none" strike="noStrike" cap="none" normalizeH="0" baseline="0" dirty="0" smtClean="0">
                <a:ln>
                  <a:noFill/>
                </a:ln>
                <a:solidFill>
                  <a:srgbClr val="000000"/>
                </a:solidFill>
                <a:effectLst/>
                <a:latin typeface="+mn-lt"/>
              </a:rPr>
              <a:t>insan ləyaqətini alçaldan rəftara</a:t>
            </a:r>
            <a:r>
              <a:rPr kumimoji="0" lang="az-Latn-AZ" altLang="en-US" sz="2000" b="0" i="0" u="none" strike="noStrike" cap="none" normalizeH="0" baseline="0" dirty="0" smtClean="0">
                <a:ln>
                  <a:noFill/>
                </a:ln>
                <a:solidFill>
                  <a:srgbClr val="000000"/>
                </a:solidFill>
                <a:effectLst/>
                <a:latin typeface="+mn-lt"/>
              </a:rPr>
              <a:t> və ya </a:t>
            </a:r>
            <a:r>
              <a:rPr kumimoji="0" lang="az-Latn-AZ" altLang="en-US" sz="2000" b="1" i="0" u="none" strike="noStrike" cap="none" normalizeH="0" baseline="0" dirty="0" smtClean="0">
                <a:ln>
                  <a:noFill/>
                </a:ln>
                <a:solidFill>
                  <a:srgbClr val="000000"/>
                </a:solidFill>
                <a:effectLst/>
                <a:latin typeface="+mn-lt"/>
              </a:rPr>
              <a:t>cəzaya məruz qala bilməz</a:t>
            </a:r>
            <a:r>
              <a:rPr kumimoji="0" lang="az-Latn-AZ" altLang="en-US" sz="2000" b="0" i="0" u="none" strike="noStrike" cap="none" normalizeH="0" baseline="0" dirty="0" smtClean="0">
                <a:ln>
                  <a:noFill/>
                </a:ln>
                <a:solidFill>
                  <a:srgbClr val="000000"/>
                </a:solidFill>
                <a:effectLst/>
                <a:latin typeface="+mn-lt"/>
              </a:rPr>
              <a:t>. Özünün könüllü razılığı olmadan heç kəsin üzərində tibbi, elmi və başqa təcrübələr aparıla bilməz.</a:t>
            </a:r>
            <a:endParaRPr kumimoji="0" lang="az-Latn-AZ" altLang="en-US" sz="20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4036867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8369" y="547077"/>
            <a:ext cx="5853723" cy="553998"/>
          </a:xfrm>
          <a:prstGeom prst="rect">
            <a:avLst/>
          </a:prstGeom>
          <a:noFill/>
        </p:spPr>
        <p:txBody>
          <a:bodyPr wrap="square" rtlCol="0">
            <a:spAutoFit/>
          </a:bodyPr>
          <a:lstStyle/>
          <a:p>
            <a:pPr algn="ctr"/>
            <a:r>
              <a:rPr lang="az-Latn-AZ" sz="3000" b="1" dirty="0" smtClean="0"/>
              <a:t>İşgəncə -nümunələr</a:t>
            </a:r>
            <a:endParaRPr lang="en-US" sz="3000" b="1" dirty="0"/>
          </a:p>
        </p:txBody>
      </p:sp>
      <p:sp>
        <p:nvSpPr>
          <p:cNvPr id="3" name="Rectangle 2"/>
          <p:cNvSpPr/>
          <p:nvPr/>
        </p:nvSpPr>
        <p:spPr>
          <a:xfrm>
            <a:off x="605691" y="1379577"/>
            <a:ext cx="8256953" cy="5478423"/>
          </a:xfrm>
          <a:prstGeom prst="rect">
            <a:avLst/>
          </a:prstGeom>
        </p:spPr>
        <p:txBody>
          <a:bodyPr wrap="square">
            <a:spAutoFit/>
          </a:bodyPr>
          <a:lstStyle/>
          <a:p>
            <a:pPr algn="just"/>
            <a:r>
              <a:rPr lang="az-Latn-AZ" sz="2500" dirty="0" smtClean="0">
                <a:latin typeface="Times New Roman" panose="02020603050405020304" pitchFamily="18" charset="0"/>
                <a:ea typeface="Calibri" panose="020F0502020204030204" pitchFamily="34" charset="0"/>
                <a:cs typeface="Times New Roman" panose="02020603050405020304" pitchFamily="18" charset="0"/>
              </a:rPr>
              <a:t>“</a:t>
            </a:r>
            <a:r>
              <a:rPr lang="az-Latn-AZ" sz="2500" dirty="0">
                <a:latin typeface="Times New Roman" panose="02020603050405020304" pitchFamily="18" charset="0"/>
                <a:ea typeface="Calibri" panose="020F0502020204030204" pitchFamily="34" charset="0"/>
                <a:cs typeface="Times New Roman" panose="02020603050405020304" pitchFamily="18" charset="0"/>
              </a:rPr>
              <a:t>Fələstin asılması” - Aksoy v Turkey</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just"/>
            <a:r>
              <a:rPr lang="az-Latn-AZ" sz="2500" dirty="0">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just"/>
            <a:r>
              <a:rPr lang="az-Latn-AZ" sz="2500" dirty="0">
                <a:latin typeface="Times New Roman" panose="02020603050405020304" pitchFamily="18" charset="0"/>
                <a:ea typeface="Calibri" panose="020F0502020204030204" pitchFamily="34" charset="0"/>
                <a:cs typeface="Times New Roman" panose="02020603050405020304" pitchFamily="18" charset="0"/>
              </a:rPr>
              <a:t>Elektroşok - Mikheyev v Russia</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just"/>
            <a:r>
              <a:rPr lang="az-Latn-AZ" sz="2500" dirty="0">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just"/>
            <a:r>
              <a:rPr lang="az-Latn-AZ" sz="2500" dirty="0">
                <a:latin typeface="Times New Roman" panose="02020603050405020304" pitchFamily="18" charset="0"/>
                <a:ea typeface="Calibri" panose="020F0502020204030204" pitchFamily="34" charset="0"/>
                <a:cs typeface="Times New Roman" panose="02020603050405020304" pitchFamily="18" charset="0"/>
              </a:rPr>
              <a:t>Bir neçə metoddan istifadə - Abdulsamet Yaman v Turkey</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just"/>
            <a:r>
              <a:rPr lang="az-Latn-AZ" sz="2500" dirty="0">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just"/>
            <a:r>
              <a:rPr lang="az-Latn-AZ" sz="2500" dirty="0">
                <a:latin typeface="Times New Roman" panose="02020603050405020304" pitchFamily="18" charset="0"/>
                <a:ea typeface="Calibri" panose="020F0502020204030204" pitchFamily="34" charset="0"/>
                <a:cs typeface="Times New Roman" panose="02020603050405020304" pitchFamily="18" charset="0"/>
              </a:rPr>
              <a:t>Döyülmə - Selmouni v France</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just"/>
            <a:r>
              <a:rPr lang="az-Latn-AZ" sz="2500" dirty="0">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just"/>
            <a:r>
              <a:rPr lang="az-Latn-AZ" sz="2500" dirty="0">
                <a:latin typeface="Times New Roman" panose="02020603050405020304" pitchFamily="18" charset="0"/>
                <a:ea typeface="Calibri" panose="020F0502020204030204" pitchFamily="34" charset="0"/>
                <a:cs typeface="Times New Roman" panose="02020603050405020304" pitchFamily="18" charset="0"/>
              </a:rPr>
              <a:t>Edam təhlükəsi, saxlama şəraiti - Ilascu and Others v Moldova and Russia</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just"/>
            <a:r>
              <a:rPr lang="az-Latn-AZ" sz="2500" dirty="0">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just"/>
            <a:r>
              <a:rPr lang="az-Latn-AZ" sz="2500" dirty="0">
                <a:latin typeface="Times New Roman" panose="02020603050405020304" pitchFamily="18" charset="0"/>
                <a:ea typeface="Calibri" panose="020F0502020204030204" pitchFamily="34" charset="0"/>
                <a:cs typeface="Times New Roman" panose="02020603050405020304" pitchFamily="18" charset="0"/>
              </a:rPr>
              <a:t>Zorlama - Maslova and Nalbandov v Russia</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just"/>
            <a:r>
              <a:rPr lang="az-Latn-AZ" sz="2500" dirty="0">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just"/>
            <a:r>
              <a:rPr lang="az-Latn-AZ" sz="2500" dirty="0">
                <a:latin typeface="Times New Roman" panose="02020603050405020304" pitchFamily="18" charset="0"/>
                <a:ea typeface="Calibri" panose="020F0502020204030204" pitchFamily="34" charset="0"/>
                <a:cs typeface="Times New Roman" panose="02020603050405020304" pitchFamily="18" charset="0"/>
              </a:rPr>
              <a:t>Falaqqa - Jalaloglu v. Azerbaijan</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2623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385" y="495597"/>
            <a:ext cx="8104554" cy="5786199"/>
          </a:xfrm>
          <a:prstGeom prst="rect">
            <a:avLst/>
          </a:prstGeom>
        </p:spPr>
        <p:txBody>
          <a:bodyPr wrap="square">
            <a:spAutoFit/>
          </a:bodyPr>
          <a:lstStyle/>
          <a:p>
            <a:pPr algn="just"/>
            <a:r>
              <a:rPr lang="az-Latn-AZ" sz="2500" dirty="0">
                <a:solidFill>
                  <a:srgbClr val="000000"/>
                </a:solidFill>
                <a:ea typeface="Calibri" panose="020F0502020204030204" pitchFamily="34" charset="0"/>
                <a:cs typeface="Times New Roman" panose="02020603050405020304" pitchFamily="18" charset="0"/>
              </a:rPr>
              <a:t>BMT-nin İşgəncələrə və digər qəddar, qeyri-insani, yaxud ləyaqəti alçaldan rəftar və cəza  növlərinə qarşı 10 dekabr 1984-cü il tarixli Konvensiyası</a:t>
            </a:r>
            <a:endParaRPr lang="en-US" sz="2500" dirty="0">
              <a:ea typeface="Calibri" panose="020F0502020204030204" pitchFamily="34" charset="0"/>
              <a:cs typeface="Times New Roman" panose="02020603050405020304" pitchFamily="18" charset="0"/>
            </a:endParaRPr>
          </a:p>
          <a:p>
            <a:pPr algn="just"/>
            <a:r>
              <a:rPr lang="az-Latn-AZ" sz="2000" dirty="0">
                <a:ea typeface="Calibri" panose="020F0502020204030204" pitchFamily="34" charset="0"/>
                <a:cs typeface="Times New Roman" panose="02020603050405020304" pitchFamily="18" charset="0"/>
              </a:rPr>
              <a:t> </a:t>
            </a:r>
            <a:endParaRPr lang="az-Latn-AZ" sz="2000" dirty="0" smtClean="0">
              <a:ea typeface="Calibri" panose="020F0502020204030204" pitchFamily="34" charset="0"/>
              <a:cs typeface="Times New Roman" panose="02020603050405020304" pitchFamily="18" charset="0"/>
            </a:endParaRPr>
          </a:p>
          <a:p>
            <a:pPr algn="just"/>
            <a:r>
              <a:rPr lang="az-Latn-AZ" sz="2500" dirty="0"/>
              <a:t>Maddə 16 </a:t>
            </a:r>
            <a:endParaRPr lang="en-US" sz="2500" dirty="0"/>
          </a:p>
          <a:p>
            <a:pPr algn="just"/>
            <a:r>
              <a:rPr lang="az-Latn-AZ" sz="2500" dirty="0"/>
              <a:t>1. Hər bir iştirakçı dövlət işgəncənin 1-ci maddədəki anlayışına daxil olmayan digər qəddar, qeyri-insani, yaxud ləyaqəti alçaldan davranış və cəza növlərinin, yurisdiksiyasında olan hər hansı ərazidə dövlətin vəzifəli şəxslərinin və ya rəsmi şəxs kimi çıxış edən şəxsin təhriki, ya da icazəsi və ya sükutlu razılığı ilə törədilməsinin qarşısını almağı, habelə 10,11, 12 və 13-cü maddələrdəki öhdəliklərin tətbiqini işgəncə sözünü digər qəddar, qeyri-insani, yaxud ləyaqəti alçaldan davranış və cəza növləri sözlərilə əvəz etməklə öhdəsinə götürür.</a:t>
            </a:r>
            <a:r>
              <a:rPr lang="az-Latn-AZ" dirty="0"/>
              <a:t> </a:t>
            </a:r>
            <a:endParaRPr lang="en-US" dirty="0"/>
          </a:p>
        </p:txBody>
      </p:sp>
    </p:spTree>
    <p:extLst>
      <p:ext uri="{BB962C8B-B14F-4D97-AF65-F5344CB8AC3E}">
        <p14:creationId xmlns:p14="http://schemas.microsoft.com/office/powerpoint/2010/main" val="3028212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2585" y="679938"/>
            <a:ext cx="5713046" cy="630942"/>
          </a:xfrm>
          <a:prstGeom prst="rect">
            <a:avLst/>
          </a:prstGeom>
          <a:noFill/>
        </p:spPr>
        <p:txBody>
          <a:bodyPr wrap="square" rtlCol="0">
            <a:spAutoFit/>
          </a:bodyPr>
          <a:lstStyle/>
          <a:p>
            <a:r>
              <a:rPr lang="az-Latn-AZ" sz="3500" b="1" dirty="0"/>
              <a:t>Q</a:t>
            </a:r>
            <a:r>
              <a:rPr lang="az-Latn-AZ" sz="3500" b="1" dirty="0" smtClean="0"/>
              <a:t>eyri </a:t>
            </a:r>
            <a:r>
              <a:rPr lang="az-Latn-AZ" sz="3500" b="1" dirty="0"/>
              <a:t>insani rəftar və ya cəza</a:t>
            </a:r>
            <a:endParaRPr lang="en-US" sz="3500" dirty="0"/>
          </a:p>
        </p:txBody>
      </p:sp>
      <p:sp>
        <p:nvSpPr>
          <p:cNvPr id="3" name="Rectangle 2"/>
          <p:cNvSpPr/>
          <p:nvPr/>
        </p:nvSpPr>
        <p:spPr>
          <a:xfrm>
            <a:off x="320429" y="2383359"/>
            <a:ext cx="8331199" cy="2246769"/>
          </a:xfrm>
          <a:prstGeom prst="rect">
            <a:avLst/>
          </a:prstGeom>
        </p:spPr>
        <p:txBody>
          <a:bodyPr wrap="square">
            <a:spAutoFit/>
          </a:bodyPr>
          <a:lstStyle/>
          <a:p>
            <a:pPr algn="just"/>
            <a:r>
              <a:rPr lang="az-Latn-AZ" sz="3500" dirty="0">
                <a:latin typeface="Times New Roman" panose="02020603050405020304" pitchFamily="18" charset="0"/>
                <a:ea typeface="Calibri" panose="020F0502020204030204" pitchFamily="34" charset="0"/>
                <a:cs typeface="Times New Roman" panose="02020603050405020304" pitchFamily="18" charset="0"/>
              </a:rPr>
              <a:t>Qeyri-insani rəftar və ya cəza - konkret şəraitdə yolverilməz olan və ya bəraət qazandırılmayan güclü fiziki və mənəvi iztiraba səbəb olan rəftar.</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0694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1477" y="547077"/>
            <a:ext cx="7237046" cy="630942"/>
          </a:xfrm>
          <a:prstGeom prst="rect">
            <a:avLst/>
          </a:prstGeom>
          <a:noFill/>
        </p:spPr>
        <p:txBody>
          <a:bodyPr wrap="square" rtlCol="0">
            <a:spAutoFit/>
          </a:bodyPr>
          <a:lstStyle/>
          <a:p>
            <a:pPr algn="ctr"/>
            <a:r>
              <a:rPr lang="en-US" sz="3500" b="1" dirty="0" err="1"/>
              <a:t>Ləyaqəti</a:t>
            </a:r>
            <a:r>
              <a:rPr lang="en-US" sz="3500" b="1" dirty="0"/>
              <a:t> </a:t>
            </a:r>
            <a:r>
              <a:rPr lang="en-US" sz="3500" b="1" dirty="0" err="1"/>
              <a:t>alçaldan</a:t>
            </a:r>
            <a:r>
              <a:rPr lang="en-US" sz="3500" b="1" dirty="0"/>
              <a:t> </a:t>
            </a:r>
            <a:r>
              <a:rPr lang="en-US" sz="3500" b="1" dirty="0" err="1"/>
              <a:t>rəftar</a:t>
            </a:r>
            <a:r>
              <a:rPr lang="en-US" sz="3500" b="1" dirty="0"/>
              <a:t> </a:t>
            </a:r>
            <a:r>
              <a:rPr lang="en-US" sz="3500" b="1" dirty="0" err="1"/>
              <a:t>və</a:t>
            </a:r>
            <a:r>
              <a:rPr lang="en-US" sz="3500" b="1" dirty="0"/>
              <a:t> </a:t>
            </a:r>
            <a:r>
              <a:rPr lang="en-US" sz="3500" b="1" dirty="0" err="1"/>
              <a:t>ya</a:t>
            </a:r>
            <a:r>
              <a:rPr lang="en-US" sz="3500" b="1" dirty="0"/>
              <a:t> </a:t>
            </a:r>
            <a:r>
              <a:rPr lang="en-US" sz="3500" b="1" dirty="0" err="1"/>
              <a:t>cəza</a:t>
            </a:r>
            <a:r>
              <a:rPr lang="en-US" sz="3500" b="1" dirty="0"/>
              <a:t> </a:t>
            </a:r>
          </a:p>
        </p:txBody>
      </p:sp>
      <p:sp>
        <p:nvSpPr>
          <p:cNvPr id="3" name="Rectangle 2"/>
          <p:cNvSpPr/>
          <p:nvPr/>
        </p:nvSpPr>
        <p:spPr>
          <a:xfrm>
            <a:off x="273537" y="1780291"/>
            <a:ext cx="8698523" cy="3862596"/>
          </a:xfrm>
          <a:prstGeom prst="rect">
            <a:avLst/>
          </a:prstGeom>
        </p:spPr>
        <p:txBody>
          <a:bodyPr wrap="square">
            <a:spAutoFit/>
          </a:bodyPr>
          <a:lstStyle/>
          <a:p>
            <a:pPr algn="just"/>
            <a:r>
              <a:rPr lang="az-Latn-AZ" sz="3500" dirty="0">
                <a:latin typeface="Times New Roman" panose="02020603050405020304" pitchFamily="18" charset="0"/>
                <a:ea typeface="Calibri" panose="020F0502020204030204" pitchFamily="34" charset="0"/>
                <a:cs typeface="Times New Roman" panose="02020603050405020304" pitchFamily="18" charset="0"/>
              </a:rPr>
              <a:t>Ləyaqəti alçaldan rəftar və ya cəza - şəxsi təhqir və ya alçaldan, ona qorxu, əzab və natamamlıq hissini aşılayan, habelə onun fiziki və mənəvi müqavimət qabiliyyətini azaldan, yaxud iradəsi və vicdanı əleyhinə hərəkət etməyə məcbur edən kifayət qədər güclü  fiziki və mənəvi iztiraba səbəb olan </a:t>
            </a:r>
            <a:r>
              <a:rPr lang="az-Latn-AZ" sz="3500" dirty="0" smtClean="0">
                <a:latin typeface="Times New Roman" panose="02020603050405020304" pitchFamily="18" charset="0"/>
                <a:ea typeface="Calibri" panose="020F0502020204030204" pitchFamily="34" charset="0"/>
                <a:cs typeface="Times New Roman" panose="02020603050405020304" pitchFamily="18" charset="0"/>
              </a:rPr>
              <a:t>rəftar.</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5782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892" y="1516186"/>
            <a:ext cx="8026399" cy="2785378"/>
          </a:xfrm>
          <a:prstGeom prst="rect">
            <a:avLst/>
          </a:prstGeom>
        </p:spPr>
        <p:txBody>
          <a:bodyPr wrap="square">
            <a:spAutoFit/>
          </a:bodyPr>
          <a:lstStyle/>
          <a:p>
            <a:pPr algn="just"/>
            <a:r>
              <a:rPr lang="en-US" sz="3500" dirty="0">
                <a:latin typeface="Times New Roman" panose="02020603050405020304" pitchFamily="18" charset="0"/>
                <a:ea typeface="Calibri" panose="020F0502020204030204" pitchFamily="34" charset="0"/>
              </a:rPr>
              <a:t>«</a:t>
            </a:r>
            <a:r>
              <a:rPr lang="en-US" sz="3500" dirty="0" err="1">
                <a:latin typeface="Times New Roman" panose="02020603050405020304" pitchFamily="18" charset="0"/>
                <a:ea typeface="Calibri" panose="020F0502020204030204" pitchFamily="34" charset="0"/>
              </a:rPr>
              <a:t>Hər</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bir</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işgəncə</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qeyri</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insani</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və</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ləyaqəti</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alaçaldan</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rəftardır</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qeyri-insani</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rəftar</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isə</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hər</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bir</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halda</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ləyaqəti</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alçaldan</a:t>
            </a:r>
            <a:r>
              <a:rPr lang="en-US" sz="3500" dirty="0">
                <a:latin typeface="Times New Roman" panose="02020603050405020304" pitchFamily="18" charset="0"/>
                <a:ea typeface="Calibri" panose="020F0502020204030204" pitchFamily="34" charset="0"/>
              </a:rPr>
              <a:t> </a:t>
            </a:r>
            <a:r>
              <a:rPr lang="en-US" sz="3500" dirty="0" err="1">
                <a:latin typeface="Times New Roman" panose="02020603050405020304" pitchFamily="18" charset="0"/>
                <a:ea typeface="Calibri" panose="020F0502020204030204" pitchFamily="34" charset="0"/>
              </a:rPr>
              <a:t>rəftardır</a:t>
            </a:r>
            <a:r>
              <a:rPr lang="en-US" sz="3500" dirty="0">
                <a:latin typeface="Times New Roman" panose="02020603050405020304" pitchFamily="18" charset="0"/>
                <a:ea typeface="Calibri" panose="020F0502020204030204" pitchFamily="34" charset="0"/>
              </a:rPr>
              <a:t>» </a:t>
            </a:r>
            <a:endParaRPr lang="az-Latn-AZ" sz="3500" dirty="0" smtClean="0">
              <a:latin typeface="Times New Roman" panose="02020603050405020304" pitchFamily="18" charset="0"/>
              <a:ea typeface="Calibri" panose="020F0502020204030204" pitchFamily="34" charset="0"/>
            </a:endParaRPr>
          </a:p>
          <a:p>
            <a:pPr algn="just"/>
            <a:endParaRPr lang="az-Latn-AZ" sz="3500" dirty="0">
              <a:latin typeface="Times New Roman" panose="02020603050405020304" pitchFamily="18" charset="0"/>
              <a:ea typeface="Calibri" panose="020F0502020204030204" pitchFamily="34" charset="0"/>
            </a:endParaRPr>
          </a:p>
          <a:p>
            <a:pPr algn="just"/>
            <a:r>
              <a:rPr lang="en-US" sz="3500" dirty="0" smtClean="0">
                <a:latin typeface="Times New Roman" panose="02020603050405020304" pitchFamily="18" charset="0"/>
                <a:ea typeface="Calibri" panose="020F0502020204030204" pitchFamily="34" charset="0"/>
              </a:rPr>
              <a:t>The </a:t>
            </a:r>
            <a:r>
              <a:rPr lang="en-US" sz="3500" dirty="0">
                <a:latin typeface="Times New Roman" panose="02020603050405020304" pitchFamily="18" charset="0"/>
                <a:ea typeface="Calibri" panose="020F0502020204030204" pitchFamily="34" charset="0"/>
              </a:rPr>
              <a:t>Greek Case</a:t>
            </a:r>
            <a:endParaRPr lang="en-US" sz="3500" dirty="0"/>
          </a:p>
        </p:txBody>
      </p:sp>
    </p:spTree>
    <p:extLst>
      <p:ext uri="{BB962C8B-B14F-4D97-AF65-F5344CB8AC3E}">
        <p14:creationId xmlns:p14="http://schemas.microsoft.com/office/powerpoint/2010/main" val="3441270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2737" y="922215"/>
            <a:ext cx="3438769" cy="630942"/>
          </a:xfrm>
          <a:prstGeom prst="rect">
            <a:avLst/>
          </a:prstGeom>
          <a:noFill/>
        </p:spPr>
        <p:txBody>
          <a:bodyPr wrap="square" rtlCol="0">
            <a:spAutoFit/>
          </a:bodyPr>
          <a:lstStyle/>
          <a:p>
            <a:pPr algn="ctr"/>
            <a:r>
              <a:rPr lang="az-Latn-AZ" sz="3500" b="1" dirty="0" smtClean="0"/>
              <a:t>İntensivlik</a:t>
            </a:r>
            <a:endParaRPr lang="en-US" sz="3500" b="1" dirty="0"/>
          </a:p>
        </p:txBody>
      </p:sp>
      <p:sp>
        <p:nvSpPr>
          <p:cNvPr id="3" name="Rectangle 2"/>
          <p:cNvSpPr/>
          <p:nvPr/>
        </p:nvSpPr>
        <p:spPr>
          <a:xfrm>
            <a:off x="414215" y="1618401"/>
            <a:ext cx="8424985" cy="4324261"/>
          </a:xfrm>
          <a:prstGeom prst="rect">
            <a:avLst/>
          </a:prstGeom>
        </p:spPr>
        <p:txBody>
          <a:bodyPr wrap="square">
            <a:spAutoFit/>
          </a:bodyPr>
          <a:lstStyle/>
          <a:p>
            <a:pPr marL="457200" indent="-457200">
              <a:buFont typeface="Arial" panose="020B0604020202020204" pitchFamily="34" charset="0"/>
              <a:buChar char="•"/>
            </a:pPr>
            <a:r>
              <a:rPr lang="az-Latn-AZ" sz="3500" dirty="0"/>
              <a:t>p</a:t>
            </a:r>
            <a:r>
              <a:rPr lang="az-Latn-AZ" sz="3500" dirty="0" smtClean="0"/>
              <a:t>is rəftarın müddəti;</a:t>
            </a:r>
          </a:p>
          <a:p>
            <a:pPr marL="457200" indent="-457200">
              <a:buFont typeface="Arial" panose="020B0604020202020204" pitchFamily="34" charset="0"/>
              <a:buChar char="•"/>
            </a:pPr>
            <a:r>
              <a:rPr lang="az-Latn-AZ" sz="3500" dirty="0" smtClean="0"/>
              <a:t>onun fiziki </a:t>
            </a:r>
            <a:r>
              <a:rPr lang="az-Latn-AZ" sz="3500" dirty="0"/>
              <a:t>və mənəvi </a:t>
            </a:r>
            <a:r>
              <a:rPr lang="az-Latn-AZ" sz="3500" dirty="0" smtClean="0"/>
              <a:t>nəticələri;</a:t>
            </a:r>
          </a:p>
          <a:p>
            <a:pPr marL="457200" indent="-457200">
              <a:buFont typeface="Arial" panose="020B0604020202020204" pitchFamily="34" charset="0"/>
              <a:buChar char="•"/>
            </a:pPr>
            <a:r>
              <a:rPr lang="az-Latn-AZ" sz="3500" dirty="0" smtClean="0"/>
              <a:t>qurbanın </a:t>
            </a:r>
            <a:r>
              <a:rPr lang="az-Latn-AZ" sz="3500" dirty="0"/>
              <a:t>cinsi, yaşı, və sağlamlıq </a:t>
            </a:r>
            <a:r>
              <a:rPr lang="az-Latn-AZ" sz="3500" dirty="0" smtClean="0"/>
              <a:t>durumu;</a:t>
            </a:r>
          </a:p>
          <a:p>
            <a:pPr marL="457200" indent="-457200" algn="just">
              <a:buFont typeface="Arial" panose="020B0604020202020204" pitchFamily="34" charset="0"/>
              <a:buChar char="•"/>
            </a:pPr>
            <a:r>
              <a:rPr lang="az-Latn-AZ" sz="3500" dirty="0" smtClean="0"/>
              <a:t>törədilmə </a:t>
            </a:r>
            <a:r>
              <a:rPr lang="az-Latn-AZ" sz="3500" dirty="0"/>
              <a:t>üsulu və </a:t>
            </a:r>
            <a:r>
              <a:rPr lang="az-Latn-AZ" sz="3500" dirty="0" smtClean="0"/>
              <a:t>metodu.</a:t>
            </a:r>
          </a:p>
          <a:p>
            <a:pPr algn="just"/>
            <a:endParaRPr lang="az-Latn-AZ" sz="3500" dirty="0"/>
          </a:p>
          <a:p>
            <a:pPr algn="just"/>
            <a:endParaRPr lang="az-Latn-AZ" sz="2500" dirty="0" smtClean="0"/>
          </a:p>
          <a:p>
            <a:pPr algn="just"/>
            <a:r>
              <a:rPr lang="az-Latn-AZ" sz="2500" dirty="0"/>
              <a:t>İntensivlik dərəcəsinə və məqsədlərinə görə işgəncə təşkil etməyən pis rəftar qeyri-insani və ya ləyaqəti alçaldan rəftar kimi tövsif edilə bilər.</a:t>
            </a:r>
          </a:p>
        </p:txBody>
      </p:sp>
    </p:spTree>
    <p:extLst>
      <p:ext uri="{BB962C8B-B14F-4D97-AF65-F5344CB8AC3E}">
        <p14:creationId xmlns:p14="http://schemas.microsoft.com/office/powerpoint/2010/main" val="1473070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8369" y="547077"/>
            <a:ext cx="5853723" cy="630942"/>
          </a:xfrm>
          <a:prstGeom prst="rect">
            <a:avLst/>
          </a:prstGeom>
          <a:noFill/>
        </p:spPr>
        <p:txBody>
          <a:bodyPr wrap="square" rtlCol="0">
            <a:spAutoFit/>
          </a:bodyPr>
          <a:lstStyle/>
          <a:p>
            <a:pPr algn="ctr"/>
            <a:r>
              <a:rPr lang="en-US" sz="3500" b="1" dirty="0">
                <a:ea typeface="Calibri" panose="020F0502020204030204" pitchFamily="34" charset="0"/>
                <a:cs typeface="Times New Roman" panose="02020603050405020304" pitchFamily="18" charset="0"/>
              </a:rPr>
              <a:t>Cəza </a:t>
            </a:r>
            <a:r>
              <a:rPr lang="en-US" sz="3500" b="1" dirty="0" err="1">
                <a:ea typeface="Calibri" panose="020F0502020204030204" pitchFamily="34" charset="0"/>
                <a:cs typeface="Times New Roman" panose="02020603050405020304" pitchFamily="18" charset="0"/>
              </a:rPr>
              <a:t>və</a:t>
            </a:r>
            <a:r>
              <a:rPr lang="en-US" sz="3500" b="1" dirty="0">
                <a:ea typeface="Calibri" panose="020F0502020204030204" pitchFamily="34" charset="0"/>
                <a:cs typeface="Times New Roman" panose="02020603050405020304" pitchFamily="18" charset="0"/>
              </a:rPr>
              <a:t> </a:t>
            </a:r>
            <a:r>
              <a:rPr lang="en-US" sz="3500" b="1" dirty="0" err="1">
                <a:ea typeface="Calibri" panose="020F0502020204030204" pitchFamily="34" charset="0"/>
                <a:cs typeface="Times New Roman" panose="02020603050405020304" pitchFamily="18" charset="0"/>
              </a:rPr>
              <a:t>rəftar</a:t>
            </a:r>
            <a:endParaRPr lang="en-US" sz="3500" b="1" dirty="0">
              <a:ea typeface="Calibri" panose="020F0502020204030204" pitchFamily="34" charset="0"/>
              <a:cs typeface="Times New Roman" panose="02020603050405020304" pitchFamily="18" charset="0"/>
            </a:endParaRPr>
          </a:p>
        </p:txBody>
      </p:sp>
      <p:sp>
        <p:nvSpPr>
          <p:cNvPr id="3" name="Rectangle 2"/>
          <p:cNvSpPr/>
          <p:nvPr/>
        </p:nvSpPr>
        <p:spPr>
          <a:xfrm>
            <a:off x="703385" y="2151728"/>
            <a:ext cx="8088923" cy="4139595"/>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a:latin typeface="Times New Roman" panose="02020603050405020304" pitchFamily="18" charset="0"/>
                <a:ea typeface="Calibri" panose="020F0502020204030204" pitchFamily="34" charset="0"/>
                <a:cs typeface="Times New Roman" panose="02020603050405020304" pitchFamily="18" charset="0"/>
              </a:rPr>
              <a:t>Jabari v. Turkey</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a:latin typeface="Times New Roman" panose="02020603050405020304" pitchFamily="18" charset="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err="1">
                <a:latin typeface="Times New Roman" panose="02020603050405020304" pitchFamily="18" charset="0"/>
                <a:ea typeface="Calibri" panose="020F0502020204030204" pitchFamily="34" charset="0"/>
                <a:cs typeface="Times New Roman" panose="02020603050405020304" pitchFamily="18" charset="0"/>
              </a:rPr>
              <a:t>Kudla</a:t>
            </a:r>
            <a:r>
              <a:rPr lang="en-US" sz="3500" dirty="0">
                <a:latin typeface="Times New Roman" panose="02020603050405020304" pitchFamily="18" charset="0"/>
                <a:ea typeface="Calibri" panose="020F0502020204030204" pitchFamily="34" charset="0"/>
                <a:cs typeface="Times New Roman" panose="02020603050405020304" pitchFamily="18" charset="0"/>
              </a:rPr>
              <a:t> v. Poland</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err="1">
                <a:latin typeface="Times New Roman" panose="02020603050405020304" pitchFamily="18" charset="0"/>
                <a:ea typeface="Calibri" panose="020F0502020204030204" pitchFamily="34" charset="0"/>
                <a:cs typeface="Times New Roman" panose="02020603050405020304" pitchFamily="18" charset="0"/>
              </a:rPr>
              <a:t>Tyrer</a:t>
            </a:r>
            <a:r>
              <a:rPr lang="en-US" sz="3500" dirty="0">
                <a:latin typeface="Times New Roman" panose="02020603050405020304" pitchFamily="18" charset="0"/>
                <a:ea typeface="Calibri" panose="020F0502020204030204" pitchFamily="34" charset="0"/>
                <a:cs typeface="Times New Roman" panose="02020603050405020304" pitchFamily="18" charset="0"/>
              </a:rPr>
              <a:t> v. the United Kingdom</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a:latin typeface="Times New Roman" panose="02020603050405020304" pitchFamily="18" charset="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err="1">
                <a:latin typeface="Times New Roman" panose="02020603050405020304" pitchFamily="18" charset="0"/>
                <a:ea typeface="Calibri" panose="020F0502020204030204" pitchFamily="34" charset="0"/>
                <a:cs typeface="Times New Roman" panose="02020603050405020304" pitchFamily="18" charset="0"/>
              </a:rPr>
              <a:t>Chember</a:t>
            </a:r>
            <a:r>
              <a:rPr lang="en-US" sz="3500" dirty="0">
                <a:latin typeface="Times New Roman" panose="02020603050405020304" pitchFamily="18" charset="0"/>
                <a:ea typeface="Calibri" panose="020F0502020204030204" pitchFamily="34" charset="0"/>
                <a:cs typeface="Times New Roman" panose="02020603050405020304" pitchFamily="18" charset="0"/>
              </a:rPr>
              <a:t> v Russia</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0648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8369" y="3048000"/>
            <a:ext cx="5853723" cy="1169551"/>
          </a:xfrm>
          <a:prstGeom prst="rect">
            <a:avLst/>
          </a:prstGeom>
          <a:noFill/>
        </p:spPr>
        <p:txBody>
          <a:bodyPr wrap="square" rtlCol="0">
            <a:spAutoFit/>
          </a:bodyPr>
          <a:lstStyle/>
          <a:p>
            <a:pPr algn="ctr"/>
            <a:r>
              <a:rPr lang="en-US" sz="3500" b="1" dirty="0" err="1" smtClean="0">
                <a:ea typeface="Calibri" panose="020F0502020204030204" pitchFamily="34" charset="0"/>
                <a:cs typeface="Times New Roman" panose="02020603050405020304" pitchFamily="18" charset="0"/>
              </a:rPr>
              <a:t>Diqq</a:t>
            </a:r>
            <a:r>
              <a:rPr lang="az-Latn-AZ" sz="3500" b="1" dirty="0" smtClean="0">
                <a:ea typeface="Calibri" panose="020F0502020204030204" pitchFamily="34" charset="0"/>
                <a:cs typeface="Times New Roman" panose="02020603050405020304" pitchFamily="18" charset="0"/>
              </a:rPr>
              <a:t>ətinizə görə təşəkkür edirəm!</a:t>
            </a:r>
            <a:endParaRPr lang="en-US" sz="35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1458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2892" y="734646"/>
            <a:ext cx="7354277" cy="630942"/>
          </a:xfrm>
          <a:prstGeom prst="rect">
            <a:avLst/>
          </a:prstGeom>
          <a:noFill/>
        </p:spPr>
        <p:txBody>
          <a:bodyPr wrap="square" rtlCol="0">
            <a:spAutoFit/>
          </a:bodyPr>
          <a:lstStyle/>
          <a:p>
            <a:pPr algn="ctr"/>
            <a:r>
              <a:rPr lang="az-Latn-AZ" sz="3500" b="1" dirty="0" smtClean="0"/>
              <a:t>Cinayət Məcəlləsi</a:t>
            </a:r>
            <a:endParaRPr lang="en-US" sz="3500" b="1" dirty="0"/>
          </a:p>
        </p:txBody>
      </p:sp>
      <p:sp>
        <p:nvSpPr>
          <p:cNvPr id="2" name="Rectangle 1"/>
          <p:cNvSpPr/>
          <p:nvPr/>
        </p:nvSpPr>
        <p:spPr>
          <a:xfrm>
            <a:off x="382953" y="1373866"/>
            <a:ext cx="8409355" cy="5093702"/>
          </a:xfrm>
          <a:prstGeom prst="rect">
            <a:avLst/>
          </a:prstGeom>
        </p:spPr>
        <p:txBody>
          <a:bodyPr wrap="square">
            <a:spAutoFit/>
          </a:bodyPr>
          <a:lstStyle/>
          <a:p>
            <a:pPr algn="just"/>
            <a:r>
              <a:rPr lang="az-Latn-AZ" sz="2500" dirty="0">
                <a:ea typeface="Calibri" panose="020F0502020204030204" pitchFamily="34" charset="0"/>
                <a:cs typeface="Times New Roman" panose="02020603050405020304" pitchFamily="18" charset="0"/>
              </a:rPr>
              <a:t>Maddə 113. İşgəncə</a:t>
            </a:r>
            <a:endParaRPr lang="en-US" sz="2500" dirty="0">
              <a:ea typeface="Calibri" panose="020F0502020204030204" pitchFamily="34" charset="0"/>
              <a:cs typeface="Times New Roman" panose="02020603050405020304" pitchFamily="18" charset="0"/>
            </a:endParaRPr>
          </a:p>
          <a:p>
            <a:pPr algn="just"/>
            <a:r>
              <a:rPr lang="az-Latn-AZ" sz="2500" dirty="0">
                <a:ea typeface="Calibri" panose="020F0502020204030204" pitchFamily="34" charset="0"/>
                <a:cs typeface="Times New Roman" panose="02020603050405020304" pitchFamily="18" charset="0"/>
              </a:rPr>
              <a:t> </a:t>
            </a:r>
            <a:endParaRPr lang="en-US" sz="2500" dirty="0">
              <a:ea typeface="Calibri" panose="020F0502020204030204" pitchFamily="34" charset="0"/>
              <a:cs typeface="Times New Roman" panose="02020603050405020304" pitchFamily="18" charset="0"/>
            </a:endParaRPr>
          </a:p>
          <a:p>
            <a:pPr algn="just"/>
            <a:r>
              <a:rPr lang="az-Latn-AZ" sz="2500" dirty="0" smtClean="0">
                <a:ea typeface="Calibri" panose="020F0502020204030204" pitchFamily="34" charset="0"/>
                <a:cs typeface="Times New Roman" panose="02020603050405020304" pitchFamily="18" charset="0"/>
              </a:rPr>
              <a:t>Maddə </a:t>
            </a:r>
            <a:r>
              <a:rPr lang="az-Latn-AZ" sz="2500" dirty="0">
                <a:ea typeface="Calibri" panose="020F0502020204030204" pitchFamily="34" charset="0"/>
                <a:cs typeface="Times New Roman" panose="02020603050405020304" pitchFamily="18" charset="0"/>
              </a:rPr>
              <a:t>293. İşgəncə, işgəncə hesab olunmayan qəddar, qeyri-insani, yaxud ləyaqəti alçaldan rəftar və ya </a:t>
            </a:r>
            <a:r>
              <a:rPr lang="az-Latn-AZ" sz="2500" dirty="0" smtClean="0">
                <a:ea typeface="Calibri" panose="020F0502020204030204" pitchFamily="34" charset="0"/>
                <a:cs typeface="Times New Roman" panose="02020603050405020304" pitchFamily="18" charset="0"/>
              </a:rPr>
              <a:t>cəza</a:t>
            </a:r>
          </a:p>
          <a:p>
            <a:pPr algn="just"/>
            <a:endParaRPr lang="az-Latn-AZ" sz="2500" dirty="0">
              <a:ea typeface="Calibri" panose="020F0502020204030204" pitchFamily="34" charset="0"/>
              <a:cs typeface="Times New Roman" panose="02020603050405020304" pitchFamily="18" charset="0"/>
            </a:endParaRPr>
          </a:p>
          <a:p>
            <a:pPr algn="just"/>
            <a:r>
              <a:rPr lang="az-Latn-AZ" sz="2500" dirty="0" smtClean="0">
                <a:ea typeface="Calibri" panose="020F0502020204030204" pitchFamily="34" charset="0"/>
                <a:cs typeface="Times New Roman" panose="02020603050405020304" pitchFamily="18" charset="0"/>
              </a:rPr>
              <a:t>Qeyd</a:t>
            </a:r>
            <a:r>
              <a:rPr lang="az-Latn-AZ" sz="2500" dirty="0">
                <a:ea typeface="Calibri" panose="020F0502020204030204" pitchFamily="34" charset="0"/>
                <a:cs typeface="Times New Roman" panose="02020603050405020304" pitchFamily="18" charset="0"/>
              </a:rPr>
              <a:t>: Bu maddədə, habelə bu Məcəllənin digər maddələrində </a:t>
            </a:r>
            <a:r>
              <a:rPr lang="az-Latn-AZ" sz="2500" b="1" dirty="0">
                <a:ea typeface="Calibri" panose="020F0502020204030204" pitchFamily="34" charset="0"/>
                <a:cs typeface="Times New Roman" panose="02020603050405020304" pitchFamily="18" charset="0"/>
              </a:rPr>
              <a:t>“işgəncə” </a:t>
            </a:r>
            <a:r>
              <a:rPr lang="az-Latn-AZ" sz="2500" dirty="0">
                <a:ea typeface="Calibri" panose="020F0502020204030204" pitchFamily="34" charset="0"/>
                <a:cs typeface="Times New Roman" panose="02020603050405020304" pitchFamily="18" charset="0"/>
              </a:rPr>
              <a:t>dedikdə şəxsin özündən və ya digər şəxsdən məlumat və ya etiraf almaq, yaxud onu və ya digər şəxsi qorxutmaq, özünün və ya digər şəxsin törətdiyi və ya törədilməsində şübhəli bilindiyi əmələ görə cəzalandırmaq, iradəsi əleyhinə hər hansı əməli törətməyə məcbur etmək məqsədilə və ya ayrı-seçkiliyə əsaslanan hər hansı səbəbdən ona güclü fiziki ağrı və ya psixi iztirablar vermə başa düşülür.</a:t>
            </a:r>
            <a:endParaRPr lang="en-US" sz="2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640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1571" y="579287"/>
            <a:ext cx="6700873" cy="630942"/>
          </a:xfrm>
          <a:prstGeom prst="rect">
            <a:avLst/>
          </a:prstGeom>
        </p:spPr>
        <p:txBody>
          <a:bodyPr wrap="none">
            <a:spAutoFit/>
          </a:bodyPr>
          <a:lstStyle/>
          <a:p>
            <a:pPr algn="ctr"/>
            <a:r>
              <a:rPr lang="az-Latn-AZ" sz="3500" b="1" dirty="0" smtClean="0"/>
              <a:t>Digər milli normativ hüquqi aktlar</a:t>
            </a:r>
            <a:endParaRPr lang="en-US" sz="3500" b="1" dirty="0"/>
          </a:p>
        </p:txBody>
      </p:sp>
      <p:sp>
        <p:nvSpPr>
          <p:cNvPr id="2" name="Rectangle 1"/>
          <p:cNvSpPr/>
          <p:nvPr/>
        </p:nvSpPr>
        <p:spPr>
          <a:xfrm>
            <a:off x="625231" y="1997839"/>
            <a:ext cx="7963877" cy="3939540"/>
          </a:xfrm>
          <a:prstGeom prst="rect">
            <a:avLst/>
          </a:prstGeom>
        </p:spPr>
        <p:txBody>
          <a:bodyPr wrap="square">
            <a:spAutoFit/>
          </a:bodyPr>
          <a:lstStyle/>
          <a:p>
            <a:pPr marL="342900" indent="-342900">
              <a:buFont typeface="Arial" panose="020B0604020202020204" pitchFamily="34" charset="0"/>
              <a:buChar char="•"/>
            </a:pPr>
            <a:r>
              <a:rPr lang="en-US" sz="2500" dirty="0" err="1"/>
              <a:t>Cinayət</a:t>
            </a:r>
            <a:r>
              <a:rPr lang="en-US" sz="2500" dirty="0"/>
              <a:t> </a:t>
            </a:r>
            <a:r>
              <a:rPr lang="en-US" sz="2500" dirty="0" err="1"/>
              <a:t>Prossesual</a:t>
            </a:r>
            <a:r>
              <a:rPr lang="en-US" sz="2500" dirty="0"/>
              <a:t> </a:t>
            </a:r>
            <a:r>
              <a:rPr lang="en-US" sz="2500" dirty="0" err="1" smtClean="0"/>
              <a:t>Məcəllə</a:t>
            </a:r>
            <a:r>
              <a:rPr lang="az-Latn-AZ" sz="2500" dirty="0" smtClean="0"/>
              <a:t>si</a:t>
            </a:r>
          </a:p>
          <a:p>
            <a:pPr marL="342900" indent="-342900">
              <a:buFont typeface="Arial" panose="020B0604020202020204" pitchFamily="34" charset="0"/>
              <a:buChar char="•"/>
            </a:pPr>
            <a:r>
              <a:rPr lang="en-US" sz="2500" dirty="0" err="1" smtClean="0"/>
              <a:t>Cəzaların</a:t>
            </a:r>
            <a:r>
              <a:rPr lang="en-US" sz="2500" dirty="0" smtClean="0"/>
              <a:t> </a:t>
            </a:r>
            <a:r>
              <a:rPr lang="en-US" sz="2500" dirty="0" err="1"/>
              <a:t>İcrası</a:t>
            </a:r>
            <a:r>
              <a:rPr lang="en-US" sz="2500" dirty="0"/>
              <a:t> </a:t>
            </a:r>
            <a:r>
              <a:rPr lang="en-US" sz="2500" dirty="0" err="1" smtClean="0"/>
              <a:t>Məcəlləsi</a:t>
            </a:r>
            <a:endParaRPr lang="az-Latn-AZ" sz="2500" dirty="0" smtClean="0"/>
          </a:p>
          <a:p>
            <a:pPr marL="342900" indent="-342900">
              <a:buFont typeface="Arial" panose="020B0604020202020204" pitchFamily="34" charset="0"/>
              <a:buChar char="•"/>
            </a:pPr>
            <a:r>
              <a:rPr lang="en-US" sz="2500" dirty="0" err="1" smtClean="0"/>
              <a:t>İnzibati</a:t>
            </a:r>
            <a:r>
              <a:rPr lang="en-US" sz="2500" dirty="0" smtClean="0"/>
              <a:t> </a:t>
            </a:r>
            <a:r>
              <a:rPr lang="en-US" sz="2500" dirty="0" err="1"/>
              <a:t>Xətalar</a:t>
            </a:r>
            <a:r>
              <a:rPr lang="en-US" sz="2500" dirty="0"/>
              <a:t> </a:t>
            </a:r>
            <a:r>
              <a:rPr lang="en-US" sz="2500" dirty="0" err="1" smtClean="0"/>
              <a:t>Məcəlləsi</a:t>
            </a:r>
            <a:endParaRPr lang="az-Latn-AZ" sz="2500" dirty="0" smtClean="0"/>
          </a:p>
          <a:p>
            <a:pPr marL="342900" indent="-342900">
              <a:buFont typeface="Arial" panose="020B0604020202020204" pitchFamily="34" charset="0"/>
              <a:buChar char="•"/>
            </a:pPr>
            <a:r>
              <a:rPr lang="en-US" sz="2500" dirty="0" smtClean="0"/>
              <a:t>Polis </a:t>
            </a:r>
            <a:r>
              <a:rPr lang="en-US" sz="2500" dirty="0" err="1"/>
              <a:t>haqqında</a:t>
            </a:r>
            <a:r>
              <a:rPr lang="en-US" sz="2500" dirty="0"/>
              <a:t> </a:t>
            </a:r>
            <a:r>
              <a:rPr lang="en-US" sz="2500" dirty="0" err="1" smtClean="0"/>
              <a:t>qanun</a:t>
            </a:r>
            <a:endParaRPr lang="az-Latn-AZ" sz="2500" dirty="0" smtClean="0"/>
          </a:p>
          <a:p>
            <a:pPr marL="342900" indent="-342900">
              <a:buFont typeface="Arial" panose="020B0604020202020204" pitchFamily="34" charset="0"/>
              <a:buChar char="•"/>
            </a:pPr>
            <a:r>
              <a:rPr lang="en-US" sz="2500" dirty="0" err="1" smtClean="0"/>
              <a:t>Məişət</a:t>
            </a:r>
            <a:r>
              <a:rPr lang="en-US" sz="2500" dirty="0" smtClean="0"/>
              <a:t> </a:t>
            </a:r>
            <a:r>
              <a:rPr lang="en-US" sz="2500" dirty="0" err="1"/>
              <a:t>zorakılığı</a:t>
            </a:r>
            <a:r>
              <a:rPr lang="en-US" sz="2500" dirty="0"/>
              <a:t> </a:t>
            </a:r>
            <a:r>
              <a:rPr lang="en-US" sz="2500" dirty="0" err="1"/>
              <a:t>haqqında</a:t>
            </a:r>
            <a:r>
              <a:rPr lang="en-US" sz="2500" dirty="0"/>
              <a:t> </a:t>
            </a:r>
            <a:r>
              <a:rPr lang="en-US" sz="2500" dirty="0" err="1" smtClean="0"/>
              <a:t>qanun</a:t>
            </a:r>
            <a:endParaRPr lang="az-Latn-AZ" sz="2500" dirty="0" smtClean="0"/>
          </a:p>
          <a:p>
            <a:pPr marL="342900" indent="-342900">
              <a:buFont typeface="Arial" panose="020B0604020202020204" pitchFamily="34" charset="0"/>
              <a:buChar char="•"/>
            </a:pPr>
            <a:r>
              <a:rPr lang="en-US" sz="2500" dirty="0" err="1" smtClean="0"/>
              <a:t>Əməliyyat-axtarış</a:t>
            </a:r>
            <a:r>
              <a:rPr lang="en-US" sz="2500" dirty="0" smtClean="0"/>
              <a:t> </a:t>
            </a:r>
            <a:r>
              <a:rPr lang="en-US" sz="2500" dirty="0" err="1"/>
              <a:t>fəaliyyəti</a:t>
            </a:r>
            <a:r>
              <a:rPr lang="en-US" sz="2500" dirty="0"/>
              <a:t> </a:t>
            </a:r>
            <a:r>
              <a:rPr lang="en-US" sz="2500" dirty="0" err="1"/>
              <a:t>haqqında</a:t>
            </a:r>
            <a:r>
              <a:rPr lang="en-US" sz="2500" dirty="0"/>
              <a:t> </a:t>
            </a:r>
            <a:r>
              <a:rPr lang="en-US" sz="2500" dirty="0" err="1" smtClean="0"/>
              <a:t>qanun</a:t>
            </a:r>
            <a:endParaRPr lang="az-Latn-AZ" sz="2500" dirty="0" smtClean="0"/>
          </a:p>
          <a:p>
            <a:pPr marL="342900" indent="-342900">
              <a:buFont typeface="Arial" panose="020B0604020202020204" pitchFamily="34" charset="0"/>
              <a:buChar char="•"/>
            </a:pPr>
            <a:r>
              <a:rPr lang="en-US" sz="2500" dirty="0" err="1" smtClean="0"/>
              <a:t>Cinayət</a:t>
            </a:r>
            <a:r>
              <a:rPr lang="en-US" sz="2500" dirty="0" smtClean="0"/>
              <a:t> </a:t>
            </a:r>
            <a:r>
              <a:rPr lang="en-US" sz="2500" dirty="0" err="1"/>
              <a:t>törətmiş</a:t>
            </a:r>
            <a:r>
              <a:rPr lang="en-US" sz="2500" dirty="0"/>
              <a:t> </a:t>
            </a:r>
            <a:r>
              <a:rPr lang="en-US" sz="2500" dirty="0" err="1"/>
              <a:t>şəxslərin</a:t>
            </a:r>
            <a:r>
              <a:rPr lang="en-US" sz="2500" dirty="0"/>
              <a:t> </a:t>
            </a:r>
            <a:r>
              <a:rPr lang="en-US" sz="2500" dirty="0" err="1"/>
              <a:t>verilməsi</a:t>
            </a:r>
            <a:r>
              <a:rPr lang="en-US" sz="2500" dirty="0"/>
              <a:t> (</a:t>
            </a:r>
            <a:r>
              <a:rPr lang="en-US" sz="2500" dirty="0" err="1"/>
              <a:t>ekstradisiya</a:t>
            </a:r>
            <a:r>
              <a:rPr lang="en-US" sz="2500" dirty="0"/>
              <a:t>) </a:t>
            </a:r>
            <a:r>
              <a:rPr lang="en-US" sz="2500" dirty="0" err="1"/>
              <a:t>haqqında</a:t>
            </a:r>
            <a:r>
              <a:rPr lang="en-US" sz="2500" dirty="0"/>
              <a:t> </a:t>
            </a:r>
            <a:r>
              <a:rPr lang="en-US" sz="2500" dirty="0" err="1" smtClean="0"/>
              <a:t>qanun</a:t>
            </a:r>
            <a:endParaRPr lang="az-Latn-AZ" sz="2500" dirty="0" smtClean="0"/>
          </a:p>
          <a:p>
            <a:pPr marL="342900" indent="-342900">
              <a:buFont typeface="Arial" panose="020B0604020202020204" pitchFamily="34" charset="0"/>
              <a:buChar char="•"/>
            </a:pPr>
            <a:r>
              <a:rPr lang="en-US" sz="2500" dirty="0" err="1" smtClean="0"/>
              <a:t>Hərbi</a:t>
            </a:r>
            <a:r>
              <a:rPr lang="en-US" sz="2500" dirty="0" smtClean="0"/>
              <a:t> </a:t>
            </a:r>
            <a:r>
              <a:rPr lang="en-US" sz="2500" dirty="0" err="1"/>
              <a:t>vəziyyət</a:t>
            </a:r>
            <a:r>
              <a:rPr lang="en-US" sz="2500" dirty="0"/>
              <a:t> </a:t>
            </a:r>
            <a:r>
              <a:rPr lang="en-US" sz="2500" dirty="0" err="1"/>
              <a:t>haqqında</a:t>
            </a:r>
            <a:r>
              <a:rPr lang="en-US" sz="2500" dirty="0"/>
              <a:t> </a:t>
            </a:r>
            <a:r>
              <a:rPr lang="en-US" sz="2500" dirty="0" err="1" smtClean="0"/>
              <a:t>qanun</a:t>
            </a:r>
            <a:endParaRPr lang="az-Latn-AZ" sz="2500" dirty="0" smtClean="0"/>
          </a:p>
          <a:p>
            <a:pPr marL="342900" indent="-342900">
              <a:buFont typeface="Arial" panose="020B0604020202020204" pitchFamily="34" charset="0"/>
              <a:buChar char="•"/>
            </a:pPr>
            <a:r>
              <a:rPr lang="en-US" sz="2500" dirty="0" err="1" smtClean="0"/>
              <a:t>Fövqəladə</a:t>
            </a:r>
            <a:r>
              <a:rPr lang="en-US" sz="2500" dirty="0" smtClean="0"/>
              <a:t> </a:t>
            </a:r>
            <a:r>
              <a:rPr lang="en-US" sz="2500" dirty="0" err="1"/>
              <a:t>vəziyyət</a:t>
            </a:r>
            <a:r>
              <a:rPr lang="en-US" sz="2500" dirty="0"/>
              <a:t> </a:t>
            </a:r>
            <a:r>
              <a:rPr lang="en-US" sz="2500" dirty="0" err="1"/>
              <a:t>haqqında</a:t>
            </a:r>
            <a:r>
              <a:rPr lang="en-US" sz="2500" dirty="0"/>
              <a:t> </a:t>
            </a:r>
            <a:r>
              <a:rPr lang="en-US" sz="2500" dirty="0" err="1" smtClean="0"/>
              <a:t>qanun</a:t>
            </a:r>
            <a:r>
              <a:rPr lang="az-Latn-AZ" sz="2500" dirty="0" smtClean="0"/>
              <a:t> və s.</a:t>
            </a:r>
            <a:endParaRPr lang="en-US" sz="2500" dirty="0"/>
          </a:p>
        </p:txBody>
      </p:sp>
    </p:spTree>
    <p:extLst>
      <p:ext uri="{BB962C8B-B14F-4D97-AF65-F5344CB8AC3E}">
        <p14:creationId xmlns:p14="http://schemas.microsoft.com/office/powerpoint/2010/main" val="2235094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6862" y="638930"/>
            <a:ext cx="8299938" cy="1738938"/>
          </a:xfrm>
          <a:prstGeom prst="rect">
            <a:avLst/>
          </a:prstGeom>
        </p:spPr>
        <p:txBody>
          <a:bodyPr wrap="square">
            <a:spAutoFit/>
          </a:bodyPr>
          <a:lstStyle/>
          <a:p>
            <a:pPr marL="109728" algn="ctr">
              <a:defRPr/>
            </a:pPr>
            <a:r>
              <a:rPr lang="az-Latn-AZ" sz="3500" dirty="0"/>
              <a:t>İşgəncənin qadağan olunması </a:t>
            </a:r>
            <a:r>
              <a:rPr lang="az-Latn-AZ" sz="3500" dirty="0" smtClean="0"/>
              <a:t>– </a:t>
            </a:r>
            <a:r>
              <a:rPr lang="az-Latn-AZ" sz="3500" b="1" i="1" dirty="0" smtClean="0"/>
              <a:t>ius </a:t>
            </a:r>
            <a:r>
              <a:rPr lang="az-Latn-AZ" sz="3500" b="1" i="1" dirty="0"/>
              <a:t>cogens </a:t>
            </a:r>
            <a:r>
              <a:rPr lang="az-Latn-AZ" sz="3500" dirty="0"/>
              <a:t>(ümumi qəbul edilmiş beynəlxalq hüquq normaları) </a:t>
            </a:r>
            <a:r>
              <a:rPr lang="az-Latn-AZ" sz="3500" dirty="0" smtClean="0"/>
              <a:t>!</a:t>
            </a:r>
            <a:endParaRPr lang="az-Latn-AZ" sz="3500" dirty="0"/>
          </a:p>
        </p:txBody>
      </p:sp>
    </p:spTree>
    <p:extLst>
      <p:ext uri="{BB962C8B-B14F-4D97-AF65-F5344CB8AC3E}">
        <p14:creationId xmlns:p14="http://schemas.microsoft.com/office/powerpoint/2010/main" val="1096370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739" y="609600"/>
            <a:ext cx="8667261" cy="630942"/>
          </a:xfrm>
          <a:prstGeom prst="rect">
            <a:avLst/>
          </a:prstGeom>
          <a:noFill/>
        </p:spPr>
        <p:txBody>
          <a:bodyPr wrap="square" rtlCol="0">
            <a:spAutoFit/>
          </a:bodyPr>
          <a:lstStyle/>
          <a:p>
            <a:pPr algn="ctr"/>
            <a:r>
              <a:rPr lang="en-US" sz="3500" b="1" dirty="0"/>
              <a:t>Universal </a:t>
            </a:r>
            <a:r>
              <a:rPr lang="en-US" sz="3500" b="1" dirty="0" err="1"/>
              <a:t>sənədlər</a:t>
            </a:r>
            <a:endParaRPr lang="en-US" sz="3500" b="1" dirty="0"/>
          </a:p>
        </p:txBody>
      </p:sp>
      <p:sp>
        <p:nvSpPr>
          <p:cNvPr id="3" name="Rectangle 2"/>
          <p:cNvSpPr/>
          <p:nvPr/>
        </p:nvSpPr>
        <p:spPr>
          <a:xfrm>
            <a:off x="539262" y="1859340"/>
            <a:ext cx="8221784" cy="4324261"/>
          </a:xfrm>
          <a:prstGeom prst="rect">
            <a:avLst/>
          </a:prstGeom>
        </p:spPr>
        <p:txBody>
          <a:bodyPr wrap="square">
            <a:spAutoFit/>
          </a:bodyPr>
          <a:lstStyle/>
          <a:p>
            <a:pPr marL="342900" indent="-342900">
              <a:buFont typeface="Arial" panose="020B0604020202020204" pitchFamily="34" charset="0"/>
              <a:buChar char="•"/>
            </a:pPr>
            <a:r>
              <a:rPr lang="en-US" sz="2500" dirty="0" err="1">
                <a:ea typeface="Calibri" panose="020F0502020204030204" pitchFamily="34" charset="0"/>
                <a:cs typeface="Times New Roman" panose="02020603050405020304" pitchFamily="18" charset="0"/>
              </a:rPr>
              <a:t>İnsan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Hüquqları</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haqqında</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Ümumi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Bəyannamə</a:t>
            </a:r>
            <a:r>
              <a:rPr lang="en-US" sz="2500" dirty="0">
                <a:ea typeface="Calibri" panose="020F0502020204030204" pitchFamily="34" charset="0"/>
                <a:cs typeface="Times New Roman" panose="02020603050405020304" pitchFamily="18" charset="0"/>
              </a:rPr>
              <a:t>, 1948</a:t>
            </a:r>
            <a:r>
              <a:rPr lang="en-US" sz="2500" dirty="0" smtClean="0">
                <a:ea typeface="Calibri" panose="020F0502020204030204" pitchFamily="34" charset="0"/>
                <a:cs typeface="Times New Roman" panose="02020603050405020304" pitchFamily="18" charset="0"/>
              </a:rPr>
              <a:t>.</a:t>
            </a:r>
            <a:endParaRPr lang="az-Latn-AZ" sz="2500" dirty="0" smtClean="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5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500" dirty="0">
                <a:ea typeface="Calibri" panose="020F0502020204030204" pitchFamily="34" charset="0"/>
                <a:cs typeface="Times New Roman" panose="02020603050405020304" pitchFamily="18" charset="0"/>
              </a:rPr>
              <a:t>1949-cu </a:t>
            </a:r>
            <a:r>
              <a:rPr lang="en-US" sz="2500" dirty="0" err="1">
                <a:ea typeface="Calibri" panose="020F0502020204030204" pitchFamily="34" charset="0"/>
                <a:cs typeface="Times New Roman" panose="02020603050405020304" pitchFamily="18" charset="0"/>
              </a:rPr>
              <a:t>il</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tarixli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Cenevrə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Konvensiyaları</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və</a:t>
            </a:r>
            <a:r>
              <a:rPr lang="en-US" sz="2500" dirty="0">
                <a:ea typeface="Calibri" panose="020F0502020204030204" pitchFamily="34" charset="0"/>
                <a:cs typeface="Times New Roman" panose="02020603050405020304" pitchFamily="18" charset="0"/>
              </a:rPr>
              <a:t> 1977-ci </a:t>
            </a:r>
            <a:r>
              <a:rPr lang="en-US" sz="2500" dirty="0" err="1">
                <a:ea typeface="Calibri" panose="020F0502020204030204" pitchFamily="34" charset="0"/>
                <a:cs typeface="Times New Roman" panose="02020603050405020304" pitchFamily="18" charset="0"/>
              </a:rPr>
              <a:t>il</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tarixli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iki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Əlavə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Protokol</a:t>
            </a:r>
            <a:r>
              <a:rPr lang="en-US" sz="2500" dirty="0" smtClean="0">
                <a:ea typeface="Calibri" panose="020F0502020204030204" pitchFamily="34" charset="0"/>
                <a:cs typeface="Times New Roman" panose="02020603050405020304" pitchFamily="18" charset="0"/>
              </a:rPr>
              <a:t>;</a:t>
            </a:r>
            <a:endParaRPr lang="az-Latn-AZ" sz="2500" dirty="0" smtClean="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5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500" dirty="0" err="1">
                <a:ea typeface="Calibri" panose="020F0502020204030204" pitchFamily="34" charset="0"/>
                <a:cs typeface="Times New Roman" panose="02020603050405020304" pitchFamily="18" charset="0"/>
              </a:rPr>
              <a:t>Mülki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və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siyasi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hüquqlar</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haqqında</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beynəlxalq</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pakt</a:t>
            </a:r>
            <a:r>
              <a:rPr lang="en-US" sz="2500" dirty="0">
                <a:ea typeface="Calibri" panose="020F0502020204030204" pitchFamily="34" charset="0"/>
                <a:cs typeface="Times New Roman" panose="02020603050405020304" pitchFamily="18" charset="0"/>
              </a:rPr>
              <a:t>, 1966</a:t>
            </a:r>
            <a:r>
              <a:rPr lang="en-US" sz="2500" dirty="0" smtClean="0">
                <a:ea typeface="Calibri" panose="020F0502020204030204" pitchFamily="34" charset="0"/>
                <a:cs typeface="Times New Roman" panose="02020603050405020304" pitchFamily="18" charset="0"/>
              </a:rPr>
              <a:t>;</a:t>
            </a:r>
            <a:endParaRPr lang="az-Latn-AZ" sz="2500" dirty="0" smtClean="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5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500" dirty="0" err="1">
                <a:ea typeface="Calibri" panose="020F0502020204030204" pitchFamily="34" charset="0"/>
                <a:cs typeface="Times New Roman" panose="02020603050405020304" pitchFamily="18" charset="0"/>
              </a:rPr>
              <a:t>Işgəncələrə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və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digər</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qəddar</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qeyri-insani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və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ya</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ləyaqəti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alçaldan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rəftar</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və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cəza</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növlərinə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qarşı</a:t>
            </a:r>
            <a:r>
              <a:rPr lang="en-US" sz="2500" dirty="0">
                <a:ea typeface="Calibri" panose="020F0502020204030204" pitchFamily="34" charset="0"/>
                <a:cs typeface="Times New Roman" panose="02020603050405020304" pitchFamily="18" charset="0"/>
              </a:rPr>
              <a:t> Konvensiya,1984</a:t>
            </a:r>
            <a:r>
              <a:rPr lang="en-US" sz="2500" dirty="0" smtClean="0">
                <a:ea typeface="Calibri" panose="020F0502020204030204" pitchFamily="34" charset="0"/>
                <a:cs typeface="Times New Roman" panose="02020603050405020304" pitchFamily="18" charset="0"/>
              </a:rPr>
              <a:t>;</a:t>
            </a:r>
            <a:endParaRPr lang="az-Latn-AZ" sz="2500" dirty="0" smtClean="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5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500" dirty="0" err="1">
                <a:ea typeface="Calibri" panose="020F0502020204030204" pitchFamily="34" charset="0"/>
                <a:cs typeface="Times New Roman" panose="02020603050405020304" pitchFamily="18" charset="0"/>
              </a:rPr>
              <a:t>Beynəlxaq</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Cinayət</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Məhkəməsinin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Statutu</a:t>
            </a:r>
            <a:r>
              <a:rPr lang="en-US" sz="2500" dirty="0">
                <a:ea typeface="Calibri" panose="020F0502020204030204" pitchFamily="34" charset="0"/>
                <a:cs typeface="Times New Roman" panose="02020603050405020304" pitchFamily="18" charset="0"/>
              </a:rPr>
              <a:t>, 1998;</a:t>
            </a:r>
            <a:endParaRPr lang="en-US" sz="2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1065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4" y="1287434"/>
            <a:ext cx="8886092" cy="5213139"/>
          </a:xfrm>
          <a:prstGeom prst="rect">
            <a:avLst/>
          </a:prstGeom>
        </p:spPr>
      </p:pic>
      <p:sp>
        <p:nvSpPr>
          <p:cNvPr id="4" name="TextBox 3"/>
          <p:cNvSpPr txBox="1"/>
          <p:nvPr/>
        </p:nvSpPr>
        <p:spPr>
          <a:xfrm>
            <a:off x="382955" y="609600"/>
            <a:ext cx="8667261" cy="630942"/>
          </a:xfrm>
          <a:prstGeom prst="rect">
            <a:avLst/>
          </a:prstGeom>
          <a:noFill/>
        </p:spPr>
        <p:txBody>
          <a:bodyPr wrap="square" rtlCol="0">
            <a:spAutoFit/>
          </a:bodyPr>
          <a:lstStyle/>
          <a:p>
            <a:pPr algn="ctr"/>
            <a:r>
              <a:rPr lang="en-US" sz="3500" b="1" dirty="0"/>
              <a:t>Regional </a:t>
            </a:r>
            <a:r>
              <a:rPr lang="en-US" sz="3500" b="1" dirty="0" err="1"/>
              <a:t>Sənədlər</a:t>
            </a:r>
            <a:endParaRPr lang="en-US" sz="3500" b="1" dirty="0"/>
          </a:p>
        </p:txBody>
      </p:sp>
      <p:sp>
        <p:nvSpPr>
          <p:cNvPr id="2" name="Rectangle 1"/>
          <p:cNvSpPr/>
          <p:nvPr/>
        </p:nvSpPr>
        <p:spPr>
          <a:xfrm>
            <a:off x="273539" y="1897134"/>
            <a:ext cx="8667261" cy="4324261"/>
          </a:xfrm>
          <a:prstGeom prst="rect">
            <a:avLst/>
          </a:prstGeom>
        </p:spPr>
        <p:txBody>
          <a:bodyPr wrap="square">
            <a:spAutoFit/>
          </a:bodyPr>
          <a:lstStyle/>
          <a:p>
            <a:pPr marL="342900" indent="-342900">
              <a:buFont typeface="Arial" panose="020B0604020202020204" pitchFamily="34" charset="0"/>
              <a:buChar char="•"/>
            </a:pPr>
            <a:r>
              <a:rPr lang="en-US" sz="2500" dirty="0" err="1">
                <a:ea typeface="Calibri" panose="020F0502020204030204" pitchFamily="34" charset="0"/>
                <a:cs typeface="Times New Roman" panose="02020603050405020304" pitchFamily="18" charset="0"/>
              </a:rPr>
              <a:t>İnsan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və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xalqların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hüquqları</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haqqında</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Afrika</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Xartiyası</a:t>
            </a:r>
            <a:r>
              <a:rPr lang="en-US" sz="2500" dirty="0">
                <a:ea typeface="Calibri" panose="020F0502020204030204" pitchFamily="34" charset="0"/>
                <a:cs typeface="Times New Roman" panose="02020603050405020304" pitchFamily="18" charset="0"/>
              </a:rPr>
              <a:t>, 1981</a:t>
            </a:r>
            <a:r>
              <a:rPr lang="en-US" sz="2500" dirty="0" smtClean="0">
                <a:ea typeface="Calibri" panose="020F0502020204030204" pitchFamily="34" charset="0"/>
                <a:cs typeface="Times New Roman" panose="02020603050405020304" pitchFamily="18" charset="0"/>
              </a:rPr>
              <a:t>;</a:t>
            </a:r>
            <a:endParaRPr lang="az-Latn-AZ" sz="2500" dirty="0" smtClean="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500" dirty="0" err="1" smtClean="0">
                <a:ea typeface="Calibri" panose="020F0502020204030204" pitchFamily="34" charset="0"/>
                <a:cs typeface="Times New Roman" panose="02020603050405020304" pitchFamily="18" charset="0"/>
              </a:rPr>
              <a:t>İnsan</a:t>
            </a:r>
            <a:r>
              <a:rPr lang="en-US" sz="2500" dirty="0" smtClean="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Hüquqları</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haqqında</a:t>
            </a:r>
            <a:r>
              <a:rPr lang="en-US" sz="2500" dirty="0">
                <a:ea typeface="Calibri" panose="020F0502020204030204" pitchFamily="34" charset="0"/>
                <a:cs typeface="Times New Roman" panose="02020603050405020304" pitchFamily="18" charset="0"/>
              </a:rPr>
              <a:t> Amerika </a:t>
            </a:r>
            <a:r>
              <a:rPr lang="en-US" sz="2500" dirty="0" err="1">
                <a:ea typeface="Calibri" panose="020F0502020204030204" pitchFamily="34" charset="0"/>
                <a:cs typeface="Times New Roman" panose="02020603050405020304" pitchFamily="18" charset="0"/>
              </a:rPr>
              <a:t>Konvensiyası</a:t>
            </a:r>
            <a:r>
              <a:rPr lang="en-US" sz="2500" dirty="0">
                <a:ea typeface="Calibri" panose="020F0502020204030204" pitchFamily="34" charset="0"/>
                <a:cs typeface="Times New Roman" panose="02020603050405020304" pitchFamily="18" charset="0"/>
              </a:rPr>
              <a:t>, 1969</a:t>
            </a:r>
            <a:r>
              <a:rPr lang="en-US" sz="2500" dirty="0" smtClean="0">
                <a:ea typeface="Calibri" panose="020F0502020204030204" pitchFamily="34" charset="0"/>
                <a:cs typeface="Times New Roman" panose="02020603050405020304" pitchFamily="18" charset="0"/>
              </a:rPr>
              <a:t>;</a:t>
            </a:r>
            <a:endParaRPr lang="az-Latn-AZ" sz="2500" dirty="0" smtClean="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500" dirty="0" err="1" smtClean="0">
                <a:ea typeface="Calibri" panose="020F0502020204030204" pitchFamily="34" charset="0"/>
                <a:cs typeface="Times New Roman" panose="02020603050405020304" pitchFamily="18" charset="0"/>
              </a:rPr>
              <a:t>İşgəncələrin</a:t>
            </a:r>
            <a:r>
              <a:rPr lang="en-US" sz="2500" dirty="0" smtClean="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qarşısının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alınması</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və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tətbiqinin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cəzalandırılması</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haqqında</a:t>
            </a:r>
            <a:r>
              <a:rPr lang="en-US" sz="2500" dirty="0">
                <a:ea typeface="Calibri" panose="020F0502020204030204" pitchFamily="34" charset="0"/>
                <a:cs typeface="Times New Roman" panose="02020603050405020304" pitchFamily="18" charset="0"/>
              </a:rPr>
              <a:t> İnter-Amerika </a:t>
            </a:r>
            <a:r>
              <a:rPr lang="en-US" sz="2500" dirty="0" err="1">
                <a:ea typeface="Calibri" panose="020F0502020204030204" pitchFamily="34" charset="0"/>
                <a:cs typeface="Times New Roman" panose="02020603050405020304" pitchFamily="18" charset="0"/>
              </a:rPr>
              <a:t>Konvensiyası</a:t>
            </a:r>
            <a:r>
              <a:rPr lang="en-US" sz="2500" dirty="0">
                <a:ea typeface="Calibri" panose="020F0502020204030204" pitchFamily="34" charset="0"/>
                <a:cs typeface="Times New Roman" panose="02020603050405020304" pitchFamily="18" charset="0"/>
              </a:rPr>
              <a:t>, 1985</a:t>
            </a:r>
            <a:r>
              <a:rPr lang="en-US" sz="2500" dirty="0" smtClean="0">
                <a:ea typeface="Calibri" panose="020F0502020204030204" pitchFamily="34" charset="0"/>
                <a:cs typeface="Times New Roman" panose="02020603050405020304" pitchFamily="18" charset="0"/>
              </a:rPr>
              <a:t>;</a:t>
            </a:r>
            <a:endParaRPr lang="az-Latn-AZ" sz="2500" dirty="0" smtClean="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500" dirty="0" err="1" smtClean="0">
                <a:ea typeface="Calibri" panose="020F0502020204030204" pitchFamily="34" charset="0"/>
                <a:cs typeface="Times New Roman" panose="02020603050405020304" pitchFamily="18" charset="0"/>
              </a:rPr>
              <a:t>Şəxslərin</a:t>
            </a:r>
            <a:r>
              <a:rPr lang="en-US" sz="2500" dirty="0" smtClean="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zorla</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yoxa</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çıxarılması</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haqqında</a:t>
            </a:r>
            <a:r>
              <a:rPr lang="en-US" sz="2500" dirty="0">
                <a:ea typeface="Calibri" panose="020F0502020204030204" pitchFamily="34" charset="0"/>
                <a:cs typeface="Times New Roman" panose="02020603050405020304" pitchFamily="18" charset="0"/>
              </a:rPr>
              <a:t> İnter-Amerika </a:t>
            </a:r>
            <a:r>
              <a:rPr lang="en-US" sz="2500" dirty="0" err="1">
                <a:ea typeface="Calibri" panose="020F0502020204030204" pitchFamily="34" charset="0"/>
                <a:cs typeface="Times New Roman" panose="02020603050405020304" pitchFamily="18" charset="0"/>
              </a:rPr>
              <a:t>Konvensiyası</a:t>
            </a:r>
            <a:r>
              <a:rPr lang="en-US" sz="2500" dirty="0">
                <a:ea typeface="Calibri" panose="020F0502020204030204" pitchFamily="34" charset="0"/>
                <a:cs typeface="Times New Roman" panose="02020603050405020304" pitchFamily="18" charset="0"/>
              </a:rPr>
              <a:t>, 1994</a:t>
            </a:r>
            <a:r>
              <a:rPr lang="en-US" sz="2500" dirty="0" smtClean="0">
                <a:ea typeface="Calibri" panose="020F0502020204030204" pitchFamily="34" charset="0"/>
                <a:cs typeface="Times New Roman" panose="02020603050405020304" pitchFamily="18" charset="0"/>
              </a:rPr>
              <a:t>;</a:t>
            </a:r>
            <a:endParaRPr lang="az-Latn-AZ" sz="2500" dirty="0" smtClean="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500" dirty="0" err="1" smtClean="0">
                <a:ea typeface="Calibri" panose="020F0502020204030204" pitchFamily="34" charset="0"/>
                <a:cs typeface="Times New Roman" panose="02020603050405020304" pitchFamily="18" charset="0"/>
              </a:rPr>
              <a:t>İnsan</a:t>
            </a:r>
            <a:r>
              <a:rPr lang="en-US" sz="2500" dirty="0" smtClean="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hüquq</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və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əsas</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azdlıqlarının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müdafiəsi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haqqında</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Avropa</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Konvensiyası</a:t>
            </a:r>
            <a:r>
              <a:rPr lang="en-US" sz="2500" dirty="0">
                <a:ea typeface="Calibri" panose="020F0502020204030204" pitchFamily="34" charset="0"/>
                <a:cs typeface="Times New Roman" panose="02020603050405020304" pitchFamily="18" charset="0"/>
              </a:rPr>
              <a:t>, 1950</a:t>
            </a:r>
            <a:r>
              <a:rPr lang="en-US" sz="2500" dirty="0" smtClean="0">
                <a:ea typeface="Calibri" panose="020F0502020204030204" pitchFamily="34" charset="0"/>
                <a:cs typeface="Times New Roman" panose="02020603050405020304" pitchFamily="18" charset="0"/>
              </a:rPr>
              <a:t>;</a:t>
            </a:r>
            <a:endParaRPr lang="az-Latn-AZ" sz="2500" dirty="0" smtClean="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500" dirty="0" err="1" smtClean="0">
                <a:ea typeface="Calibri" panose="020F0502020204030204" pitchFamily="34" charset="0"/>
                <a:cs typeface="Times New Roman" panose="02020603050405020304" pitchFamily="18" charset="0"/>
              </a:rPr>
              <a:t>İşgəncələrin</a:t>
            </a:r>
            <a:r>
              <a:rPr lang="en-US" sz="2500" dirty="0" smtClean="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və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qeyri-insani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və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ya</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ləyaqəti</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alçaldan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rəftar</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və</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cəzanın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qarşısının</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alınması</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haqqqında</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Avropa</a:t>
            </a:r>
            <a:r>
              <a:rPr lang="en-US" sz="2500" dirty="0">
                <a:ea typeface="Calibri" panose="020F0502020204030204" pitchFamily="34" charset="0"/>
                <a:cs typeface="Times New Roman" panose="02020603050405020304" pitchFamily="18" charset="0"/>
              </a:rPr>
              <a:t> </a:t>
            </a:r>
            <a:r>
              <a:rPr lang="en-US" sz="2500" dirty="0" err="1">
                <a:ea typeface="Calibri" panose="020F0502020204030204" pitchFamily="34" charset="0"/>
                <a:cs typeface="Times New Roman" panose="02020603050405020304" pitchFamily="18" charset="0"/>
              </a:rPr>
              <a:t>Konvensiyası</a:t>
            </a:r>
            <a:r>
              <a:rPr lang="en-US" sz="2500" dirty="0">
                <a:ea typeface="Calibri" panose="020F0502020204030204" pitchFamily="34" charset="0"/>
                <a:cs typeface="Times New Roman" panose="02020603050405020304" pitchFamily="18" charset="0"/>
              </a:rPr>
              <a:t>, 1987.</a:t>
            </a:r>
            <a:endParaRPr lang="en-US" sz="2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8807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2955" y="309760"/>
            <a:ext cx="8667261" cy="630942"/>
          </a:xfrm>
          <a:prstGeom prst="rect">
            <a:avLst/>
          </a:prstGeom>
          <a:noFill/>
        </p:spPr>
        <p:txBody>
          <a:bodyPr wrap="square" rtlCol="0">
            <a:spAutoFit/>
          </a:bodyPr>
          <a:lstStyle/>
          <a:p>
            <a:pPr algn="ctr"/>
            <a:r>
              <a:rPr lang="en-US" sz="3500" b="1" dirty="0" err="1"/>
              <a:t>Tövsiyə</a:t>
            </a:r>
            <a:r>
              <a:rPr lang="en-US" sz="3500" b="1" dirty="0"/>
              <a:t> </a:t>
            </a:r>
            <a:r>
              <a:rPr lang="en-US" sz="3500" b="1" dirty="0" err="1"/>
              <a:t>xarakterli</a:t>
            </a:r>
            <a:r>
              <a:rPr lang="en-US" sz="3500" b="1" dirty="0"/>
              <a:t> </a:t>
            </a:r>
            <a:r>
              <a:rPr lang="en-US" sz="3500" b="1" dirty="0" err="1"/>
              <a:t>beynəlxalq</a:t>
            </a:r>
            <a:r>
              <a:rPr lang="en-US" sz="3500" b="1" dirty="0"/>
              <a:t> </a:t>
            </a:r>
            <a:r>
              <a:rPr lang="en-US" sz="3500" b="1" dirty="0" err="1"/>
              <a:t>sənədlər</a:t>
            </a:r>
            <a:endParaRPr lang="en-US" sz="3500" b="1" dirty="0"/>
          </a:p>
        </p:txBody>
      </p:sp>
      <p:sp>
        <p:nvSpPr>
          <p:cNvPr id="2" name="Rectangle 1"/>
          <p:cNvSpPr/>
          <p:nvPr/>
        </p:nvSpPr>
        <p:spPr>
          <a:xfrm>
            <a:off x="554894" y="1330617"/>
            <a:ext cx="8495322" cy="5047536"/>
          </a:xfrm>
          <a:prstGeom prst="rect">
            <a:avLst/>
          </a:prstGeom>
        </p:spPr>
        <p:txBody>
          <a:bodyPr wrap="square">
            <a:spAutoFit/>
          </a:bodyPr>
          <a:lstStyle/>
          <a:p>
            <a:pPr marL="342900" indent="-342900">
              <a:buFont typeface="Arial" panose="020B0604020202020204" pitchFamily="34" charset="0"/>
              <a:buChar char="•"/>
            </a:pPr>
            <a:r>
              <a:rPr lang="en-US" sz="2300" dirty="0" err="1">
                <a:ea typeface="Calibri" panose="020F0502020204030204" pitchFamily="34" charset="0"/>
                <a:cs typeface="Times New Roman" panose="02020603050405020304" pitchFamily="18" charset="0"/>
              </a:rPr>
              <a:t>Məhbuslarla</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rəftarın</a:t>
            </a:r>
            <a:r>
              <a:rPr lang="en-US" sz="2300" dirty="0">
                <a:ea typeface="Calibri" panose="020F0502020204030204" pitchFamily="34" charset="0"/>
                <a:cs typeface="Times New Roman" panose="02020603050405020304" pitchFamily="18" charset="0"/>
              </a:rPr>
              <a:t> minimal BMT </a:t>
            </a:r>
            <a:r>
              <a:rPr lang="en-US" sz="2300" dirty="0" err="1">
                <a:ea typeface="Calibri" panose="020F0502020204030204" pitchFamily="34" charset="0"/>
                <a:cs typeface="Times New Roman" panose="02020603050405020304" pitchFamily="18" charset="0"/>
              </a:rPr>
              <a:t>standart</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qaydaları</a:t>
            </a:r>
            <a:endParaRPr lang="en-US" sz="23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300" dirty="0" err="1">
                <a:ea typeface="Calibri" panose="020F0502020204030204" pitchFamily="34" charset="0"/>
                <a:cs typeface="Times New Roman" panose="02020603050405020304" pitchFamily="18" charset="0"/>
              </a:rPr>
              <a:t>Hüquq</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mühafizə</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orqanlarının</a:t>
            </a:r>
            <a:r>
              <a:rPr lang="en-US" sz="2300" dirty="0">
                <a:ea typeface="Calibri" panose="020F0502020204030204" pitchFamily="34" charset="0"/>
                <a:cs typeface="Times New Roman" panose="02020603050405020304" pitchFamily="18" charset="0"/>
              </a:rPr>
              <a:t> BMT </a:t>
            </a:r>
            <a:r>
              <a:rPr lang="en-US" sz="2300" dirty="0" err="1">
                <a:ea typeface="Calibri" panose="020F0502020204030204" pitchFamily="34" charset="0"/>
                <a:cs typeface="Times New Roman" panose="02020603050405020304" pitchFamily="18" charset="0"/>
              </a:rPr>
              <a:t>Davranış</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Məcəlləsi</a:t>
            </a:r>
            <a:endParaRPr lang="en-US" sz="23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300" dirty="0" err="1">
                <a:ea typeface="Calibri" panose="020F0502020204030204" pitchFamily="34" charset="0"/>
                <a:cs typeface="Times New Roman" panose="02020603050405020304" pitchFamily="18" charset="0"/>
              </a:rPr>
              <a:t>İstənilən</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tutulma</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və</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ya</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həbs</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formasına</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məruz</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qalmış</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bütün</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şəxslərin</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müdafiəsinə</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dair</a:t>
            </a:r>
            <a:r>
              <a:rPr lang="en-US" sz="2300" dirty="0">
                <a:ea typeface="Calibri" panose="020F0502020204030204" pitchFamily="34" charset="0"/>
                <a:cs typeface="Times New Roman" panose="02020603050405020304" pitchFamily="18" charset="0"/>
              </a:rPr>
              <a:t> BMT </a:t>
            </a:r>
            <a:r>
              <a:rPr lang="en-US" sz="2300" dirty="0" err="1">
                <a:ea typeface="Calibri" panose="020F0502020204030204" pitchFamily="34" charset="0"/>
                <a:cs typeface="Times New Roman" panose="02020603050405020304" pitchFamily="18" charset="0"/>
              </a:rPr>
              <a:t>Prinsiplər</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Toplusu</a:t>
            </a:r>
            <a:endParaRPr lang="en-US" sz="23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300" dirty="0" err="1">
                <a:ea typeface="Calibri" panose="020F0502020204030204" pitchFamily="34" charset="0"/>
                <a:cs typeface="Times New Roman" panose="02020603050405020304" pitchFamily="18" charset="0"/>
              </a:rPr>
              <a:t>Azadlıqdan</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məhrum</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edilmiş</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yetkinlik</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yaşına</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çatmayan</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şəxslərin</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müdafiəsinə</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dair</a:t>
            </a:r>
            <a:r>
              <a:rPr lang="en-US" sz="2300" dirty="0">
                <a:ea typeface="Calibri" panose="020F0502020204030204" pitchFamily="34" charset="0"/>
                <a:cs typeface="Times New Roman" panose="02020603050405020304" pitchFamily="18" charset="0"/>
              </a:rPr>
              <a:t> BMT </a:t>
            </a:r>
            <a:r>
              <a:rPr lang="en-US" sz="2300" dirty="0" err="1">
                <a:ea typeface="Calibri" panose="020F0502020204030204" pitchFamily="34" charset="0"/>
                <a:cs typeface="Times New Roman" panose="02020603050405020304" pitchFamily="18" charset="0"/>
              </a:rPr>
              <a:t>Qaydalar</a:t>
            </a:r>
            <a:endParaRPr lang="en-US" sz="23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300" dirty="0" err="1">
                <a:ea typeface="Calibri" panose="020F0502020204030204" pitchFamily="34" charset="0"/>
                <a:cs typeface="Times New Roman" panose="02020603050405020304" pitchFamily="18" charset="0"/>
              </a:rPr>
              <a:t>Yetkinlik</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yaşına</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çatmayanlar</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barəsində</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ədalət</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mühakiməsinin</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həyata</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keçirilməsinə</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dair</a:t>
            </a:r>
            <a:r>
              <a:rPr lang="en-US" sz="2300" dirty="0">
                <a:ea typeface="Calibri" panose="020F0502020204030204" pitchFamily="34" charset="0"/>
                <a:cs typeface="Times New Roman" panose="02020603050405020304" pitchFamily="18" charset="0"/>
              </a:rPr>
              <a:t> BMT </a:t>
            </a:r>
            <a:r>
              <a:rPr lang="en-US" sz="2300" dirty="0" err="1">
                <a:ea typeface="Calibri" panose="020F0502020204030204" pitchFamily="34" charset="0"/>
                <a:cs typeface="Times New Roman" panose="02020603050405020304" pitchFamily="18" charset="0"/>
              </a:rPr>
              <a:t>standart</a:t>
            </a:r>
            <a:r>
              <a:rPr lang="en-US" sz="2300" dirty="0">
                <a:ea typeface="Calibri" panose="020F0502020204030204" pitchFamily="34" charset="0"/>
                <a:cs typeface="Times New Roman" panose="02020603050405020304" pitchFamily="18" charset="0"/>
              </a:rPr>
              <a:t> minimal </a:t>
            </a:r>
            <a:r>
              <a:rPr lang="en-US" sz="2300" dirty="0" err="1">
                <a:ea typeface="Calibri" panose="020F0502020204030204" pitchFamily="34" charset="0"/>
                <a:cs typeface="Times New Roman" panose="02020603050405020304" pitchFamily="18" charset="0"/>
              </a:rPr>
              <a:t>qaydaları</a:t>
            </a:r>
            <a:r>
              <a:rPr lang="en-US" sz="2300" dirty="0">
                <a:ea typeface="Calibri" panose="020F0502020204030204" pitchFamily="34" charset="0"/>
                <a:cs typeface="Times New Roman" panose="02020603050405020304" pitchFamily="18" charset="0"/>
              </a:rPr>
              <a:t> (Pekin </a:t>
            </a:r>
            <a:r>
              <a:rPr lang="en-US" sz="2300" dirty="0" err="1">
                <a:ea typeface="Calibri" panose="020F0502020204030204" pitchFamily="34" charset="0"/>
                <a:cs typeface="Times New Roman" panose="02020603050405020304" pitchFamily="18" charset="0"/>
              </a:rPr>
              <a:t>Qaydaları</a:t>
            </a:r>
            <a:r>
              <a:rPr lang="en-US" sz="2300" dirty="0">
                <a:ea typeface="Calibri" panose="020F0502020204030204" pitchFamily="34" charset="0"/>
                <a:cs typeface="Times New Roman" panose="02020603050405020304" pitchFamily="18" charset="0"/>
              </a:rPr>
              <a:t>)</a:t>
            </a:r>
          </a:p>
          <a:p>
            <a:pPr marL="342900" indent="-342900">
              <a:buFont typeface="Arial" panose="020B0604020202020204" pitchFamily="34" charset="0"/>
              <a:buChar char="•"/>
            </a:pPr>
            <a:r>
              <a:rPr lang="en-US" sz="2300" dirty="0" err="1">
                <a:ea typeface="Calibri" panose="020F0502020204030204" pitchFamily="34" charset="0"/>
                <a:cs typeface="Times New Roman" panose="02020603050405020304" pitchFamily="18" charset="0"/>
              </a:rPr>
              <a:t>Avropa</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Şurası</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Nazirlər</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Komitəsinin</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Məhbuslarla</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rəftarın</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standart</a:t>
            </a:r>
            <a:r>
              <a:rPr lang="en-US" sz="2300" dirty="0">
                <a:ea typeface="Calibri" panose="020F0502020204030204" pitchFamily="34" charset="0"/>
                <a:cs typeface="Times New Roman" panose="02020603050405020304" pitchFamily="18" charset="0"/>
              </a:rPr>
              <a:t> minimal </a:t>
            </a:r>
            <a:r>
              <a:rPr lang="en-US" sz="2300" dirty="0" err="1">
                <a:ea typeface="Calibri" panose="020F0502020204030204" pitchFamily="34" charset="0"/>
                <a:cs typeface="Times New Roman" panose="02020603050405020304" pitchFamily="18" charset="0"/>
              </a:rPr>
              <a:t>qaydaları</a:t>
            </a:r>
            <a:endParaRPr lang="en-US" sz="23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300" dirty="0" err="1">
                <a:ea typeface="Calibri" panose="020F0502020204030204" pitchFamily="34" charset="0"/>
                <a:cs typeface="Times New Roman" panose="02020603050405020304" pitchFamily="18" charset="0"/>
              </a:rPr>
              <a:t>Avropa</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Şurası</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Nazirlər</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Komitəsinin</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Avropa</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həbsxana</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qaydaları</a:t>
            </a:r>
            <a:endParaRPr lang="en-US" sz="23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300" dirty="0" err="1">
                <a:ea typeface="Calibri" panose="020F0502020204030204" pitchFamily="34" charset="0"/>
                <a:cs typeface="Times New Roman" panose="02020603050405020304" pitchFamily="18" charset="0"/>
              </a:rPr>
              <a:t>Avropa</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Şurası</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Parlament</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Assambleyasının</a:t>
            </a:r>
            <a:r>
              <a:rPr lang="en-US" sz="2300" dirty="0">
                <a:ea typeface="Calibri" panose="020F0502020204030204" pitchFamily="34" charset="0"/>
                <a:cs typeface="Times New Roman" panose="02020603050405020304" pitchFamily="18" charset="0"/>
              </a:rPr>
              <a:t> Polis </a:t>
            </a:r>
            <a:r>
              <a:rPr lang="en-US" sz="2300" dirty="0" err="1">
                <a:ea typeface="Calibri" panose="020F0502020204030204" pitchFamily="34" charset="0"/>
                <a:cs typeface="Times New Roman" panose="02020603050405020304" pitchFamily="18" charset="0"/>
              </a:rPr>
              <a:t>haqqında</a:t>
            </a:r>
            <a:r>
              <a:rPr lang="en-US" sz="2300" dirty="0">
                <a:ea typeface="Calibri" panose="020F0502020204030204" pitchFamily="34" charset="0"/>
                <a:cs typeface="Times New Roman" panose="02020603050405020304" pitchFamily="18" charset="0"/>
              </a:rPr>
              <a:t> </a:t>
            </a:r>
            <a:r>
              <a:rPr lang="en-US" sz="2300" dirty="0" err="1">
                <a:ea typeface="Calibri" panose="020F0502020204030204" pitchFamily="34" charset="0"/>
                <a:cs typeface="Times New Roman" panose="02020603050405020304" pitchFamily="18" charset="0"/>
              </a:rPr>
              <a:t>Bəyannaməsi</a:t>
            </a:r>
            <a:endParaRPr lang="en-US" sz="23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79882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4576</TotalTime>
  <Words>1045</Words>
  <Application>Microsoft Office PowerPoint</Application>
  <PresentationFormat>On-screen Show (4:3)</PresentationFormat>
  <Paragraphs>244</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Waveform</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Hate Speech in International Criminal Law</dc:title>
  <dc:creator>ROVSHANOVA Vafa</dc:creator>
  <cp:lastModifiedBy>ROVSHANOVA Vafa</cp:lastModifiedBy>
  <cp:revision>332</cp:revision>
  <cp:lastPrinted>2015-12-03T20:20:39Z</cp:lastPrinted>
  <dcterms:modified xsi:type="dcterms:W3CDTF">2017-04-29T11:58:39Z</dcterms:modified>
</cp:coreProperties>
</file>