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85" r:id="rId6"/>
    <p:sldId id="286" r:id="rId7"/>
    <p:sldId id="287" r:id="rId8"/>
    <p:sldId id="268" r:id="rId9"/>
    <p:sldId id="269" r:id="rId10"/>
    <p:sldId id="257" r:id="rId11"/>
    <p:sldId id="267" r:id="rId12"/>
    <p:sldId id="261" r:id="rId13"/>
    <p:sldId id="260" r:id="rId14"/>
    <p:sldId id="263" r:id="rId15"/>
    <p:sldId id="270" r:id="rId16"/>
    <p:sldId id="262" r:id="rId17"/>
    <p:sldId id="272" r:id="rId18"/>
    <p:sldId id="27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02.07.2016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02.07.2016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02.07.2016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02.07.2016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60648"/>
            <a:ext cx="8280920" cy="2763738"/>
          </a:xfrm>
        </p:spPr>
        <p:style>
          <a:lnRef idx="1">
            <a:schemeClr val="dk1"/>
          </a:lnRef>
          <a:fillRef idx="1003">
            <a:schemeClr val="dk1"/>
          </a:fillRef>
          <a:effectRef idx="1">
            <a:schemeClr val="dk1"/>
          </a:effectRef>
          <a:fontRef idx="minor">
            <a:schemeClr val="dk1"/>
          </a:fontRef>
        </p:style>
        <p:txBody>
          <a:bodyPr>
            <a:normAutofit/>
          </a:bodyPr>
          <a:lstStyle/>
          <a:p>
            <a:r>
              <a:rPr lang="az-Latn-AZ" b="1" dirty="0" smtClean="0"/>
              <a:t>Avropa Konvensiyasının 3-cü maddəsi: İşgəncənin qadağan olunması</a:t>
            </a:r>
            <a:endParaRPr lang="ru-RU" b="1" dirty="0"/>
          </a:p>
        </p:txBody>
      </p:sp>
      <p:sp>
        <p:nvSpPr>
          <p:cNvPr id="3" name="Подзаголовок 2"/>
          <p:cNvSpPr>
            <a:spLocks noGrp="1"/>
          </p:cNvSpPr>
          <p:nvPr>
            <p:ph type="subTitle" idx="1"/>
          </p:nvPr>
        </p:nvSpPr>
        <p:spPr>
          <a:xfrm>
            <a:off x="1691680" y="3068960"/>
            <a:ext cx="6408712" cy="2616696"/>
          </a:xfrm>
        </p:spPr>
        <p:style>
          <a:lnRef idx="1">
            <a:schemeClr val="accent4"/>
          </a:lnRef>
          <a:fillRef idx="1003">
            <a:schemeClr val="lt1"/>
          </a:fillRef>
          <a:effectRef idx="1">
            <a:schemeClr val="accent4"/>
          </a:effectRef>
          <a:fontRef idx="minor">
            <a:schemeClr val="dk1"/>
          </a:fontRef>
        </p:style>
        <p:txBody>
          <a:bodyPr>
            <a:normAutofit/>
          </a:bodyPr>
          <a:lstStyle/>
          <a:p>
            <a:endParaRPr lang="az-Latn-AZ" sz="4800" b="1" dirty="0" smtClean="0">
              <a:solidFill>
                <a:srgbClr val="002060"/>
              </a:solidFill>
            </a:endParaRPr>
          </a:p>
          <a:p>
            <a:r>
              <a:rPr lang="az-Latn-AZ" sz="4800" b="1" dirty="0" smtClean="0">
                <a:solidFill>
                  <a:schemeClr val="tx1"/>
                </a:solidFill>
              </a:rPr>
              <a:t>Nuranə </a:t>
            </a:r>
            <a:r>
              <a:rPr lang="az-Latn-AZ" sz="4800" b="1" dirty="0" smtClean="0">
                <a:solidFill>
                  <a:schemeClr val="tx1"/>
                </a:solidFill>
              </a:rPr>
              <a:t>İbadova</a:t>
            </a:r>
            <a:endParaRPr lang="en-US" sz="4800" b="1" dirty="0" smtClean="0">
              <a:solidFill>
                <a:schemeClr val="tx1"/>
              </a:solidFill>
            </a:endParaRPr>
          </a:p>
          <a:p>
            <a:endParaRPr lang="en-US" sz="1500" b="1" dirty="0">
              <a:solidFill>
                <a:schemeClr val="tx1"/>
              </a:solidFill>
            </a:endParaRPr>
          </a:p>
          <a:p>
            <a:pPr algn="r"/>
            <a:r>
              <a:rPr lang="en-US" sz="2000" b="1" dirty="0" smtClean="0">
                <a:solidFill>
                  <a:schemeClr val="tx1"/>
                </a:solidFill>
              </a:rPr>
              <a:t>2015</a:t>
            </a:r>
            <a:endParaRPr lang="ru-RU" sz="2000" b="1" dirty="0">
              <a:solidFill>
                <a:schemeClr val="tx1"/>
              </a:solidFill>
            </a:endParaRPr>
          </a:p>
        </p:txBody>
      </p:sp>
    </p:spTree>
    <p:extLst>
      <p:ext uri="{BB962C8B-B14F-4D97-AF65-F5344CB8AC3E}">
        <p14:creationId xmlns:p14="http://schemas.microsoft.com/office/powerpoint/2010/main" val="2496820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584176"/>
          </a:xfrm>
        </p:spPr>
        <p:style>
          <a:lnRef idx="3">
            <a:schemeClr val="lt1"/>
          </a:lnRef>
          <a:fillRef idx="1">
            <a:schemeClr val="dk1"/>
          </a:fillRef>
          <a:effectRef idx="1">
            <a:schemeClr val="dk1"/>
          </a:effectRef>
          <a:fontRef idx="minor">
            <a:schemeClr val="lt1"/>
          </a:fontRef>
        </p:style>
        <p:txBody>
          <a:bodyPr>
            <a:normAutofit/>
          </a:bodyPr>
          <a:lstStyle/>
          <a:p>
            <a:r>
              <a:rPr lang="az-Latn-AZ" b="1" dirty="0" smtClean="0">
                <a:latin typeface="Times New Roman" pitchFamily="18" charset="0"/>
                <a:cs typeface="Times New Roman" pitchFamily="18" charset="0"/>
              </a:rPr>
              <a:t>AİHK-nin 3-cü maddəsində istifadə edilən anlayışlar</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457200" y="1988840"/>
            <a:ext cx="8229600" cy="3816425"/>
          </a:xfrm>
        </p:spPr>
        <p:txBody>
          <a:bodyPr>
            <a:noAutofit/>
          </a:bodyPr>
          <a:lstStyle/>
          <a:p>
            <a:pPr marL="0" indent="0">
              <a:buNone/>
            </a:pPr>
            <a:endParaRPr lang="az-Latn-AZ" sz="3600" i="1" dirty="0" smtClean="0"/>
          </a:p>
          <a:p>
            <a:r>
              <a:rPr lang="az-Latn-AZ" sz="3600" i="1" dirty="0" smtClean="0"/>
              <a:t>İşgəncə</a:t>
            </a:r>
          </a:p>
          <a:p>
            <a:r>
              <a:rPr lang="az-Latn-AZ" sz="3600" i="1" dirty="0" smtClean="0"/>
              <a:t>Qeyri-insani</a:t>
            </a:r>
          </a:p>
          <a:p>
            <a:r>
              <a:rPr lang="az-Latn-AZ" sz="3600" i="1" dirty="0" smtClean="0"/>
              <a:t>Ləyaqəti alçaldan</a:t>
            </a:r>
          </a:p>
          <a:p>
            <a:r>
              <a:rPr lang="az-Latn-AZ" sz="3600" i="1" dirty="0" smtClean="0"/>
              <a:t>Rəftar</a:t>
            </a:r>
          </a:p>
          <a:p>
            <a:r>
              <a:rPr lang="az-Latn-AZ" sz="3600" i="1" dirty="0" smtClean="0"/>
              <a:t>Cəza</a:t>
            </a:r>
            <a:endParaRPr lang="ru-RU" sz="3600" i="1"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2348880"/>
            <a:ext cx="4824536" cy="3960440"/>
          </a:xfrm>
          <a:prstGeom prst="rect">
            <a:avLst/>
          </a:prstGeom>
        </p:spPr>
      </p:pic>
    </p:spTree>
    <p:extLst>
      <p:ext uri="{BB962C8B-B14F-4D97-AF65-F5344CB8AC3E}">
        <p14:creationId xmlns:p14="http://schemas.microsoft.com/office/powerpoint/2010/main" val="177663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32656"/>
            <a:ext cx="7772400" cy="1686049"/>
          </a:xfrm>
        </p:spPr>
        <p:style>
          <a:lnRef idx="1">
            <a:schemeClr val="dk1"/>
          </a:lnRef>
          <a:fillRef idx="2">
            <a:schemeClr val="dk1"/>
          </a:fillRef>
          <a:effectRef idx="1">
            <a:schemeClr val="dk1"/>
          </a:effectRef>
          <a:fontRef idx="minor">
            <a:schemeClr val="dk1"/>
          </a:fontRef>
        </p:style>
        <p:txBody>
          <a:bodyPr>
            <a:normAutofit/>
          </a:bodyPr>
          <a:lstStyle/>
          <a:p>
            <a:r>
              <a:rPr lang="az-Latn-AZ" sz="7200" b="1" dirty="0" smtClean="0">
                <a:effectLst>
                  <a:outerShdw blurRad="38100" dist="38100" dir="2700000" algn="tl">
                    <a:srgbClr val="000000">
                      <a:alpha val="43137"/>
                    </a:srgbClr>
                  </a:outerShdw>
                </a:effectLst>
              </a:rPr>
              <a:t>Rəftar və Cəza</a:t>
            </a:r>
            <a:endParaRPr lang="en-GB" sz="7200"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683568" y="2348880"/>
            <a:ext cx="7848872" cy="2929880"/>
          </a:xfrm>
        </p:spPr>
        <p:txBody>
          <a:bodyPr/>
          <a:lstStyle/>
          <a:p>
            <a:endParaRPr lang="az-Latn-AZ" dirty="0" smtClean="0"/>
          </a:p>
          <a:p>
            <a:pPr algn="l"/>
            <a:r>
              <a:rPr lang="az-Latn-AZ" sz="5400" b="1" dirty="0" smtClean="0">
                <a:solidFill>
                  <a:schemeClr val="tx1"/>
                </a:solidFill>
              </a:rPr>
              <a:t>-</a:t>
            </a:r>
            <a:r>
              <a:rPr lang="az-Latn-AZ" sz="5400" b="1" i="1" dirty="0" smtClean="0">
                <a:solidFill>
                  <a:schemeClr val="tx1"/>
                </a:solidFill>
              </a:rPr>
              <a:t>Tyrer İngiltərəyə qarşı</a:t>
            </a:r>
            <a:endParaRPr lang="en-GB" sz="5400" b="1" i="1" dirty="0">
              <a:solidFill>
                <a:schemeClr val="tx1"/>
              </a:solidFill>
            </a:endParaRPr>
          </a:p>
        </p:txBody>
      </p:sp>
    </p:spTree>
    <p:extLst>
      <p:ext uri="{BB962C8B-B14F-4D97-AF65-F5344CB8AC3E}">
        <p14:creationId xmlns:p14="http://schemas.microsoft.com/office/powerpoint/2010/main" val="1007353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424936" cy="1143000"/>
          </a:xfrm>
        </p:spPr>
        <p:style>
          <a:lnRef idx="1">
            <a:schemeClr val="dk1"/>
          </a:lnRef>
          <a:fillRef idx="2">
            <a:schemeClr val="dk1"/>
          </a:fillRef>
          <a:effectRef idx="1">
            <a:schemeClr val="dk1"/>
          </a:effectRef>
          <a:fontRef idx="minor">
            <a:schemeClr val="dk1"/>
          </a:fontRef>
        </p:style>
        <p:txBody>
          <a:bodyPr>
            <a:normAutofit fontScale="90000"/>
          </a:bodyPr>
          <a:lstStyle/>
          <a:p>
            <a:r>
              <a:rPr lang="az-Latn-AZ" b="1" dirty="0" smtClean="0">
                <a:latin typeface="Times New Roman" pitchFamily="18" charset="0"/>
                <a:cs typeface="Times New Roman" pitchFamily="18" charset="0"/>
              </a:rPr>
              <a:t>BMT Konvensiyasına əsasən işgəncənin anlayışı</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251520" y="1556792"/>
            <a:ext cx="8640960" cy="4569371"/>
          </a:xfrm>
        </p:spPr>
        <p:style>
          <a:lnRef idx="2">
            <a:schemeClr val="dk1"/>
          </a:lnRef>
          <a:fillRef idx="1">
            <a:schemeClr val="lt1"/>
          </a:fillRef>
          <a:effectRef idx="0">
            <a:schemeClr val="dk1"/>
          </a:effectRef>
          <a:fontRef idx="minor">
            <a:schemeClr val="dk1"/>
          </a:fontRef>
        </p:style>
        <p:txBody>
          <a:bodyPr>
            <a:normAutofit fontScale="62500" lnSpcReduction="20000"/>
          </a:bodyPr>
          <a:lstStyle/>
          <a:p>
            <a:pPr algn="just">
              <a:lnSpc>
                <a:spcPct val="170000"/>
              </a:lnSpc>
            </a:pPr>
            <a:r>
              <a:rPr lang="az-Latn-AZ" dirty="0" smtClean="0">
                <a:latin typeface="Times New Roman" pitchFamily="18" charset="0"/>
                <a:cs typeface="Times New Roman" pitchFamily="18" charset="0"/>
              </a:rPr>
              <a:t>Bu Konvensiyanın məqsədlərindən ötrü işgəncə istənilən elə hərəkəti bildirir ki, onun vasitəsilə hər hansı şəxsdən və ya üçüncü şəxsdən məlumatlar və ya etiraflar almaq, onun və ya üçüncü şəxsin etdiyi və ya etməkdə şübhəli bilindiyi hərəkətə  görə onu cəzalandırmaq, habelə onu və ya üçüncü şəxsi qorxutmaq  və ya məcbur etmək üçün, yaxud istənilən xarakterli ayrı-seçkiliyə əsaslanan hər hansı başqa səbəbə görə dövlətin vəzifəli şəxsi və ya rəsmi şəxs qismində çıxış edən digər şəxs tərəfindən və ya onların təhriki ilə, yaxud xəbərdar olmaları və ya susmaqla razılıq vermələri vasitəsi ilə hər hansı şəxsə qəsdən fiziki və ya mənəvi cəhətdən güclü ağrı və ya əzab verilir. </a:t>
            </a:r>
          </a:p>
        </p:txBody>
      </p:sp>
    </p:spTree>
    <p:extLst>
      <p:ext uri="{BB962C8B-B14F-4D97-AF65-F5344CB8AC3E}">
        <p14:creationId xmlns:p14="http://schemas.microsoft.com/office/powerpoint/2010/main" val="2056415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579296" cy="1143000"/>
          </a:xfrm>
        </p:spPr>
        <p:style>
          <a:lnRef idx="1">
            <a:schemeClr val="dk1"/>
          </a:lnRef>
          <a:fillRef idx="2">
            <a:schemeClr val="dk1"/>
          </a:fillRef>
          <a:effectRef idx="1">
            <a:schemeClr val="dk1"/>
          </a:effectRef>
          <a:fontRef idx="minor">
            <a:schemeClr val="dk1"/>
          </a:fontRef>
        </p:style>
        <p:txBody>
          <a:bodyPr>
            <a:noAutofit/>
          </a:bodyPr>
          <a:lstStyle/>
          <a:p>
            <a:r>
              <a:rPr lang="az-Latn-AZ" sz="7200" b="1" dirty="0" smtClean="0">
                <a:effectLst>
                  <a:outerShdw blurRad="38100" dist="38100" dir="2700000" algn="tl">
                    <a:srgbClr val="000000">
                      <a:alpha val="43137"/>
                    </a:srgbClr>
                  </a:outerShdw>
                </a:effectLst>
                <a:latin typeface="Times New Roman" pitchFamily="18" charset="0"/>
                <a:cs typeface="Times New Roman" pitchFamily="18" charset="0"/>
              </a:rPr>
              <a:t>İşgəncənin əlamətləri</a:t>
            </a:r>
            <a:endParaRPr lang="ru-RU" sz="7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az-Latn-AZ" i="1" dirty="0" smtClean="0">
                <a:latin typeface="Times New Roman" pitchFamily="18" charset="0"/>
                <a:cs typeface="Times New Roman" pitchFamily="18" charset="0"/>
              </a:rPr>
              <a:t>Güclü fiziki və ya mənəvi ağrı və ya əzab verilməsi</a:t>
            </a:r>
          </a:p>
          <a:p>
            <a:r>
              <a:rPr lang="az-Latn-AZ" i="1" dirty="0" smtClean="0">
                <a:latin typeface="Times New Roman" pitchFamily="18" charset="0"/>
                <a:cs typeface="Times New Roman" pitchFamily="18" charset="0"/>
              </a:rPr>
              <a:t>Əzabın bilərəkdən və ya müəyyən niyyətlə verilməsi</a:t>
            </a:r>
          </a:p>
          <a:p>
            <a:r>
              <a:rPr lang="az-Latn-AZ" i="1" dirty="0" smtClean="0">
                <a:latin typeface="Times New Roman" pitchFamily="18" charset="0"/>
                <a:cs typeface="Times New Roman" pitchFamily="18" charset="0"/>
              </a:rPr>
              <a:t>Konkret məqsəd güdülməsi (məsələn məlumat almaq, cəzalandırmaq və ya qorxutmaq məqsədi </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238584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smtClean="0"/>
              <a:t>Məhkəmə aşağıdakı işlərdə işgəncə faktını tanıdı</a:t>
            </a:r>
            <a:endParaRPr lang="ru-RU" b="1" dirty="0"/>
          </a:p>
        </p:txBody>
      </p:sp>
      <p:sp>
        <p:nvSpPr>
          <p:cNvPr id="3" name="Объект 2"/>
          <p:cNvSpPr>
            <a:spLocks noGrp="1"/>
          </p:cNvSpPr>
          <p:nvPr>
            <p:ph idx="1"/>
          </p:nvPr>
        </p:nvSpPr>
        <p:spPr>
          <a:xfrm>
            <a:off x="457200" y="1600200"/>
            <a:ext cx="6707088" cy="4525963"/>
          </a:xfrm>
        </p:spPr>
        <p:style>
          <a:lnRef idx="0">
            <a:schemeClr val="dk1"/>
          </a:lnRef>
          <a:fillRef idx="3">
            <a:schemeClr val="dk1"/>
          </a:fillRef>
          <a:effectRef idx="3">
            <a:schemeClr val="dk1"/>
          </a:effectRef>
          <a:fontRef idx="minor">
            <a:schemeClr val="lt1"/>
          </a:fontRef>
        </p:style>
        <p:txBody>
          <a:bodyPr/>
          <a:lstStyle/>
          <a:p>
            <a:r>
              <a:rPr lang="az-Latn-AZ" dirty="0" smtClean="0"/>
              <a:t>Selmouni  Fransaya qarşı (Çoxlu sayda döyülmə) </a:t>
            </a:r>
          </a:p>
          <a:p>
            <a:r>
              <a:rPr lang="az-Latn-AZ" dirty="0" smtClean="0"/>
              <a:t>Aksoy  Türkiyəyə qarşı </a:t>
            </a:r>
          </a:p>
          <a:p>
            <a:pPr marL="0" indent="0">
              <a:buNone/>
            </a:pPr>
            <a:r>
              <a:rPr lang="az-Latn-AZ" dirty="0" smtClean="0"/>
              <a:t>(Fələstin asması)</a:t>
            </a:r>
            <a:endParaRPr lang="az-Latn-AZ" dirty="0"/>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024" y="2288520"/>
            <a:ext cx="4176464" cy="4032448"/>
          </a:xfrm>
          <a:prstGeom prst="rect">
            <a:avLst/>
          </a:prstGeom>
        </p:spPr>
      </p:pic>
    </p:spTree>
    <p:extLst>
      <p:ext uri="{BB962C8B-B14F-4D97-AF65-F5344CB8AC3E}">
        <p14:creationId xmlns:p14="http://schemas.microsoft.com/office/powerpoint/2010/main" val="3183903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88640"/>
            <a:ext cx="8496944" cy="2376265"/>
          </a:xfrm>
        </p:spPr>
        <p:style>
          <a:lnRef idx="1">
            <a:schemeClr val="dk1"/>
          </a:lnRef>
          <a:fillRef idx="2">
            <a:schemeClr val="dk1"/>
          </a:fillRef>
          <a:effectRef idx="1">
            <a:schemeClr val="dk1"/>
          </a:effectRef>
          <a:fontRef idx="minor">
            <a:schemeClr val="dk1"/>
          </a:fontRef>
        </p:style>
        <p:txBody>
          <a:bodyPr>
            <a:normAutofit fontScale="90000"/>
          </a:bodyPr>
          <a:lstStyle/>
          <a:p>
            <a:pPr algn="just"/>
            <a:r>
              <a:rPr lang="az-Latn-AZ" dirty="0" smtClean="0"/>
              <a:t/>
            </a:r>
            <a:br>
              <a:rPr lang="az-Latn-AZ" dirty="0" smtClean="0"/>
            </a:br>
            <a:r>
              <a:rPr lang="az-Latn-AZ" dirty="0" smtClean="0"/>
              <a:t>-Aydın  Türkiyəyə qarşı </a:t>
            </a:r>
            <a:r>
              <a:rPr lang="az-Latn-AZ" dirty="0"/>
              <a:t>(Məhkumun polis əməkdaşı tərəfindən zorlanması</a:t>
            </a:r>
            <a:r>
              <a:rPr lang="az-Latn-AZ" dirty="0" smtClean="0"/>
              <a:t>)</a:t>
            </a:r>
            <a:br>
              <a:rPr lang="az-Latn-AZ" dirty="0" smtClean="0"/>
            </a:br>
            <a:r>
              <a:rPr lang="az-Latn-AZ" dirty="0"/>
              <a:t/>
            </a:r>
            <a:br>
              <a:rPr lang="az-Latn-AZ" dirty="0"/>
            </a:br>
            <a:r>
              <a:rPr lang="az-Latn-AZ" dirty="0" smtClean="0"/>
              <a:t>-Akkoç Türkiyəyə qarşı </a:t>
            </a:r>
            <a:r>
              <a:rPr lang="az-Latn-AZ" dirty="0"/>
              <a:t>(Elektro şok)</a:t>
            </a:r>
            <a:br>
              <a:rPr lang="az-Latn-AZ" dirty="0"/>
            </a:br>
            <a:endParaRPr lang="en-GB"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3848" y="2708920"/>
            <a:ext cx="5616624" cy="3384376"/>
          </a:xfrm>
          <a:prstGeom prst="rect">
            <a:avLst/>
          </a:prstGeom>
        </p:spPr>
      </p:pic>
    </p:spTree>
    <p:extLst>
      <p:ext uri="{BB962C8B-B14F-4D97-AF65-F5344CB8AC3E}">
        <p14:creationId xmlns:p14="http://schemas.microsoft.com/office/powerpoint/2010/main" val="1641559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712968" cy="1930226"/>
          </a:xfrm>
        </p:spPr>
        <p:style>
          <a:lnRef idx="1">
            <a:schemeClr val="dk1"/>
          </a:lnRef>
          <a:fillRef idx="2">
            <a:schemeClr val="dk1"/>
          </a:fillRef>
          <a:effectRef idx="1">
            <a:schemeClr val="dk1"/>
          </a:effectRef>
          <a:fontRef idx="minor">
            <a:schemeClr val="dk1"/>
          </a:fontRef>
        </p:style>
        <p:txBody>
          <a:bodyPr>
            <a:normAutofit fontScale="90000"/>
          </a:bodyPr>
          <a:lstStyle/>
          <a:p>
            <a:r>
              <a:rPr lang="az-Latn-AZ" b="1" dirty="0" smtClean="0"/>
              <a:t>İşgəncəni qeyri-insani və ya ləyaqaəti alçaldan rəftar və cəzadan fərqləndirən əsas əlamətlər</a:t>
            </a:r>
            <a:endParaRPr lang="ru-RU" b="1" dirty="0"/>
          </a:p>
        </p:txBody>
      </p:sp>
      <p:sp>
        <p:nvSpPr>
          <p:cNvPr id="3" name="Объект 2"/>
          <p:cNvSpPr>
            <a:spLocks noGrp="1"/>
          </p:cNvSpPr>
          <p:nvPr>
            <p:ph idx="1"/>
          </p:nvPr>
        </p:nvSpPr>
        <p:spPr>
          <a:xfrm>
            <a:off x="251520" y="2276872"/>
            <a:ext cx="8568952" cy="3849291"/>
          </a:xfrm>
        </p:spPr>
        <p:txBody>
          <a:bodyPr>
            <a:normAutofit fontScale="92500" lnSpcReduction="20000"/>
          </a:bodyPr>
          <a:lstStyle/>
          <a:p>
            <a:pPr algn="just">
              <a:lnSpc>
                <a:spcPct val="150000"/>
              </a:lnSpc>
            </a:pPr>
            <a:r>
              <a:rPr lang="az-Latn-AZ" i="1" dirty="0" smtClean="0"/>
              <a:t>İntensivlik dərəcəsinə və məqsədlərinə görə işgəncə təşkil etməyən pis rəftar qeyri-insani və ya ləyaqəti alçaldan rəftar kimi tövsif edilə bilər.</a:t>
            </a:r>
            <a:r>
              <a:rPr lang="az-Latn-AZ" i="1" dirty="0"/>
              <a:t> </a:t>
            </a:r>
            <a:r>
              <a:rPr lang="az-Latn-AZ" i="1" dirty="0" smtClean="0"/>
              <a:t>3-cü Maddə ilə bağlı digər qiymətləndirmələr kimi bu halda da tələb olunan minimal qəddarlıq dərəcəsi qiymətləndirməsi nisbi xarakter daşıyır.</a:t>
            </a:r>
          </a:p>
        </p:txBody>
      </p:sp>
    </p:spTree>
    <p:extLst>
      <p:ext uri="{BB962C8B-B14F-4D97-AF65-F5344CB8AC3E}">
        <p14:creationId xmlns:p14="http://schemas.microsoft.com/office/powerpoint/2010/main" val="1994924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052736"/>
            <a:ext cx="7772400" cy="4464496"/>
          </a:xfrm>
        </p:spPr>
        <p:style>
          <a:lnRef idx="1">
            <a:schemeClr val="dk1"/>
          </a:lnRef>
          <a:fillRef idx="2">
            <a:schemeClr val="dk1"/>
          </a:fillRef>
          <a:effectRef idx="1">
            <a:schemeClr val="dk1"/>
          </a:effectRef>
          <a:fontRef idx="minor">
            <a:schemeClr val="dk1"/>
          </a:fontRef>
        </p:style>
        <p:txBody>
          <a:bodyPr/>
          <a:lstStyle/>
          <a:p>
            <a:r>
              <a:rPr lang="az-Latn-AZ" dirty="0"/>
              <a:t>AİHK-in 3-cü Maddəsinin müxtəlif kontekstlərdə tətbiqi</a:t>
            </a:r>
            <a:endParaRPr lang="en-GB" dirty="0"/>
          </a:p>
        </p:txBody>
      </p:sp>
    </p:spTree>
    <p:extLst>
      <p:ext uri="{BB962C8B-B14F-4D97-AF65-F5344CB8AC3E}">
        <p14:creationId xmlns:p14="http://schemas.microsoft.com/office/powerpoint/2010/main" val="1269920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332657"/>
            <a:ext cx="7988424" cy="1872208"/>
          </a:xfrm>
        </p:spPr>
        <p:style>
          <a:lnRef idx="1">
            <a:schemeClr val="dk1"/>
          </a:lnRef>
          <a:fillRef idx="2">
            <a:schemeClr val="dk1"/>
          </a:fillRef>
          <a:effectRef idx="1">
            <a:schemeClr val="dk1"/>
          </a:effectRef>
          <a:fontRef idx="minor">
            <a:schemeClr val="dk1"/>
          </a:fontRef>
        </p:style>
        <p:txBody>
          <a:bodyPr>
            <a:normAutofit fontScale="90000"/>
          </a:bodyPr>
          <a:lstStyle/>
          <a:p>
            <a:r>
              <a:rPr lang="az-Latn-AZ" dirty="0"/>
              <a:t>Məhkumların saxlanma şəraiti və gördükləri rəftar</a:t>
            </a:r>
            <a:br>
              <a:rPr lang="az-Latn-AZ" dirty="0"/>
            </a:br>
            <a:endParaRPr lang="en-GB" dirty="0"/>
          </a:p>
        </p:txBody>
      </p:sp>
      <p:sp>
        <p:nvSpPr>
          <p:cNvPr id="3" name="Подзаголовок 2"/>
          <p:cNvSpPr>
            <a:spLocks noGrp="1"/>
          </p:cNvSpPr>
          <p:nvPr>
            <p:ph type="subTitle" idx="1"/>
          </p:nvPr>
        </p:nvSpPr>
        <p:spPr>
          <a:xfrm>
            <a:off x="467544" y="2348880"/>
            <a:ext cx="8280920" cy="3672408"/>
          </a:xfrm>
        </p:spPr>
        <p:txBody>
          <a:bodyPr/>
          <a:lstStyle/>
          <a:p>
            <a:pPr algn="just"/>
            <a:endParaRPr lang="az-Latn-AZ" b="1" i="1" dirty="0" smtClean="0">
              <a:solidFill>
                <a:schemeClr val="tx1"/>
              </a:solidFill>
            </a:endParaRPr>
          </a:p>
          <a:p>
            <a:pPr algn="just"/>
            <a:r>
              <a:rPr lang="az-Latn-AZ" sz="4000" b="1" i="1" dirty="0" smtClean="0">
                <a:solidFill>
                  <a:schemeClr val="tx1"/>
                </a:solidFill>
              </a:rPr>
              <a:t>-Peers Yunanıstana qarşı</a:t>
            </a:r>
          </a:p>
          <a:p>
            <a:pPr algn="just"/>
            <a:r>
              <a:rPr lang="az-Latn-AZ" sz="4000" b="1" i="1" dirty="0" smtClean="0">
                <a:solidFill>
                  <a:schemeClr val="tx1"/>
                </a:solidFill>
              </a:rPr>
              <a:t>-Kalashnikov Rusiyaya qarşı</a:t>
            </a:r>
          </a:p>
          <a:p>
            <a:pPr algn="just"/>
            <a:r>
              <a:rPr lang="az-Latn-AZ" sz="4000" b="1" i="1" dirty="0" smtClean="0">
                <a:solidFill>
                  <a:schemeClr val="tx1"/>
                </a:solidFill>
              </a:rPr>
              <a:t>-Modarca Moldovaya qarşı</a:t>
            </a:r>
          </a:p>
          <a:p>
            <a:endParaRPr lang="en-GB" dirty="0"/>
          </a:p>
        </p:txBody>
      </p:sp>
    </p:spTree>
    <p:extLst>
      <p:ext uri="{BB962C8B-B14F-4D97-AF65-F5344CB8AC3E}">
        <p14:creationId xmlns:p14="http://schemas.microsoft.com/office/powerpoint/2010/main" val="1762845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1800199"/>
          </a:xfrm>
        </p:spPr>
        <p:style>
          <a:lnRef idx="1">
            <a:schemeClr val="dk1"/>
          </a:lnRef>
          <a:fillRef idx="2">
            <a:schemeClr val="dk1"/>
          </a:fillRef>
          <a:effectRef idx="1">
            <a:schemeClr val="dk1"/>
          </a:effectRef>
          <a:fontRef idx="minor">
            <a:schemeClr val="dk1"/>
          </a:fontRef>
        </p:style>
        <p:txBody>
          <a:bodyPr>
            <a:normAutofit/>
          </a:bodyPr>
          <a:lstStyle/>
          <a:p>
            <a:r>
              <a:rPr lang="az-Latn-AZ" b="1" dirty="0" smtClean="0">
                <a:effectLst>
                  <a:outerShdw blurRad="38100" dist="38100" dir="2700000" algn="tl">
                    <a:srgbClr val="000000">
                      <a:alpha val="43137"/>
                    </a:srgbClr>
                  </a:outerShdw>
                </a:effectLst>
              </a:rPr>
              <a:t>Otaq yoldaşı tərəfindən pis rəftara məruz qalma</a:t>
            </a:r>
            <a:endParaRPr lang="en-GB"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683568" y="2780928"/>
            <a:ext cx="7416824" cy="3096344"/>
          </a:xfrm>
        </p:spPr>
        <p:txBody>
          <a:bodyPr>
            <a:normAutofit lnSpcReduction="10000"/>
          </a:bodyPr>
          <a:lstStyle/>
          <a:p>
            <a:pPr algn="l"/>
            <a:r>
              <a:rPr lang="az-Latn-AZ" sz="4400" b="1" i="1" dirty="0" smtClean="0">
                <a:solidFill>
                  <a:schemeClr val="tx1"/>
                </a:solidFill>
              </a:rPr>
              <a:t>-Premininy Rusiyaya qarşı</a:t>
            </a:r>
            <a:endParaRPr lang="az-Latn-AZ" sz="4400" b="1" i="1" dirty="0">
              <a:solidFill>
                <a:schemeClr val="tx1"/>
              </a:solidFill>
            </a:endParaRPr>
          </a:p>
          <a:p>
            <a:pPr algn="l"/>
            <a:r>
              <a:rPr lang="az-Latn-AZ" sz="4400" b="1" i="1" dirty="0" smtClean="0">
                <a:solidFill>
                  <a:schemeClr val="tx1"/>
                </a:solidFill>
              </a:rPr>
              <a:t>-Stasi Fransaya qarşı</a:t>
            </a:r>
          </a:p>
          <a:p>
            <a:pPr algn="l"/>
            <a:r>
              <a:rPr lang="az-Latn-AZ" sz="4400" b="1" i="1" dirty="0" smtClean="0">
                <a:solidFill>
                  <a:schemeClr val="tx1"/>
                </a:solidFill>
              </a:rPr>
              <a:t>-Shochokin Ukraynaya qarşı</a:t>
            </a:r>
          </a:p>
          <a:p>
            <a:pPr algn="l"/>
            <a:r>
              <a:rPr lang="az-Latn-AZ" sz="4400" b="1" i="1" dirty="0" smtClean="0">
                <a:solidFill>
                  <a:schemeClr val="tx1"/>
                </a:solidFill>
              </a:rPr>
              <a:t>-D.F Litvaya qarşı</a:t>
            </a:r>
          </a:p>
          <a:p>
            <a:endParaRPr lang="en-GB" dirty="0"/>
          </a:p>
        </p:txBody>
      </p:sp>
    </p:spTree>
    <p:extLst>
      <p:ext uri="{BB962C8B-B14F-4D97-AF65-F5344CB8AC3E}">
        <p14:creationId xmlns:p14="http://schemas.microsoft.com/office/powerpoint/2010/main" val="371660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764704"/>
            <a:ext cx="7772400" cy="1224135"/>
          </a:xfrm>
        </p:spPr>
        <p:txBody>
          <a:bodyPr>
            <a:normAutofit/>
          </a:bodyPr>
          <a:lstStyle/>
          <a:p>
            <a:r>
              <a:rPr lang="az-Latn-AZ" sz="6000" b="1" dirty="0" smtClean="0">
                <a:latin typeface="Times New Roman" pitchFamily="18" charset="0"/>
                <a:cs typeface="Times New Roman" pitchFamily="18" charset="0"/>
              </a:rPr>
              <a:t>AİHK-in </a:t>
            </a:r>
            <a:r>
              <a:rPr lang="az-Latn-AZ" sz="6000" b="1" dirty="0">
                <a:latin typeface="Times New Roman" pitchFamily="18" charset="0"/>
                <a:cs typeface="Times New Roman" pitchFamily="18" charset="0"/>
              </a:rPr>
              <a:t>3-cü M</a:t>
            </a:r>
            <a:r>
              <a:rPr lang="az-Latn-AZ" sz="6000" b="1" dirty="0" smtClean="0">
                <a:latin typeface="Times New Roman" pitchFamily="18" charset="0"/>
                <a:cs typeface="Times New Roman" pitchFamily="18" charset="0"/>
              </a:rPr>
              <a:t>addə</a:t>
            </a:r>
            <a:r>
              <a:rPr lang="az-Latn-AZ" sz="6000" b="1" dirty="0" smtClean="0"/>
              <a:t>si</a:t>
            </a:r>
            <a:endParaRPr lang="en-GB" sz="6000" b="1" dirty="0"/>
          </a:p>
        </p:txBody>
      </p:sp>
      <p:sp>
        <p:nvSpPr>
          <p:cNvPr id="3" name="Подзаголовок 2"/>
          <p:cNvSpPr>
            <a:spLocks noGrp="1"/>
          </p:cNvSpPr>
          <p:nvPr>
            <p:ph type="subTitle" idx="1"/>
          </p:nvPr>
        </p:nvSpPr>
        <p:spPr>
          <a:xfrm>
            <a:off x="755576" y="2348880"/>
            <a:ext cx="7704856" cy="3001888"/>
          </a:xfrm>
        </p:spPr>
        <p:style>
          <a:lnRef idx="0">
            <a:scrgbClr r="0" g="0" b="0"/>
          </a:lnRef>
          <a:fillRef idx="1002">
            <a:schemeClr val="lt1"/>
          </a:fillRef>
          <a:effectRef idx="0">
            <a:scrgbClr r="0" g="0" b="0"/>
          </a:effectRef>
          <a:fontRef idx="major"/>
        </p:style>
        <p:txBody>
          <a:bodyPr>
            <a:normAutofit/>
          </a:bodyPr>
          <a:lstStyle/>
          <a:p>
            <a:pPr algn="just"/>
            <a:r>
              <a:rPr lang="az-Latn-AZ" sz="4400" dirty="0">
                <a:solidFill>
                  <a:schemeClr val="tx1"/>
                </a:solidFill>
                <a:latin typeface="Times New Roman" pitchFamily="18" charset="0"/>
                <a:cs typeface="Times New Roman" pitchFamily="18" charset="0"/>
              </a:rPr>
              <a:t>Heç kəs işgəncəyə,qeyri-insani və ləyaqəti  alçaldan rəftara və cəzaya məruz </a:t>
            </a:r>
            <a:r>
              <a:rPr lang="az-Latn-AZ" sz="4400" dirty="0" smtClean="0">
                <a:solidFill>
                  <a:schemeClr val="tx1"/>
                </a:solidFill>
                <a:latin typeface="Times New Roman" pitchFamily="18" charset="0"/>
                <a:cs typeface="Times New Roman" pitchFamily="18" charset="0"/>
              </a:rPr>
              <a:t>qalmamalıdır.</a:t>
            </a:r>
            <a:endParaRPr lang="en-GB" sz="4400" dirty="0">
              <a:solidFill>
                <a:schemeClr val="tx1"/>
              </a:solidFill>
            </a:endParaRPr>
          </a:p>
        </p:txBody>
      </p:sp>
    </p:spTree>
    <p:extLst>
      <p:ext uri="{BB962C8B-B14F-4D97-AF65-F5344CB8AC3E}">
        <p14:creationId xmlns:p14="http://schemas.microsoft.com/office/powerpoint/2010/main" val="408424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4624"/>
            <a:ext cx="7772400" cy="2575098"/>
          </a:xfrm>
        </p:spPr>
        <p:style>
          <a:lnRef idx="1">
            <a:schemeClr val="dk1"/>
          </a:lnRef>
          <a:fillRef idx="2">
            <a:schemeClr val="dk1"/>
          </a:fillRef>
          <a:effectRef idx="1">
            <a:schemeClr val="dk1"/>
          </a:effectRef>
          <a:fontRef idx="minor">
            <a:schemeClr val="dk1"/>
          </a:fontRef>
        </p:style>
        <p:txBody>
          <a:bodyPr>
            <a:normAutofit/>
          </a:bodyPr>
          <a:lstStyle/>
          <a:p>
            <a:r>
              <a:rPr lang="az-Latn-AZ" dirty="0" smtClean="0"/>
              <a:t>Cəzaçəkmə müəssisəsinin əməkdaşı tərəfindən pis rəftara məruz qalma</a:t>
            </a:r>
            <a:endParaRPr lang="en-GB" dirty="0"/>
          </a:p>
        </p:txBody>
      </p:sp>
      <p:sp>
        <p:nvSpPr>
          <p:cNvPr id="3" name="Подзаголовок 2"/>
          <p:cNvSpPr>
            <a:spLocks noGrp="1"/>
          </p:cNvSpPr>
          <p:nvPr>
            <p:ph type="subTitle" idx="1"/>
          </p:nvPr>
        </p:nvSpPr>
        <p:spPr>
          <a:xfrm>
            <a:off x="971600" y="3645024"/>
            <a:ext cx="6800800" cy="1993776"/>
          </a:xfrm>
        </p:spPr>
        <p:txBody>
          <a:bodyPr/>
          <a:lstStyle/>
          <a:p>
            <a:pPr algn="l"/>
            <a:r>
              <a:rPr lang="az-Latn-AZ" sz="4400" b="1" i="1" dirty="0" smtClean="0">
                <a:solidFill>
                  <a:schemeClr val="tx1"/>
                </a:solidFill>
              </a:rPr>
              <a:t>-Tali Estoniyaya qarşı</a:t>
            </a:r>
          </a:p>
          <a:p>
            <a:endParaRPr lang="en-GB" dirty="0"/>
          </a:p>
        </p:txBody>
      </p:sp>
    </p:spTree>
    <p:extLst>
      <p:ext uri="{BB962C8B-B14F-4D97-AF65-F5344CB8AC3E}">
        <p14:creationId xmlns:p14="http://schemas.microsoft.com/office/powerpoint/2010/main" val="3412231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476673"/>
            <a:ext cx="8062664" cy="1944215"/>
          </a:xfrm>
        </p:spPr>
        <p:style>
          <a:lnRef idx="1">
            <a:schemeClr val="dk1"/>
          </a:lnRef>
          <a:fillRef idx="2">
            <a:schemeClr val="dk1"/>
          </a:fillRef>
          <a:effectRef idx="1">
            <a:schemeClr val="dk1"/>
          </a:effectRef>
          <a:fontRef idx="minor">
            <a:schemeClr val="dk1"/>
          </a:fontRef>
        </p:style>
        <p:txBody>
          <a:bodyPr/>
          <a:lstStyle/>
          <a:p>
            <a:r>
              <a:rPr lang="az-Latn-AZ" dirty="0" smtClean="0"/>
              <a:t>Məhkumlara qarşı intizam tənbehi və 3-cü Maddə</a:t>
            </a:r>
            <a:endParaRPr lang="en-GB" dirty="0"/>
          </a:p>
        </p:txBody>
      </p:sp>
      <p:sp>
        <p:nvSpPr>
          <p:cNvPr id="3" name="Подзаголовок 2"/>
          <p:cNvSpPr>
            <a:spLocks noGrp="1"/>
          </p:cNvSpPr>
          <p:nvPr>
            <p:ph type="subTitle" idx="1"/>
          </p:nvPr>
        </p:nvSpPr>
        <p:spPr>
          <a:xfrm>
            <a:off x="467544" y="2420888"/>
            <a:ext cx="6080720" cy="2497832"/>
          </a:xfrm>
        </p:spPr>
        <p:txBody>
          <a:bodyPr>
            <a:normAutofit/>
          </a:bodyPr>
          <a:lstStyle/>
          <a:p>
            <a:endParaRPr lang="az-Latn-AZ" sz="4400" b="1" i="1" dirty="0" smtClean="0">
              <a:solidFill>
                <a:schemeClr val="tx1"/>
              </a:solidFill>
            </a:endParaRPr>
          </a:p>
          <a:p>
            <a:r>
              <a:rPr lang="az-Latn-AZ" sz="4400" b="1" i="1" dirty="0">
                <a:solidFill>
                  <a:schemeClr val="tx1"/>
                </a:solidFill>
              </a:rPr>
              <a:t>-</a:t>
            </a:r>
            <a:r>
              <a:rPr lang="az-Latn-AZ" sz="4400" b="1" i="1" dirty="0" smtClean="0">
                <a:solidFill>
                  <a:schemeClr val="tx1"/>
                </a:solidFill>
              </a:rPr>
              <a:t>Khider Fransaya qarşı</a:t>
            </a:r>
            <a:endParaRPr lang="en-GB" sz="4400" b="1" i="1" dirty="0">
              <a:solidFill>
                <a:schemeClr val="tx1"/>
              </a:solidFill>
            </a:endParaRPr>
          </a:p>
        </p:txBody>
      </p:sp>
    </p:spTree>
    <p:extLst>
      <p:ext uri="{BB962C8B-B14F-4D97-AF65-F5344CB8AC3E}">
        <p14:creationId xmlns:p14="http://schemas.microsoft.com/office/powerpoint/2010/main" val="1302947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332656"/>
            <a:ext cx="7772400" cy="1470025"/>
          </a:xfrm>
        </p:spPr>
        <p:style>
          <a:lnRef idx="1">
            <a:schemeClr val="dk1"/>
          </a:lnRef>
          <a:fillRef idx="2">
            <a:schemeClr val="dk1"/>
          </a:fillRef>
          <a:effectRef idx="1">
            <a:schemeClr val="dk1"/>
          </a:effectRef>
          <a:fontRef idx="minor">
            <a:schemeClr val="dk1"/>
          </a:fontRef>
        </p:style>
        <p:txBody>
          <a:bodyPr>
            <a:normAutofit/>
          </a:bodyPr>
          <a:lstStyle/>
          <a:p>
            <a:r>
              <a:rPr lang="az-Latn-AZ" sz="6000" b="1" dirty="0" smtClean="0"/>
              <a:t>Bir nəfərlik kamera </a:t>
            </a:r>
            <a:endParaRPr lang="en-GB" sz="6000" b="1" dirty="0"/>
          </a:p>
        </p:txBody>
      </p:sp>
      <p:sp>
        <p:nvSpPr>
          <p:cNvPr id="3" name="Подзаголовок 2"/>
          <p:cNvSpPr>
            <a:spLocks noGrp="1"/>
          </p:cNvSpPr>
          <p:nvPr>
            <p:ph type="subTitle" idx="1"/>
          </p:nvPr>
        </p:nvSpPr>
        <p:spPr>
          <a:xfrm>
            <a:off x="251520" y="2564904"/>
            <a:ext cx="4896544" cy="3672408"/>
          </a:xfrm>
        </p:spPr>
        <p:txBody>
          <a:bodyPr/>
          <a:lstStyle/>
          <a:p>
            <a:pPr algn="l"/>
            <a:r>
              <a:rPr lang="az-Latn-AZ" dirty="0" smtClean="0">
                <a:solidFill>
                  <a:schemeClr val="tx1"/>
                </a:solidFill>
              </a:rPr>
              <a:t>-</a:t>
            </a:r>
            <a:r>
              <a:rPr lang="az-Latn-AZ" b="1" i="1" dirty="0" smtClean="0">
                <a:solidFill>
                  <a:schemeClr val="tx1"/>
                </a:solidFill>
              </a:rPr>
              <a:t>İlascu və digərləri Moldova və Rusiyaya qarşı</a:t>
            </a:r>
          </a:p>
          <a:p>
            <a:pPr algn="l"/>
            <a:r>
              <a:rPr lang="az-Latn-AZ" b="1" i="1" dirty="0" smtClean="0">
                <a:solidFill>
                  <a:schemeClr val="tx1"/>
                </a:solidFill>
              </a:rPr>
              <a:t>-Öcalan Türkiyəyə qarşı</a:t>
            </a:r>
          </a:p>
          <a:p>
            <a:pPr algn="l"/>
            <a:r>
              <a:rPr lang="az-Latn-AZ" b="1" i="1" dirty="0" smtClean="0">
                <a:solidFill>
                  <a:schemeClr val="tx1"/>
                </a:solidFill>
              </a:rPr>
              <a:t>-Ramirez Sanchez Fransaya qarşı</a:t>
            </a:r>
            <a:endParaRPr lang="en-GB" b="1" i="1" dirty="0">
              <a:solidFill>
                <a:schemeClr val="tx1"/>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2060848"/>
            <a:ext cx="4032448" cy="4248472"/>
          </a:xfrm>
          <a:prstGeom prst="rect">
            <a:avLst/>
          </a:prstGeom>
        </p:spPr>
      </p:pic>
    </p:spTree>
    <p:extLst>
      <p:ext uri="{BB962C8B-B14F-4D97-AF65-F5344CB8AC3E}">
        <p14:creationId xmlns:p14="http://schemas.microsoft.com/office/powerpoint/2010/main" val="790824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620688"/>
            <a:ext cx="8640960" cy="2118097"/>
          </a:xfrm>
        </p:spPr>
        <p:style>
          <a:lnRef idx="1">
            <a:schemeClr val="dk1"/>
          </a:lnRef>
          <a:fillRef idx="2">
            <a:schemeClr val="dk1"/>
          </a:fillRef>
          <a:effectRef idx="1">
            <a:schemeClr val="dk1"/>
          </a:effectRef>
          <a:fontRef idx="minor">
            <a:schemeClr val="dk1"/>
          </a:fontRef>
        </p:style>
        <p:txBody>
          <a:bodyPr>
            <a:normAutofit/>
          </a:bodyPr>
          <a:lstStyle/>
          <a:p>
            <a:r>
              <a:rPr lang="az-Latn-AZ" b="1" dirty="0" smtClean="0">
                <a:effectLst>
                  <a:outerShdw blurRad="38100" dist="38100" dir="2700000" algn="tl">
                    <a:srgbClr val="000000">
                      <a:alpha val="43137"/>
                    </a:srgbClr>
                  </a:outerShdw>
                </a:effectLst>
              </a:rPr>
              <a:t>Təqsirləndirilən şəxslərin və məhkumların soyundurularaq axtarılması</a:t>
            </a:r>
            <a:endParaRPr lang="en-GB"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755576" y="3212976"/>
            <a:ext cx="7272808" cy="1752600"/>
          </a:xfrm>
        </p:spPr>
        <p:txBody>
          <a:bodyPr>
            <a:normAutofit/>
          </a:bodyPr>
          <a:lstStyle/>
          <a:p>
            <a:pPr algn="l"/>
            <a:r>
              <a:rPr lang="az-Latn-AZ" sz="4400" b="1" i="1" dirty="0" smtClean="0">
                <a:solidFill>
                  <a:schemeClr val="tx1"/>
                </a:solidFill>
              </a:rPr>
              <a:t>-Valasinas Litvaya qarşı</a:t>
            </a:r>
            <a:endParaRPr lang="en-GB" sz="4400" b="1" i="1" dirty="0">
              <a:solidFill>
                <a:schemeClr val="tx1"/>
              </a:solidFill>
            </a:endParaRPr>
          </a:p>
        </p:txBody>
      </p:sp>
    </p:spTree>
    <p:extLst>
      <p:ext uri="{BB962C8B-B14F-4D97-AF65-F5344CB8AC3E}">
        <p14:creationId xmlns:p14="http://schemas.microsoft.com/office/powerpoint/2010/main" val="3871011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04664"/>
            <a:ext cx="7772400" cy="2376263"/>
          </a:xfrm>
        </p:spPr>
        <p:style>
          <a:lnRef idx="1">
            <a:schemeClr val="dk1"/>
          </a:lnRef>
          <a:fillRef idx="2">
            <a:schemeClr val="dk1"/>
          </a:fillRef>
          <a:effectRef idx="1">
            <a:schemeClr val="dk1"/>
          </a:effectRef>
          <a:fontRef idx="minor">
            <a:schemeClr val="dk1"/>
          </a:fontRef>
        </p:style>
        <p:txBody>
          <a:bodyPr>
            <a:normAutofit/>
          </a:bodyPr>
          <a:lstStyle/>
          <a:p>
            <a:r>
              <a:rPr lang="az-Latn-AZ" dirty="0" smtClean="0"/>
              <a:t>Ölüm cəzası və 3-cü Maddə</a:t>
            </a:r>
            <a:br>
              <a:rPr lang="az-Latn-AZ" dirty="0" smtClean="0"/>
            </a:br>
            <a:r>
              <a:rPr lang="az-Latn-AZ" dirty="0" smtClean="0"/>
              <a:t>Ölüm koridoru sindromuna məruz qalma riski</a:t>
            </a:r>
            <a:endParaRPr lang="en-GB" dirty="0"/>
          </a:p>
        </p:txBody>
      </p:sp>
      <p:sp>
        <p:nvSpPr>
          <p:cNvPr id="3" name="Подзаголовок 2"/>
          <p:cNvSpPr>
            <a:spLocks noGrp="1"/>
          </p:cNvSpPr>
          <p:nvPr>
            <p:ph type="subTitle" idx="1"/>
          </p:nvPr>
        </p:nvSpPr>
        <p:spPr>
          <a:xfrm>
            <a:off x="755576" y="3886200"/>
            <a:ext cx="7016824" cy="1752600"/>
          </a:xfrm>
        </p:spPr>
        <p:txBody>
          <a:bodyPr>
            <a:normAutofit/>
          </a:bodyPr>
          <a:lstStyle/>
          <a:p>
            <a:pPr algn="l"/>
            <a:r>
              <a:rPr lang="az-Latn-AZ" sz="4400" b="1" i="1" dirty="0" smtClean="0">
                <a:solidFill>
                  <a:schemeClr val="tx1"/>
                </a:solidFill>
              </a:rPr>
              <a:t>-Soering İngiltərə qarşı</a:t>
            </a:r>
          </a:p>
          <a:p>
            <a:pPr algn="l"/>
            <a:r>
              <a:rPr lang="az-Latn-AZ" sz="4400" b="1" i="1" dirty="0" smtClean="0">
                <a:solidFill>
                  <a:schemeClr val="tx1"/>
                </a:solidFill>
              </a:rPr>
              <a:t>-Dəmir Türkiyəyə qarşı</a:t>
            </a:r>
            <a:endParaRPr lang="en-GB" sz="4400" b="1" i="1" dirty="0">
              <a:solidFill>
                <a:schemeClr val="tx1"/>
              </a:solidFill>
            </a:endParaRPr>
          </a:p>
        </p:txBody>
      </p:sp>
    </p:spTree>
    <p:extLst>
      <p:ext uri="{BB962C8B-B14F-4D97-AF65-F5344CB8AC3E}">
        <p14:creationId xmlns:p14="http://schemas.microsoft.com/office/powerpoint/2010/main" val="2054920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620688"/>
            <a:ext cx="7772400" cy="2160240"/>
          </a:xfrm>
        </p:spPr>
        <p:style>
          <a:lnRef idx="1">
            <a:schemeClr val="dk1"/>
          </a:lnRef>
          <a:fillRef idx="2">
            <a:schemeClr val="dk1"/>
          </a:fillRef>
          <a:effectRef idx="1">
            <a:schemeClr val="dk1"/>
          </a:effectRef>
          <a:fontRef idx="minor">
            <a:schemeClr val="dk1"/>
          </a:fontRef>
        </p:style>
        <p:txBody>
          <a:bodyPr/>
          <a:lstStyle/>
          <a:p>
            <a:r>
              <a:rPr lang="az-Latn-AZ" dirty="0" smtClean="0"/>
              <a:t>Daşlanaraq öldürülmə riski</a:t>
            </a:r>
            <a:endParaRPr lang="en-GB" dirty="0"/>
          </a:p>
        </p:txBody>
      </p:sp>
      <p:sp>
        <p:nvSpPr>
          <p:cNvPr id="3" name="Подзаголовок 2"/>
          <p:cNvSpPr>
            <a:spLocks noGrp="1"/>
          </p:cNvSpPr>
          <p:nvPr>
            <p:ph type="subTitle" idx="1"/>
          </p:nvPr>
        </p:nvSpPr>
        <p:spPr>
          <a:xfrm>
            <a:off x="971600" y="3886200"/>
            <a:ext cx="6800800" cy="1752600"/>
          </a:xfrm>
        </p:spPr>
        <p:txBody>
          <a:bodyPr>
            <a:normAutofit/>
          </a:bodyPr>
          <a:lstStyle/>
          <a:p>
            <a:pPr algn="l"/>
            <a:r>
              <a:rPr lang="az-Latn-AZ" sz="4800" b="1" i="1" dirty="0" smtClean="0">
                <a:solidFill>
                  <a:schemeClr val="tx1"/>
                </a:solidFill>
              </a:rPr>
              <a:t>-Cabbari Türkiyəyə qarşı</a:t>
            </a:r>
            <a:endParaRPr lang="en-GB" sz="4800" b="1" i="1" dirty="0">
              <a:solidFill>
                <a:schemeClr val="tx1"/>
              </a:solidFill>
            </a:endParaRPr>
          </a:p>
        </p:txBody>
      </p:sp>
    </p:spTree>
    <p:extLst>
      <p:ext uri="{BB962C8B-B14F-4D97-AF65-F5344CB8AC3E}">
        <p14:creationId xmlns:p14="http://schemas.microsoft.com/office/powerpoint/2010/main" val="81133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692696"/>
            <a:ext cx="7772400" cy="2376264"/>
          </a:xfrm>
        </p:spPr>
        <p:style>
          <a:lnRef idx="0">
            <a:scrgbClr r="0" g="0" b="0"/>
          </a:lnRef>
          <a:fillRef idx="1003">
            <a:schemeClr val="dk1"/>
          </a:fillRef>
          <a:effectRef idx="0">
            <a:scrgbClr r="0" g="0" b="0"/>
          </a:effectRef>
          <a:fontRef idx="major"/>
        </p:style>
        <p:txBody>
          <a:bodyPr>
            <a:normAutofit/>
          </a:bodyPr>
          <a:lstStyle/>
          <a:p>
            <a:r>
              <a:rPr lang="az-Latn-AZ" sz="5400" b="1" dirty="0" smtClean="0">
                <a:effectLst>
                  <a:outerShdw blurRad="38100" dist="38100" dir="2700000" algn="tl">
                    <a:srgbClr val="000000">
                      <a:alpha val="43137"/>
                    </a:srgbClr>
                  </a:outerShdw>
                </a:effectLst>
              </a:rPr>
              <a:t>Ölülərin ləyaqəti varmı?</a:t>
            </a:r>
            <a:endParaRPr lang="en-GB" sz="5400"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1043608" y="3886200"/>
            <a:ext cx="6728792" cy="1752600"/>
          </a:xfrm>
        </p:spPr>
        <p:txBody>
          <a:bodyPr/>
          <a:lstStyle/>
          <a:p>
            <a:endParaRPr lang="en-GB" dirty="0"/>
          </a:p>
        </p:txBody>
      </p:sp>
    </p:spTree>
    <p:extLst>
      <p:ext uri="{BB962C8B-B14F-4D97-AF65-F5344CB8AC3E}">
        <p14:creationId xmlns:p14="http://schemas.microsoft.com/office/powerpoint/2010/main" val="3477524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1728191"/>
          </a:xfrm>
        </p:spPr>
        <p:style>
          <a:lnRef idx="0">
            <a:scrgbClr r="0" g="0" b="0"/>
          </a:lnRef>
          <a:fillRef idx="1002">
            <a:schemeClr val="lt2"/>
          </a:fillRef>
          <a:effectRef idx="0">
            <a:scrgbClr r="0" g="0" b="0"/>
          </a:effectRef>
          <a:fontRef idx="major"/>
        </p:style>
        <p:txBody>
          <a:bodyPr>
            <a:normAutofit fontScale="90000"/>
          </a:bodyPr>
          <a:lstStyle/>
          <a:p>
            <a:r>
              <a:rPr lang="az-Latn-AZ" dirty="0" smtClean="0"/>
              <a:t>3-cü Maddənin məhkumların sağlamlıq vəziyyəti ilə bağlı tətbiqi</a:t>
            </a:r>
            <a:endParaRPr lang="en-GB" dirty="0"/>
          </a:p>
        </p:txBody>
      </p:sp>
      <p:sp>
        <p:nvSpPr>
          <p:cNvPr id="3" name="Подзаголовок 2"/>
          <p:cNvSpPr>
            <a:spLocks noGrp="1"/>
          </p:cNvSpPr>
          <p:nvPr>
            <p:ph type="subTitle" idx="1"/>
          </p:nvPr>
        </p:nvSpPr>
        <p:spPr>
          <a:xfrm>
            <a:off x="467544" y="2420888"/>
            <a:ext cx="8064896" cy="3816424"/>
          </a:xfrm>
        </p:spPr>
        <p:txBody>
          <a:bodyPr>
            <a:normAutofit/>
          </a:bodyPr>
          <a:lstStyle/>
          <a:p>
            <a:pPr algn="l"/>
            <a:r>
              <a:rPr lang="az-Latn-AZ" b="1" dirty="0" smtClean="0">
                <a:solidFill>
                  <a:schemeClr val="tx1"/>
                </a:solidFill>
              </a:rPr>
              <a:t>-</a:t>
            </a:r>
            <a:r>
              <a:rPr lang="az-Latn-AZ" b="1" i="1" dirty="0" smtClean="0">
                <a:solidFill>
                  <a:schemeClr val="tx1"/>
                </a:solidFill>
              </a:rPr>
              <a:t>Dybeky Albaniyaya qarşı (</a:t>
            </a:r>
            <a:r>
              <a:rPr lang="az-Latn-AZ" b="1" i="1" dirty="0">
                <a:solidFill>
                  <a:schemeClr val="tx1"/>
                </a:solidFill>
              </a:rPr>
              <a:t>Ruhi </a:t>
            </a:r>
            <a:r>
              <a:rPr lang="az-Latn-AZ" b="1" i="1" dirty="0" smtClean="0">
                <a:solidFill>
                  <a:schemeClr val="tx1"/>
                </a:solidFill>
              </a:rPr>
              <a:t>xəstə)</a:t>
            </a:r>
          </a:p>
          <a:p>
            <a:pPr algn="l"/>
            <a:r>
              <a:rPr lang="az-Latn-AZ" b="1" i="1" dirty="0" smtClean="0">
                <a:solidFill>
                  <a:schemeClr val="tx1"/>
                </a:solidFill>
              </a:rPr>
              <a:t>-Xiros Yunanıstana qarşı (Ciddi xəstəlikləri olan məhkumlar)</a:t>
            </a:r>
            <a:endParaRPr lang="az-Latn-AZ" b="1" i="1" dirty="0">
              <a:solidFill>
                <a:schemeClr val="tx1"/>
              </a:solidFill>
            </a:endParaRPr>
          </a:p>
          <a:p>
            <a:pPr algn="l"/>
            <a:r>
              <a:rPr lang="az-Latn-AZ" b="1" i="1" dirty="0" smtClean="0">
                <a:solidFill>
                  <a:schemeClr val="tx1"/>
                </a:solidFill>
              </a:rPr>
              <a:t>-Prise İngiltərəyə qarşı (Əlil məhkumlar)</a:t>
            </a:r>
          </a:p>
          <a:p>
            <a:pPr algn="l"/>
            <a:r>
              <a:rPr lang="az-Latn-AZ" b="1" i="1" dirty="0" smtClean="0">
                <a:solidFill>
                  <a:schemeClr val="tx1"/>
                </a:solidFill>
              </a:rPr>
              <a:t>McGlinchey və digərləri İngiltərəyə qarşı (Narkomaniya xəstələri)</a:t>
            </a:r>
            <a:endParaRPr lang="en-GB" b="1" i="1" dirty="0">
              <a:solidFill>
                <a:schemeClr val="tx1"/>
              </a:solidFill>
            </a:endParaRPr>
          </a:p>
        </p:txBody>
      </p:sp>
    </p:spTree>
    <p:extLst>
      <p:ext uri="{BB962C8B-B14F-4D97-AF65-F5344CB8AC3E}">
        <p14:creationId xmlns:p14="http://schemas.microsoft.com/office/powerpoint/2010/main" val="1917704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052736"/>
            <a:ext cx="7772400" cy="2088232"/>
          </a:xfrm>
        </p:spPr>
        <p:style>
          <a:lnRef idx="1">
            <a:schemeClr val="dk1"/>
          </a:lnRef>
          <a:fillRef idx="2">
            <a:schemeClr val="dk1"/>
          </a:fillRef>
          <a:effectRef idx="1">
            <a:schemeClr val="dk1"/>
          </a:effectRef>
          <a:fontRef idx="minor">
            <a:schemeClr val="dk1"/>
          </a:fontRef>
        </p:style>
        <p:txBody>
          <a:bodyPr/>
          <a:lstStyle/>
          <a:p>
            <a:r>
              <a:rPr lang="az-Latn-AZ" dirty="0" smtClean="0"/>
              <a:t>Yaşlı məhkumlar</a:t>
            </a:r>
            <a:endParaRPr lang="en-GB" dirty="0"/>
          </a:p>
        </p:txBody>
      </p:sp>
      <p:sp>
        <p:nvSpPr>
          <p:cNvPr id="3" name="Подзаголовок 2"/>
          <p:cNvSpPr>
            <a:spLocks noGrp="1"/>
          </p:cNvSpPr>
          <p:nvPr>
            <p:ph type="subTitle" idx="1"/>
          </p:nvPr>
        </p:nvSpPr>
        <p:spPr/>
        <p:txBody>
          <a:bodyPr>
            <a:normAutofit/>
          </a:bodyPr>
          <a:lstStyle/>
          <a:p>
            <a:pPr algn="l"/>
            <a:r>
              <a:rPr lang="az-Latn-AZ" sz="4800" b="1" i="1" dirty="0" smtClean="0">
                <a:solidFill>
                  <a:schemeClr val="tx1"/>
                </a:solidFill>
              </a:rPr>
              <a:t>-Papon Fransaya qarşı</a:t>
            </a:r>
            <a:endParaRPr lang="en-GB" sz="4800" b="1" i="1" dirty="0">
              <a:solidFill>
                <a:schemeClr val="tx1"/>
              </a:solidFill>
            </a:endParaRPr>
          </a:p>
        </p:txBody>
      </p:sp>
    </p:spTree>
    <p:extLst>
      <p:ext uri="{BB962C8B-B14F-4D97-AF65-F5344CB8AC3E}">
        <p14:creationId xmlns:p14="http://schemas.microsoft.com/office/powerpoint/2010/main" val="3097608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980728"/>
            <a:ext cx="7772400" cy="1470025"/>
          </a:xfrm>
        </p:spPr>
        <p:style>
          <a:lnRef idx="1">
            <a:schemeClr val="dk1"/>
          </a:lnRef>
          <a:fillRef idx="2">
            <a:schemeClr val="dk1"/>
          </a:fillRef>
          <a:effectRef idx="1">
            <a:schemeClr val="dk1"/>
          </a:effectRef>
          <a:fontRef idx="minor">
            <a:schemeClr val="dk1"/>
          </a:fontRef>
        </p:style>
        <p:txBody>
          <a:bodyPr/>
          <a:lstStyle/>
          <a:p>
            <a:r>
              <a:rPr lang="az-Latn-AZ" dirty="0" smtClean="0"/>
              <a:t>Məişət zorakılığı və 3-cü Maddə</a:t>
            </a:r>
            <a:endParaRPr lang="en-GB" dirty="0"/>
          </a:p>
        </p:txBody>
      </p:sp>
      <p:sp>
        <p:nvSpPr>
          <p:cNvPr id="3" name="Подзаголовок 2"/>
          <p:cNvSpPr>
            <a:spLocks noGrp="1"/>
          </p:cNvSpPr>
          <p:nvPr>
            <p:ph type="subTitle" idx="1"/>
          </p:nvPr>
        </p:nvSpPr>
        <p:spPr>
          <a:xfrm>
            <a:off x="683568" y="3140968"/>
            <a:ext cx="7048872" cy="1752600"/>
          </a:xfrm>
        </p:spPr>
        <p:txBody>
          <a:bodyPr>
            <a:normAutofit/>
          </a:bodyPr>
          <a:lstStyle/>
          <a:p>
            <a:pPr algn="l"/>
            <a:r>
              <a:rPr lang="az-Latn-AZ" sz="4400" b="1" i="1" dirty="0" smtClean="0">
                <a:solidFill>
                  <a:schemeClr val="tx1"/>
                </a:solidFill>
              </a:rPr>
              <a:t>-E.S. </a:t>
            </a:r>
            <a:r>
              <a:rPr lang="az-Latn-AZ" sz="4400" b="1" i="1" dirty="0">
                <a:solidFill>
                  <a:schemeClr val="tx1"/>
                </a:solidFill>
              </a:rPr>
              <a:t>v</a:t>
            </a:r>
            <a:r>
              <a:rPr lang="az-Latn-AZ" sz="4400" b="1" i="1" dirty="0" smtClean="0">
                <a:solidFill>
                  <a:schemeClr val="tx1"/>
                </a:solidFill>
              </a:rPr>
              <a:t>ə digərləri Slovakiyaya qarşı</a:t>
            </a:r>
            <a:endParaRPr lang="en-GB" sz="4400" b="1" i="1" dirty="0">
              <a:solidFill>
                <a:schemeClr val="tx1"/>
              </a:solidFill>
            </a:endParaRPr>
          </a:p>
        </p:txBody>
      </p:sp>
    </p:spTree>
    <p:extLst>
      <p:ext uri="{BB962C8B-B14F-4D97-AF65-F5344CB8AC3E}">
        <p14:creationId xmlns:p14="http://schemas.microsoft.com/office/powerpoint/2010/main" val="3350498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6"/>
            <a:ext cx="7772400" cy="1800199"/>
          </a:xfrm>
        </p:spPr>
        <p:style>
          <a:lnRef idx="1">
            <a:schemeClr val="dk1"/>
          </a:lnRef>
          <a:fillRef idx="2">
            <a:schemeClr val="dk1"/>
          </a:fillRef>
          <a:effectRef idx="1">
            <a:schemeClr val="dk1"/>
          </a:effectRef>
          <a:fontRef idx="minor">
            <a:schemeClr val="dk1"/>
          </a:fontRef>
        </p:style>
        <p:txBody>
          <a:bodyPr>
            <a:normAutofit/>
          </a:bodyPr>
          <a:lstStyle/>
          <a:p>
            <a:r>
              <a:rPr lang="az-Latn-AZ" b="1" dirty="0" smtClean="0"/>
              <a:t>Pis rəftara qoyulan qadağadan hər hansı istisna varmı</a:t>
            </a:r>
            <a:r>
              <a:rPr lang="en-US" b="1" dirty="0" smtClean="0"/>
              <a:t>?!</a:t>
            </a:r>
            <a:endParaRPr lang="en-GB" b="1" dirty="0"/>
          </a:p>
        </p:txBody>
      </p:sp>
      <p:sp>
        <p:nvSpPr>
          <p:cNvPr id="3" name="Подзаголовок 2"/>
          <p:cNvSpPr>
            <a:spLocks noGrp="1"/>
          </p:cNvSpPr>
          <p:nvPr>
            <p:ph type="subTitle" idx="1"/>
          </p:nvPr>
        </p:nvSpPr>
        <p:spPr>
          <a:xfrm>
            <a:off x="251520" y="2564904"/>
            <a:ext cx="8568952" cy="2520280"/>
          </a:xfrm>
        </p:spPr>
        <p:style>
          <a:lnRef idx="1">
            <a:schemeClr val="accent1"/>
          </a:lnRef>
          <a:fillRef idx="1003">
            <a:schemeClr val="lt1"/>
          </a:fillRef>
          <a:effectRef idx="1">
            <a:schemeClr val="accent1"/>
          </a:effectRef>
          <a:fontRef idx="minor">
            <a:schemeClr val="dk1"/>
          </a:fontRef>
        </p:style>
        <p:txBody>
          <a:bodyPr>
            <a:normAutofit fontScale="25000" lnSpcReduction="20000"/>
          </a:bodyPr>
          <a:lstStyle/>
          <a:p>
            <a:endParaRPr lang="az-Latn-AZ" sz="5400" b="1" dirty="0" smtClean="0">
              <a:solidFill>
                <a:schemeClr val="tx1"/>
              </a:solidFill>
            </a:endParaRPr>
          </a:p>
          <a:p>
            <a:r>
              <a:rPr lang="az-Latn-AZ" sz="14400" i="1" dirty="0" smtClean="0">
                <a:solidFill>
                  <a:schemeClr val="tx1"/>
                </a:solidFill>
              </a:rPr>
              <a:t>İnsan həyatının xilas edilməsi üçün </a:t>
            </a:r>
          </a:p>
          <a:p>
            <a:r>
              <a:rPr lang="az-Latn-AZ" sz="14400" i="1" dirty="0" smtClean="0">
                <a:solidFill>
                  <a:schemeClr val="tx1"/>
                </a:solidFill>
              </a:rPr>
              <a:t>Terrorizmlə mübarizə üçün</a:t>
            </a:r>
          </a:p>
          <a:p>
            <a:r>
              <a:rPr lang="az-Latn-AZ" sz="14400" i="1" dirty="0" smtClean="0">
                <a:solidFill>
                  <a:schemeClr val="tx1"/>
                </a:solidFill>
              </a:rPr>
              <a:t>Oğurlanmış və ya girov götürülmüş insanların azad edilməsi üçün</a:t>
            </a:r>
            <a:endParaRPr lang="en-GB" sz="14400" i="1" dirty="0">
              <a:solidFill>
                <a:schemeClr val="tx1"/>
              </a:solidFill>
            </a:endParaRPr>
          </a:p>
        </p:txBody>
      </p:sp>
      <p:sp>
        <p:nvSpPr>
          <p:cNvPr id="4" name="Прямоугольник 3"/>
          <p:cNvSpPr/>
          <p:nvPr/>
        </p:nvSpPr>
        <p:spPr>
          <a:xfrm>
            <a:off x="2483768" y="5445224"/>
            <a:ext cx="6013797" cy="923330"/>
          </a:xfrm>
          <a:prstGeom prst="rect">
            <a:avLst/>
          </a:prstGeom>
        </p:spPr>
        <p:txBody>
          <a:bodyPr wrap="square">
            <a:spAutoFit/>
          </a:bodyPr>
          <a:lstStyle/>
          <a:p>
            <a:pPr lvl="0" algn="ctr">
              <a:spcBef>
                <a:spcPct val="20000"/>
              </a:spcBef>
            </a:pPr>
            <a:r>
              <a:rPr lang="az-Latn-AZ" sz="5400" b="1" dirty="0">
                <a:solidFill>
                  <a:prstClr val="black"/>
                </a:solidFill>
              </a:rPr>
              <a:t>Göfgen v Almaniya</a:t>
            </a:r>
          </a:p>
        </p:txBody>
      </p:sp>
    </p:spTree>
    <p:extLst>
      <p:ext uri="{BB962C8B-B14F-4D97-AF65-F5344CB8AC3E}">
        <p14:creationId xmlns:p14="http://schemas.microsoft.com/office/powerpoint/2010/main" val="30668851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908720"/>
            <a:ext cx="7772400" cy="1944216"/>
          </a:xfrm>
        </p:spPr>
        <p:style>
          <a:lnRef idx="1">
            <a:schemeClr val="dk1"/>
          </a:lnRef>
          <a:fillRef idx="2">
            <a:schemeClr val="dk1"/>
          </a:fillRef>
          <a:effectRef idx="1">
            <a:schemeClr val="dk1"/>
          </a:effectRef>
          <a:fontRef idx="minor">
            <a:schemeClr val="dk1"/>
          </a:fontRef>
        </p:style>
        <p:txBody>
          <a:bodyPr>
            <a:normAutofit fontScale="90000"/>
          </a:bodyPr>
          <a:lstStyle/>
          <a:p>
            <a:r>
              <a:rPr lang="az-Latn-AZ" dirty="0" smtClean="0"/>
              <a:t>Sığınacaq verilməyəcəyi təqdirdə məişət zorakılığına məruz qalma riski </a:t>
            </a:r>
            <a:endParaRPr lang="en-GB" dirty="0"/>
          </a:p>
        </p:txBody>
      </p:sp>
      <p:sp>
        <p:nvSpPr>
          <p:cNvPr id="3" name="Подзаголовок 2"/>
          <p:cNvSpPr>
            <a:spLocks noGrp="1"/>
          </p:cNvSpPr>
          <p:nvPr>
            <p:ph type="subTitle" idx="1"/>
          </p:nvPr>
        </p:nvSpPr>
        <p:spPr/>
        <p:txBody>
          <a:bodyPr>
            <a:normAutofit/>
          </a:bodyPr>
          <a:lstStyle/>
          <a:p>
            <a:pPr algn="l"/>
            <a:r>
              <a:rPr lang="az-Latn-AZ" sz="4400" b="1" i="1" dirty="0" smtClean="0">
                <a:solidFill>
                  <a:schemeClr val="tx1"/>
                </a:solidFill>
              </a:rPr>
              <a:t>-N İsveçə qarşı</a:t>
            </a:r>
            <a:endParaRPr lang="en-GB" sz="4400" b="1" i="1" dirty="0">
              <a:solidFill>
                <a:schemeClr val="tx1"/>
              </a:solidFill>
            </a:endParaRPr>
          </a:p>
        </p:txBody>
      </p:sp>
    </p:spTree>
    <p:extLst>
      <p:ext uri="{BB962C8B-B14F-4D97-AF65-F5344CB8AC3E}">
        <p14:creationId xmlns:p14="http://schemas.microsoft.com/office/powerpoint/2010/main" val="426403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76673"/>
            <a:ext cx="8064896" cy="1152127"/>
          </a:xfrm>
        </p:spPr>
        <p:style>
          <a:lnRef idx="2">
            <a:schemeClr val="dk1"/>
          </a:lnRef>
          <a:fillRef idx="1">
            <a:schemeClr val="lt1"/>
          </a:fillRef>
          <a:effectRef idx="0">
            <a:schemeClr val="dk1"/>
          </a:effectRef>
          <a:fontRef idx="minor">
            <a:schemeClr val="dk1"/>
          </a:fontRef>
        </p:style>
        <p:txBody>
          <a:bodyPr>
            <a:normAutofit/>
          </a:bodyPr>
          <a:lstStyle/>
          <a:p>
            <a:r>
              <a:rPr lang="en-US" sz="5400" b="1" dirty="0" smtClean="0">
                <a:effectLst>
                  <a:outerShdw blurRad="38100" dist="38100" dir="2700000" algn="tl">
                    <a:srgbClr val="000000">
                      <a:alpha val="43137"/>
                    </a:srgbClr>
                  </a:outerShdw>
                </a:effectLst>
              </a:rPr>
              <a:t>A</a:t>
            </a:r>
            <a:r>
              <a:rPr lang="az-Latn-AZ" sz="5400" b="1" dirty="0" smtClean="0">
                <a:effectLst>
                  <a:outerShdw blurRad="38100" dist="38100" dir="2700000" algn="tl">
                    <a:srgbClr val="000000">
                      <a:alpha val="43137"/>
                    </a:srgbClr>
                  </a:outerShdw>
                </a:effectLst>
              </a:rPr>
              <a:t>İ</a:t>
            </a:r>
            <a:r>
              <a:rPr lang="en-US" sz="5400" b="1" dirty="0" smtClean="0">
                <a:effectLst>
                  <a:outerShdw blurRad="38100" dist="38100" dir="2700000" algn="tl">
                    <a:srgbClr val="000000">
                      <a:alpha val="43137"/>
                    </a:srgbClr>
                  </a:outerShdw>
                </a:effectLst>
              </a:rPr>
              <a:t>HK-</a:t>
            </a:r>
            <a:r>
              <a:rPr lang="az-Latn-AZ" sz="5400" b="1" dirty="0" smtClean="0">
                <a:effectLst>
                  <a:outerShdw blurRad="38100" dist="38100" dir="2700000" algn="tl">
                    <a:srgbClr val="000000">
                      <a:alpha val="43137"/>
                    </a:srgbClr>
                  </a:outerShdw>
                </a:effectLst>
              </a:rPr>
              <a:t>in 15-ci Maddəsi</a:t>
            </a:r>
            <a:endParaRPr lang="en-GB" sz="5400"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395536" y="1700808"/>
            <a:ext cx="8424936" cy="4536504"/>
          </a:xfrm>
        </p:spPr>
        <p:style>
          <a:lnRef idx="1">
            <a:schemeClr val="accent1"/>
          </a:lnRef>
          <a:fillRef idx="1003">
            <a:schemeClr val="lt1"/>
          </a:fillRef>
          <a:effectRef idx="1">
            <a:schemeClr val="accent1"/>
          </a:effectRef>
          <a:fontRef idx="minor">
            <a:schemeClr val="dk1"/>
          </a:fontRef>
        </p:style>
        <p:txBody>
          <a:bodyPr>
            <a:normAutofit fontScale="85000" lnSpcReduction="10000"/>
          </a:bodyPr>
          <a:lstStyle/>
          <a:p>
            <a:pPr algn="just"/>
            <a:r>
              <a:rPr lang="az-Latn-AZ" i="1" dirty="0" smtClean="0">
                <a:solidFill>
                  <a:schemeClr val="tx1"/>
                </a:solidFill>
              </a:rPr>
              <a:t>1.</a:t>
            </a:r>
            <a:r>
              <a:rPr lang="en-GB" i="1" dirty="0" err="1" smtClean="0">
                <a:solidFill>
                  <a:schemeClr val="tx1"/>
                </a:solidFill>
              </a:rPr>
              <a:t>Müharibə</a:t>
            </a:r>
            <a:r>
              <a:rPr lang="en-GB" i="1" dirty="0" smtClean="0">
                <a:solidFill>
                  <a:schemeClr val="tx1"/>
                </a:solidFill>
              </a:rPr>
              <a:t> </a:t>
            </a:r>
            <a:r>
              <a:rPr lang="en-GB" i="1" dirty="0" err="1">
                <a:solidFill>
                  <a:schemeClr val="tx1"/>
                </a:solidFill>
              </a:rPr>
              <a:t>və</a:t>
            </a:r>
            <a:r>
              <a:rPr lang="en-GB" i="1" dirty="0">
                <a:solidFill>
                  <a:schemeClr val="tx1"/>
                </a:solidFill>
              </a:rPr>
              <a:t> </a:t>
            </a:r>
            <a:r>
              <a:rPr lang="en-GB" i="1" dirty="0" err="1">
                <a:solidFill>
                  <a:schemeClr val="tx1"/>
                </a:solidFill>
              </a:rPr>
              <a:t>ya</a:t>
            </a:r>
            <a:r>
              <a:rPr lang="en-GB" i="1" dirty="0">
                <a:solidFill>
                  <a:schemeClr val="tx1"/>
                </a:solidFill>
              </a:rPr>
              <a:t> </a:t>
            </a:r>
            <a:r>
              <a:rPr lang="en-GB" i="1" dirty="0" err="1">
                <a:solidFill>
                  <a:schemeClr val="tx1"/>
                </a:solidFill>
              </a:rPr>
              <a:t>millətin</a:t>
            </a:r>
            <a:r>
              <a:rPr lang="en-GB" i="1" dirty="0">
                <a:solidFill>
                  <a:schemeClr val="tx1"/>
                </a:solidFill>
              </a:rPr>
              <a:t> </a:t>
            </a:r>
            <a:r>
              <a:rPr lang="en-GB" i="1" dirty="0" err="1">
                <a:solidFill>
                  <a:schemeClr val="tx1"/>
                </a:solidFill>
              </a:rPr>
              <a:t>həyatını</a:t>
            </a:r>
            <a:r>
              <a:rPr lang="en-GB" i="1" dirty="0">
                <a:solidFill>
                  <a:schemeClr val="tx1"/>
                </a:solidFill>
              </a:rPr>
              <a:t> </a:t>
            </a:r>
            <a:r>
              <a:rPr lang="en-GB" i="1" dirty="0" err="1">
                <a:solidFill>
                  <a:schemeClr val="tx1"/>
                </a:solidFill>
              </a:rPr>
              <a:t>təhdid</a:t>
            </a:r>
            <a:r>
              <a:rPr lang="en-GB" i="1" dirty="0">
                <a:solidFill>
                  <a:schemeClr val="tx1"/>
                </a:solidFill>
              </a:rPr>
              <a:t> </a:t>
            </a:r>
            <a:r>
              <a:rPr lang="en-GB" i="1" dirty="0" err="1">
                <a:solidFill>
                  <a:schemeClr val="tx1"/>
                </a:solidFill>
              </a:rPr>
              <a:t>edən</a:t>
            </a:r>
            <a:r>
              <a:rPr lang="en-GB" i="1" dirty="0">
                <a:solidFill>
                  <a:schemeClr val="tx1"/>
                </a:solidFill>
              </a:rPr>
              <a:t> </a:t>
            </a:r>
            <a:r>
              <a:rPr lang="en-GB" i="1" dirty="0" err="1">
                <a:solidFill>
                  <a:schemeClr val="tx1"/>
                </a:solidFill>
              </a:rPr>
              <a:t>digər</a:t>
            </a:r>
            <a:r>
              <a:rPr lang="en-GB" i="1" dirty="0">
                <a:solidFill>
                  <a:schemeClr val="tx1"/>
                </a:solidFill>
              </a:rPr>
              <a:t> </a:t>
            </a:r>
            <a:r>
              <a:rPr lang="en-GB" i="1" dirty="0" err="1">
                <a:solidFill>
                  <a:schemeClr val="tx1"/>
                </a:solidFill>
              </a:rPr>
              <a:t>fövqəladə</a:t>
            </a:r>
            <a:r>
              <a:rPr lang="en-GB" i="1" dirty="0">
                <a:solidFill>
                  <a:schemeClr val="tx1"/>
                </a:solidFill>
              </a:rPr>
              <a:t> </a:t>
            </a:r>
            <a:r>
              <a:rPr lang="en-GB" i="1" dirty="0" err="1">
                <a:solidFill>
                  <a:schemeClr val="tx1"/>
                </a:solidFill>
              </a:rPr>
              <a:t>hallar</a:t>
            </a:r>
            <a:r>
              <a:rPr lang="en-GB" i="1" dirty="0">
                <a:solidFill>
                  <a:schemeClr val="tx1"/>
                </a:solidFill>
              </a:rPr>
              <a:t> </a:t>
            </a:r>
            <a:r>
              <a:rPr lang="en-GB" i="1" dirty="0" err="1">
                <a:solidFill>
                  <a:schemeClr val="tx1"/>
                </a:solidFill>
              </a:rPr>
              <a:t>zamanı</a:t>
            </a:r>
            <a:r>
              <a:rPr lang="en-GB" i="1" dirty="0">
                <a:solidFill>
                  <a:schemeClr val="tx1"/>
                </a:solidFill>
              </a:rPr>
              <a:t> </a:t>
            </a:r>
            <a:r>
              <a:rPr lang="en-GB" i="1" dirty="0" err="1">
                <a:solidFill>
                  <a:schemeClr val="tx1"/>
                </a:solidFill>
              </a:rPr>
              <a:t>Razılığa</a:t>
            </a:r>
            <a:r>
              <a:rPr lang="en-GB" i="1" dirty="0">
                <a:solidFill>
                  <a:schemeClr val="tx1"/>
                </a:solidFill>
              </a:rPr>
              <a:t> </a:t>
            </a:r>
            <a:r>
              <a:rPr lang="en-GB" i="1" dirty="0" err="1">
                <a:solidFill>
                  <a:schemeClr val="tx1"/>
                </a:solidFill>
              </a:rPr>
              <a:t>gələn</a:t>
            </a:r>
            <a:r>
              <a:rPr lang="en-GB" i="1" dirty="0">
                <a:solidFill>
                  <a:schemeClr val="tx1"/>
                </a:solidFill>
              </a:rPr>
              <a:t> </a:t>
            </a:r>
            <a:r>
              <a:rPr lang="en-GB" i="1" dirty="0" err="1">
                <a:solidFill>
                  <a:schemeClr val="tx1"/>
                </a:solidFill>
              </a:rPr>
              <a:t>Yüksək</a:t>
            </a:r>
            <a:r>
              <a:rPr lang="en-GB" i="1" dirty="0">
                <a:solidFill>
                  <a:schemeClr val="tx1"/>
                </a:solidFill>
              </a:rPr>
              <a:t> </a:t>
            </a:r>
            <a:r>
              <a:rPr lang="en-GB" i="1" dirty="0" err="1">
                <a:solidFill>
                  <a:schemeClr val="tx1"/>
                </a:solidFill>
              </a:rPr>
              <a:t>Tərəflərdən</a:t>
            </a:r>
            <a:r>
              <a:rPr lang="en-GB" i="1" dirty="0">
                <a:solidFill>
                  <a:schemeClr val="tx1"/>
                </a:solidFill>
              </a:rPr>
              <a:t> </a:t>
            </a:r>
            <a:r>
              <a:rPr lang="en-GB" i="1" dirty="0" err="1">
                <a:solidFill>
                  <a:schemeClr val="tx1"/>
                </a:solidFill>
              </a:rPr>
              <a:t>hər</a:t>
            </a:r>
            <a:r>
              <a:rPr lang="en-GB" i="1" dirty="0">
                <a:solidFill>
                  <a:schemeClr val="tx1"/>
                </a:solidFill>
              </a:rPr>
              <a:t> </a:t>
            </a:r>
            <a:r>
              <a:rPr lang="en-GB" i="1" dirty="0" err="1">
                <a:solidFill>
                  <a:schemeClr val="tx1"/>
                </a:solidFill>
              </a:rPr>
              <a:t>hansı</a:t>
            </a:r>
            <a:r>
              <a:rPr lang="en-GB" i="1" dirty="0">
                <a:solidFill>
                  <a:schemeClr val="tx1"/>
                </a:solidFill>
              </a:rPr>
              <a:t> </a:t>
            </a:r>
            <a:r>
              <a:rPr lang="en-GB" i="1" dirty="0" err="1">
                <a:solidFill>
                  <a:schemeClr val="tx1"/>
                </a:solidFill>
              </a:rPr>
              <a:t>biri</a:t>
            </a:r>
            <a:r>
              <a:rPr lang="en-GB" i="1" dirty="0">
                <a:solidFill>
                  <a:schemeClr val="tx1"/>
                </a:solidFill>
              </a:rPr>
              <a:t> </a:t>
            </a:r>
            <a:r>
              <a:rPr lang="en-GB" i="1" dirty="0" err="1">
                <a:solidFill>
                  <a:schemeClr val="tx1"/>
                </a:solidFill>
              </a:rPr>
              <a:t>onun</a:t>
            </a:r>
            <a:r>
              <a:rPr lang="en-GB" i="1" dirty="0">
                <a:solidFill>
                  <a:schemeClr val="tx1"/>
                </a:solidFill>
              </a:rPr>
              <a:t> </a:t>
            </a:r>
            <a:r>
              <a:rPr lang="en-GB" i="1" dirty="0" err="1">
                <a:solidFill>
                  <a:schemeClr val="tx1"/>
                </a:solidFill>
              </a:rPr>
              <a:t>beynəlxalq</a:t>
            </a:r>
            <a:r>
              <a:rPr lang="en-GB" i="1" dirty="0">
                <a:solidFill>
                  <a:schemeClr val="tx1"/>
                </a:solidFill>
              </a:rPr>
              <a:t> </a:t>
            </a:r>
            <a:r>
              <a:rPr lang="en-GB" i="1" dirty="0" err="1">
                <a:solidFill>
                  <a:schemeClr val="tx1"/>
                </a:solidFill>
              </a:rPr>
              <a:t>hüquqa</a:t>
            </a:r>
            <a:r>
              <a:rPr lang="en-GB" i="1" dirty="0">
                <a:solidFill>
                  <a:schemeClr val="tx1"/>
                </a:solidFill>
              </a:rPr>
              <a:t> </a:t>
            </a:r>
            <a:r>
              <a:rPr lang="en-GB" i="1" dirty="0" err="1">
                <a:solidFill>
                  <a:schemeClr val="tx1"/>
                </a:solidFill>
              </a:rPr>
              <a:t>müvafiq</a:t>
            </a:r>
            <a:r>
              <a:rPr lang="en-GB" i="1" dirty="0">
                <a:solidFill>
                  <a:schemeClr val="tx1"/>
                </a:solidFill>
              </a:rPr>
              <a:t> </a:t>
            </a:r>
            <a:r>
              <a:rPr lang="en-GB" i="1" dirty="0" err="1">
                <a:solidFill>
                  <a:schemeClr val="tx1"/>
                </a:solidFill>
              </a:rPr>
              <a:t>digər</a:t>
            </a:r>
            <a:r>
              <a:rPr lang="en-GB" i="1" dirty="0">
                <a:solidFill>
                  <a:schemeClr val="tx1"/>
                </a:solidFill>
              </a:rPr>
              <a:t> </a:t>
            </a:r>
            <a:r>
              <a:rPr lang="en-GB" i="1" dirty="0" err="1">
                <a:solidFill>
                  <a:schemeClr val="tx1"/>
                </a:solidFill>
              </a:rPr>
              <a:t>öhdəliklərinə</a:t>
            </a:r>
            <a:r>
              <a:rPr lang="en-GB" i="1" dirty="0">
                <a:solidFill>
                  <a:schemeClr val="tx1"/>
                </a:solidFill>
              </a:rPr>
              <a:t> </a:t>
            </a:r>
            <a:r>
              <a:rPr lang="en-GB" i="1" dirty="0" err="1">
                <a:solidFill>
                  <a:schemeClr val="tx1"/>
                </a:solidFill>
              </a:rPr>
              <a:t>zidd</a:t>
            </a:r>
            <a:r>
              <a:rPr lang="en-GB" i="1" dirty="0">
                <a:solidFill>
                  <a:schemeClr val="tx1"/>
                </a:solidFill>
              </a:rPr>
              <a:t> </a:t>
            </a:r>
            <a:r>
              <a:rPr lang="en-GB" i="1" dirty="0" err="1">
                <a:solidFill>
                  <a:schemeClr val="tx1"/>
                </a:solidFill>
              </a:rPr>
              <a:t>olmamaq</a:t>
            </a:r>
            <a:r>
              <a:rPr lang="en-GB" i="1" dirty="0">
                <a:solidFill>
                  <a:schemeClr val="tx1"/>
                </a:solidFill>
              </a:rPr>
              <a:t> </a:t>
            </a:r>
            <a:r>
              <a:rPr lang="en-GB" i="1" dirty="0" err="1">
                <a:solidFill>
                  <a:schemeClr val="tx1"/>
                </a:solidFill>
              </a:rPr>
              <a:t>şərtilə</a:t>
            </a:r>
            <a:r>
              <a:rPr lang="en-GB" i="1" dirty="0">
                <a:solidFill>
                  <a:schemeClr val="tx1"/>
                </a:solidFill>
              </a:rPr>
              <a:t>, </a:t>
            </a:r>
            <a:r>
              <a:rPr lang="en-GB" i="1" dirty="0" err="1">
                <a:solidFill>
                  <a:schemeClr val="tx1"/>
                </a:solidFill>
              </a:rPr>
              <a:t>yalnız</a:t>
            </a:r>
            <a:r>
              <a:rPr lang="en-GB" i="1" dirty="0">
                <a:solidFill>
                  <a:schemeClr val="tx1"/>
                </a:solidFill>
              </a:rPr>
              <a:t> </a:t>
            </a:r>
            <a:r>
              <a:rPr lang="en-GB" i="1" dirty="0" err="1">
                <a:solidFill>
                  <a:schemeClr val="tx1"/>
                </a:solidFill>
              </a:rPr>
              <a:t>vəziyyətin</a:t>
            </a:r>
            <a:r>
              <a:rPr lang="en-GB" i="1" dirty="0">
                <a:solidFill>
                  <a:schemeClr val="tx1"/>
                </a:solidFill>
              </a:rPr>
              <a:t> </a:t>
            </a:r>
            <a:r>
              <a:rPr lang="en-GB" i="1" dirty="0" err="1">
                <a:solidFill>
                  <a:schemeClr val="tx1"/>
                </a:solidFill>
              </a:rPr>
              <a:t>fövqəladəliliyinin</a:t>
            </a:r>
            <a:r>
              <a:rPr lang="en-GB" i="1" dirty="0">
                <a:solidFill>
                  <a:schemeClr val="tx1"/>
                </a:solidFill>
              </a:rPr>
              <a:t> </a:t>
            </a:r>
            <a:r>
              <a:rPr lang="en-GB" i="1" dirty="0" err="1">
                <a:solidFill>
                  <a:schemeClr val="tx1"/>
                </a:solidFill>
              </a:rPr>
              <a:t>şərtləndirə</a:t>
            </a:r>
            <a:r>
              <a:rPr lang="en-GB" i="1" dirty="0">
                <a:solidFill>
                  <a:schemeClr val="tx1"/>
                </a:solidFill>
              </a:rPr>
              <a:t> </a:t>
            </a:r>
            <a:r>
              <a:rPr lang="en-GB" i="1" dirty="0" err="1">
                <a:solidFill>
                  <a:schemeClr val="tx1"/>
                </a:solidFill>
              </a:rPr>
              <a:t>biləcəyi</a:t>
            </a:r>
            <a:r>
              <a:rPr lang="en-GB" i="1" dirty="0">
                <a:solidFill>
                  <a:schemeClr val="tx1"/>
                </a:solidFill>
              </a:rPr>
              <a:t> </a:t>
            </a:r>
            <a:r>
              <a:rPr lang="en-GB" i="1" dirty="0" err="1">
                <a:solidFill>
                  <a:schemeClr val="tx1"/>
                </a:solidFill>
              </a:rPr>
              <a:t>səviyyədə</a:t>
            </a:r>
            <a:r>
              <a:rPr lang="en-GB" i="1" dirty="0">
                <a:solidFill>
                  <a:schemeClr val="tx1"/>
                </a:solidFill>
              </a:rPr>
              <a:t> </a:t>
            </a:r>
            <a:r>
              <a:rPr lang="en-GB" i="1" dirty="0" err="1">
                <a:solidFill>
                  <a:schemeClr val="tx1"/>
                </a:solidFill>
              </a:rPr>
              <a:t>bu</a:t>
            </a:r>
            <a:r>
              <a:rPr lang="en-GB" i="1" dirty="0">
                <a:solidFill>
                  <a:schemeClr val="tx1"/>
                </a:solidFill>
              </a:rPr>
              <a:t> </a:t>
            </a:r>
            <a:r>
              <a:rPr lang="en-GB" i="1" dirty="0" err="1">
                <a:solidFill>
                  <a:schemeClr val="tx1"/>
                </a:solidFill>
              </a:rPr>
              <a:t>Konvensiya</a:t>
            </a:r>
            <a:r>
              <a:rPr lang="en-GB" i="1" dirty="0">
                <a:solidFill>
                  <a:schemeClr val="tx1"/>
                </a:solidFill>
              </a:rPr>
              <a:t> </a:t>
            </a:r>
            <a:r>
              <a:rPr lang="en-GB" i="1" dirty="0" err="1">
                <a:solidFill>
                  <a:schemeClr val="tx1"/>
                </a:solidFill>
              </a:rPr>
              <a:t>üzrə</a:t>
            </a:r>
            <a:r>
              <a:rPr lang="en-GB" i="1" dirty="0">
                <a:solidFill>
                  <a:schemeClr val="tx1"/>
                </a:solidFill>
              </a:rPr>
              <a:t> </a:t>
            </a:r>
            <a:r>
              <a:rPr lang="en-GB" i="1" dirty="0" err="1">
                <a:solidFill>
                  <a:schemeClr val="tx1"/>
                </a:solidFill>
              </a:rPr>
              <a:t>öhdəliklərindən</a:t>
            </a:r>
            <a:r>
              <a:rPr lang="en-GB" i="1" dirty="0">
                <a:solidFill>
                  <a:schemeClr val="tx1"/>
                </a:solidFill>
              </a:rPr>
              <a:t> </a:t>
            </a:r>
            <a:r>
              <a:rPr lang="en-GB" i="1" dirty="0" err="1">
                <a:solidFill>
                  <a:schemeClr val="tx1"/>
                </a:solidFill>
              </a:rPr>
              <a:t>geri</a:t>
            </a:r>
            <a:r>
              <a:rPr lang="en-GB" i="1" dirty="0">
                <a:solidFill>
                  <a:schemeClr val="tx1"/>
                </a:solidFill>
              </a:rPr>
              <a:t> </a:t>
            </a:r>
            <a:r>
              <a:rPr lang="en-GB" i="1" dirty="0" err="1">
                <a:solidFill>
                  <a:schemeClr val="tx1"/>
                </a:solidFill>
              </a:rPr>
              <a:t>çəkilən</a:t>
            </a:r>
            <a:r>
              <a:rPr lang="en-GB" i="1" dirty="0">
                <a:solidFill>
                  <a:schemeClr val="tx1"/>
                </a:solidFill>
              </a:rPr>
              <a:t> </a:t>
            </a:r>
            <a:r>
              <a:rPr lang="en-GB" i="1" dirty="0" err="1">
                <a:solidFill>
                  <a:schemeClr val="tx1"/>
                </a:solidFill>
              </a:rPr>
              <a:t>tədbirlər</a:t>
            </a:r>
            <a:r>
              <a:rPr lang="en-GB" i="1" dirty="0">
                <a:solidFill>
                  <a:schemeClr val="tx1"/>
                </a:solidFill>
              </a:rPr>
              <a:t> </a:t>
            </a:r>
            <a:r>
              <a:rPr lang="en-GB" i="1" dirty="0" err="1">
                <a:solidFill>
                  <a:schemeClr val="tx1"/>
                </a:solidFill>
              </a:rPr>
              <a:t>görə</a:t>
            </a:r>
            <a:r>
              <a:rPr lang="en-GB" i="1" dirty="0">
                <a:solidFill>
                  <a:schemeClr val="tx1"/>
                </a:solidFill>
              </a:rPr>
              <a:t> </a:t>
            </a:r>
            <a:r>
              <a:rPr lang="en-GB" i="1" dirty="0" err="1">
                <a:solidFill>
                  <a:schemeClr val="tx1"/>
                </a:solidFill>
              </a:rPr>
              <a:t>bilər</a:t>
            </a:r>
            <a:r>
              <a:rPr lang="en-GB" i="1" dirty="0">
                <a:solidFill>
                  <a:schemeClr val="tx1"/>
                </a:solidFill>
              </a:rPr>
              <a:t>. </a:t>
            </a:r>
            <a:endParaRPr lang="az-Latn-AZ" i="1" dirty="0" smtClean="0">
              <a:solidFill>
                <a:schemeClr val="tx1"/>
              </a:solidFill>
            </a:endParaRPr>
          </a:p>
          <a:p>
            <a:pPr algn="just"/>
            <a:r>
              <a:rPr lang="en-GB" i="1" dirty="0" smtClean="0">
                <a:solidFill>
                  <a:schemeClr val="tx1"/>
                </a:solidFill>
              </a:rPr>
              <a:t>2</a:t>
            </a:r>
            <a:r>
              <a:rPr lang="en-GB" i="1" dirty="0">
                <a:solidFill>
                  <a:schemeClr val="tx1"/>
                </a:solidFill>
              </a:rPr>
              <a:t>. Bu </a:t>
            </a:r>
            <a:r>
              <a:rPr lang="en-GB" i="1" dirty="0" err="1">
                <a:solidFill>
                  <a:schemeClr val="tx1"/>
                </a:solidFill>
              </a:rPr>
              <a:t>müddəaya</a:t>
            </a:r>
            <a:r>
              <a:rPr lang="en-GB" i="1" dirty="0">
                <a:solidFill>
                  <a:schemeClr val="tx1"/>
                </a:solidFill>
              </a:rPr>
              <a:t> </a:t>
            </a:r>
            <a:r>
              <a:rPr lang="en-GB" i="1" dirty="0" err="1">
                <a:solidFill>
                  <a:schemeClr val="tx1"/>
                </a:solidFill>
              </a:rPr>
              <a:t>əsasən</a:t>
            </a:r>
            <a:r>
              <a:rPr lang="en-GB" i="1" dirty="0">
                <a:solidFill>
                  <a:schemeClr val="tx1"/>
                </a:solidFill>
              </a:rPr>
              <a:t>, </a:t>
            </a:r>
            <a:r>
              <a:rPr lang="en-GB" i="1" dirty="0" err="1">
                <a:solidFill>
                  <a:schemeClr val="tx1"/>
                </a:solidFill>
              </a:rPr>
              <a:t>qanuni</a:t>
            </a:r>
            <a:r>
              <a:rPr lang="en-GB" i="1" dirty="0">
                <a:solidFill>
                  <a:schemeClr val="tx1"/>
                </a:solidFill>
              </a:rPr>
              <a:t> </a:t>
            </a:r>
            <a:r>
              <a:rPr lang="en-GB" i="1" dirty="0" err="1">
                <a:solidFill>
                  <a:schemeClr val="tx1"/>
                </a:solidFill>
              </a:rPr>
              <a:t>müharibə</a:t>
            </a:r>
            <a:r>
              <a:rPr lang="en-GB" i="1" dirty="0">
                <a:solidFill>
                  <a:schemeClr val="tx1"/>
                </a:solidFill>
              </a:rPr>
              <a:t> </a:t>
            </a:r>
            <a:r>
              <a:rPr lang="en-GB" i="1" dirty="0" err="1">
                <a:solidFill>
                  <a:schemeClr val="tx1"/>
                </a:solidFill>
              </a:rPr>
              <a:t>aktları</a:t>
            </a:r>
            <a:r>
              <a:rPr lang="en-GB" i="1" dirty="0">
                <a:solidFill>
                  <a:schemeClr val="tx1"/>
                </a:solidFill>
              </a:rPr>
              <a:t> </a:t>
            </a:r>
            <a:r>
              <a:rPr lang="en-GB" i="1" dirty="0" err="1">
                <a:solidFill>
                  <a:schemeClr val="tx1"/>
                </a:solidFill>
              </a:rPr>
              <a:t>nəticəsində</a:t>
            </a:r>
            <a:r>
              <a:rPr lang="en-GB" i="1" dirty="0">
                <a:solidFill>
                  <a:schemeClr val="tx1"/>
                </a:solidFill>
              </a:rPr>
              <a:t> </a:t>
            </a:r>
            <a:r>
              <a:rPr lang="en-GB" i="1" dirty="0" err="1">
                <a:solidFill>
                  <a:schemeClr val="tx1"/>
                </a:solidFill>
              </a:rPr>
              <a:t>ölüm</a:t>
            </a:r>
            <a:r>
              <a:rPr lang="en-GB" i="1" dirty="0">
                <a:solidFill>
                  <a:schemeClr val="tx1"/>
                </a:solidFill>
              </a:rPr>
              <a:t> </a:t>
            </a:r>
            <a:r>
              <a:rPr lang="en-GB" i="1" dirty="0" err="1">
                <a:solidFill>
                  <a:schemeClr val="tx1"/>
                </a:solidFill>
              </a:rPr>
              <a:t>halları</a:t>
            </a:r>
            <a:r>
              <a:rPr lang="en-GB" i="1" dirty="0">
                <a:solidFill>
                  <a:schemeClr val="tx1"/>
                </a:solidFill>
              </a:rPr>
              <a:t> </a:t>
            </a:r>
            <a:r>
              <a:rPr lang="en-GB" i="1" dirty="0" err="1">
                <a:solidFill>
                  <a:schemeClr val="tx1"/>
                </a:solidFill>
              </a:rPr>
              <a:t>istisna</a:t>
            </a:r>
            <a:r>
              <a:rPr lang="en-GB" i="1" dirty="0">
                <a:solidFill>
                  <a:schemeClr val="tx1"/>
                </a:solidFill>
              </a:rPr>
              <a:t> </a:t>
            </a:r>
            <a:r>
              <a:rPr lang="en-GB" i="1" dirty="0" err="1">
                <a:solidFill>
                  <a:schemeClr val="tx1"/>
                </a:solidFill>
              </a:rPr>
              <a:t>olmaqla</a:t>
            </a:r>
            <a:r>
              <a:rPr lang="en-GB" i="1" dirty="0">
                <a:solidFill>
                  <a:schemeClr val="tx1"/>
                </a:solidFill>
              </a:rPr>
              <a:t> 2-ci </a:t>
            </a:r>
            <a:r>
              <a:rPr lang="en-GB" i="1" dirty="0" err="1">
                <a:solidFill>
                  <a:schemeClr val="tx1"/>
                </a:solidFill>
              </a:rPr>
              <a:t>maddədən</a:t>
            </a:r>
            <a:r>
              <a:rPr lang="en-GB" i="1" dirty="0">
                <a:solidFill>
                  <a:schemeClr val="tx1"/>
                </a:solidFill>
              </a:rPr>
              <a:t> </a:t>
            </a:r>
            <a:r>
              <a:rPr lang="en-GB" i="1" dirty="0" err="1">
                <a:solidFill>
                  <a:schemeClr val="tx1"/>
                </a:solidFill>
              </a:rPr>
              <a:t>və</a:t>
            </a:r>
            <a:r>
              <a:rPr lang="en-GB" i="1" dirty="0">
                <a:solidFill>
                  <a:schemeClr val="tx1"/>
                </a:solidFill>
              </a:rPr>
              <a:t> </a:t>
            </a:r>
            <a:r>
              <a:rPr lang="en-GB" i="1" dirty="0" err="1">
                <a:solidFill>
                  <a:schemeClr val="tx1"/>
                </a:solidFill>
              </a:rPr>
              <a:t>ya</a:t>
            </a:r>
            <a:r>
              <a:rPr lang="en-GB" i="1" dirty="0">
                <a:solidFill>
                  <a:schemeClr val="tx1"/>
                </a:solidFill>
              </a:rPr>
              <a:t> 3-cü </a:t>
            </a:r>
            <a:r>
              <a:rPr lang="en-GB" i="1" dirty="0" err="1">
                <a:solidFill>
                  <a:schemeClr val="tx1"/>
                </a:solidFill>
              </a:rPr>
              <a:t>maddədən</a:t>
            </a:r>
            <a:r>
              <a:rPr lang="en-GB" i="1" dirty="0">
                <a:solidFill>
                  <a:schemeClr val="tx1"/>
                </a:solidFill>
              </a:rPr>
              <a:t>, 4-cü </a:t>
            </a:r>
            <a:r>
              <a:rPr lang="en-GB" i="1" dirty="0" err="1">
                <a:solidFill>
                  <a:schemeClr val="tx1"/>
                </a:solidFill>
              </a:rPr>
              <a:t>maddənin</a:t>
            </a:r>
            <a:r>
              <a:rPr lang="en-GB" i="1" dirty="0">
                <a:solidFill>
                  <a:schemeClr val="tx1"/>
                </a:solidFill>
              </a:rPr>
              <a:t> I </a:t>
            </a:r>
            <a:r>
              <a:rPr lang="en-GB" i="1" dirty="0" err="1">
                <a:solidFill>
                  <a:schemeClr val="tx1"/>
                </a:solidFill>
              </a:rPr>
              <a:t>bəndindən</a:t>
            </a:r>
            <a:r>
              <a:rPr lang="en-GB" i="1" dirty="0">
                <a:solidFill>
                  <a:schemeClr val="tx1"/>
                </a:solidFill>
              </a:rPr>
              <a:t> </a:t>
            </a:r>
            <a:r>
              <a:rPr lang="en-GB" i="1" dirty="0" err="1">
                <a:solidFill>
                  <a:schemeClr val="tx1"/>
                </a:solidFill>
              </a:rPr>
              <a:t>və</a:t>
            </a:r>
            <a:r>
              <a:rPr lang="en-GB" i="1" dirty="0">
                <a:solidFill>
                  <a:schemeClr val="tx1"/>
                </a:solidFill>
              </a:rPr>
              <a:t> 7-ci </a:t>
            </a:r>
            <a:r>
              <a:rPr lang="en-GB" i="1" dirty="0" err="1">
                <a:solidFill>
                  <a:schemeClr val="tx1"/>
                </a:solidFill>
              </a:rPr>
              <a:t>maddədən</a:t>
            </a:r>
            <a:r>
              <a:rPr lang="en-GB" i="1" dirty="0">
                <a:solidFill>
                  <a:schemeClr val="tx1"/>
                </a:solidFill>
              </a:rPr>
              <a:t> </a:t>
            </a:r>
            <a:r>
              <a:rPr lang="en-GB" i="1" dirty="0" err="1">
                <a:solidFill>
                  <a:schemeClr val="tx1"/>
                </a:solidFill>
              </a:rPr>
              <a:t>geri</a:t>
            </a:r>
            <a:r>
              <a:rPr lang="en-GB" i="1" dirty="0">
                <a:solidFill>
                  <a:schemeClr val="tx1"/>
                </a:solidFill>
              </a:rPr>
              <a:t> </a:t>
            </a:r>
            <a:r>
              <a:rPr lang="en-GB" i="1" dirty="0" err="1">
                <a:solidFill>
                  <a:schemeClr val="tx1"/>
                </a:solidFill>
              </a:rPr>
              <a:t>çəkilməyə</a:t>
            </a:r>
            <a:r>
              <a:rPr lang="en-GB" i="1" dirty="0">
                <a:solidFill>
                  <a:schemeClr val="tx1"/>
                </a:solidFill>
              </a:rPr>
              <a:t> </a:t>
            </a:r>
            <a:r>
              <a:rPr lang="en-GB" i="1" dirty="0" err="1">
                <a:solidFill>
                  <a:schemeClr val="tx1"/>
                </a:solidFill>
              </a:rPr>
              <a:t>yol</a:t>
            </a:r>
            <a:r>
              <a:rPr lang="en-GB" i="1" dirty="0">
                <a:solidFill>
                  <a:schemeClr val="tx1"/>
                </a:solidFill>
              </a:rPr>
              <a:t> </a:t>
            </a:r>
            <a:r>
              <a:rPr lang="en-GB" i="1" dirty="0" err="1">
                <a:solidFill>
                  <a:schemeClr val="tx1"/>
                </a:solidFill>
              </a:rPr>
              <a:t>verilmir</a:t>
            </a:r>
            <a:r>
              <a:rPr lang="en-GB" i="1" dirty="0">
                <a:solidFill>
                  <a:schemeClr val="tx1"/>
                </a:solidFill>
              </a:rPr>
              <a:t>.</a:t>
            </a:r>
          </a:p>
        </p:txBody>
      </p:sp>
    </p:spTree>
    <p:extLst>
      <p:ext uri="{BB962C8B-B14F-4D97-AF65-F5344CB8AC3E}">
        <p14:creationId xmlns:p14="http://schemas.microsoft.com/office/powerpoint/2010/main" val="3096526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692696"/>
            <a:ext cx="7772400" cy="1470025"/>
          </a:xfrm>
        </p:spPr>
        <p:style>
          <a:lnRef idx="1">
            <a:schemeClr val="dk1"/>
          </a:lnRef>
          <a:fillRef idx="2">
            <a:schemeClr val="dk1"/>
          </a:fillRef>
          <a:effectRef idx="1">
            <a:schemeClr val="dk1"/>
          </a:effectRef>
          <a:fontRef idx="minor">
            <a:schemeClr val="dk1"/>
          </a:fontRef>
        </p:style>
        <p:txBody>
          <a:bodyPr/>
          <a:lstStyle/>
          <a:p>
            <a:r>
              <a:rPr lang="az-Latn-AZ" dirty="0" smtClean="0"/>
              <a:t>Milli qanunvericilikdə tətbiqi məsələləri</a:t>
            </a:r>
            <a:endParaRPr lang="en-GB" dirty="0"/>
          </a:p>
        </p:txBody>
      </p:sp>
      <p:sp>
        <p:nvSpPr>
          <p:cNvPr id="3" name="Подзаголовок 2"/>
          <p:cNvSpPr>
            <a:spLocks noGrp="1"/>
          </p:cNvSpPr>
          <p:nvPr>
            <p:ph type="subTitle" idx="1"/>
          </p:nvPr>
        </p:nvSpPr>
        <p:spPr>
          <a:xfrm>
            <a:off x="539552" y="2492896"/>
            <a:ext cx="8064896" cy="3744416"/>
          </a:xfrm>
        </p:spPr>
        <p:txBody>
          <a:bodyPr>
            <a:normAutofit fontScale="25000" lnSpcReduction="20000"/>
          </a:bodyPr>
          <a:lstStyle/>
          <a:p>
            <a:pPr algn="just"/>
            <a:r>
              <a:rPr lang="az-Latn-AZ" sz="8000" i="1" dirty="0" smtClean="0">
                <a:solidFill>
                  <a:schemeClr val="tx1"/>
                </a:solidFill>
                <a:latin typeface="Times New Roman" pitchFamily="18" charset="0"/>
                <a:cs typeface="Times New Roman" pitchFamily="18" charset="0"/>
              </a:rPr>
              <a:t>Maddə 293.</a:t>
            </a:r>
            <a:r>
              <a:rPr lang="az-Latn-AZ" sz="8000" b="1" i="1" dirty="0" smtClean="0">
                <a:solidFill>
                  <a:schemeClr val="tx1"/>
                </a:solidFill>
                <a:latin typeface="Times New Roman" pitchFamily="18" charset="0"/>
                <a:cs typeface="Times New Roman" pitchFamily="18" charset="0"/>
              </a:rPr>
              <a:t> İşgəncə, işgəncə hesab olunmayan qəddar, qeyri-insani, yaxud ləyaqəti alçaldan rəftar və ya cəza</a:t>
            </a:r>
            <a:endParaRPr lang="az-Latn-AZ" sz="8000" b="1" i="1" u="sng" baseline="30000" dirty="0" smtClean="0">
              <a:solidFill>
                <a:schemeClr val="tx1"/>
              </a:solidFill>
              <a:latin typeface="Times New Roman" pitchFamily="18" charset="0"/>
              <a:cs typeface="Times New Roman" pitchFamily="18" charset="0"/>
            </a:endParaRPr>
          </a:p>
          <a:p>
            <a:pPr algn="just"/>
            <a:endParaRPr lang="az-Latn-AZ" sz="8000" i="1" dirty="0" smtClean="0">
              <a:solidFill>
                <a:schemeClr val="tx1"/>
              </a:solidFill>
              <a:latin typeface="Times New Roman" pitchFamily="18" charset="0"/>
              <a:cs typeface="Times New Roman" pitchFamily="18" charset="0"/>
            </a:endParaRPr>
          </a:p>
          <a:p>
            <a:pPr algn="just"/>
            <a:r>
              <a:rPr lang="az-Latn-AZ" sz="8000" i="1" dirty="0" smtClean="0">
                <a:solidFill>
                  <a:schemeClr val="tx1"/>
                </a:solidFill>
                <a:latin typeface="Times New Roman" pitchFamily="18" charset="0"/>
                <a:cs typeface="Times New Roman" pitchFamily="18" charset="0"/>
              </a:rPr>
              <a:t>293.1. Xidməti vəzifələrini yerinə yetirməsi ilə əlaqədar dövlət orqanının vəzifəli şəxsi və ya bu qisimdə çıxış edən digər şəxs tərəfindən, yaxud onun təhriki və ya razılığı ilə, yaxud o, xəbərdar olduğu halda başqa şəxslər tərəfindən şəxsi qəddar, qeyri-insani, yaxud ləyaqəti alçaldan rəftara və ya cəzaya məruz qoyma, həmin əməldə bu Məcəllənin 293.2-ci maddəsində nəzərdə tutulmuş işgəncə əməlinin əlamətləri olmadıqda –</a:t>
            </a:r>
          </a:p>
          <a:p>
            <a:pPr algn="just"/>
            <a:r>
              <a:rPr lang="az-Latn-AZ" sz="8000" i="1" dirty="0" smtClean="0">
                <a:solidFill>
                  <a:schemeClr val="tx1"/>
                </a:solidFill>
                <a:latin typeface="Times New Roman" pitchFamily="18" charset="0"/>
                <a:cs typeface="Times New Roman" pitchFamily="18" charset="0"/>
              </a:rPr>
              <a:t>üç min manatdan dörd min manatadək miqdarda cərimə və ya iki ilədək müddətə müəyyən vəzifə tutma və ya müəyyən fəaliyyətlə məşğul olma hüququndan məhrum edilməklə iki ilədək müddətə azadlıqdan məhrum etmə ilə cəzalandırılır.</a:t>
            </a:r>
          </a:p>
          <a:p>
            <a:pPr algn="just"/>
            <a:endParaRPr lang="az-Latn-AZ" sz="8000"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09378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5"/>
            <a:ext cx="8229600" cy="5976664"/>
          </a:xfrm>
        </p:spPr>
        <p:txBody>
          <a:bodyPr>
            <a:noAutofit/>
          </a:bodyPr>
          <a:lstStyle/>
          <a:p>
            <a:pPr algn="just"/>
            <a:r>
              <a:rPr lang="az-Latn-AZ" sz="2400" i="1" dirty="0" smtClean="0">
                <a:latin typeface="Times New Roman" pitchFamily="18" charset="0"/>
                <a:cs typeface="Times New Roman" pitchFamily="18" charset="0"/>
              </a:rPr>
              <a:t>293.2. Xidməti vəzifələrini yerinə yetirməsi ilə əlaqədar dövlət orqanının vəzifəli şəxsi və ya bu qisimdə çıxış edən digər şəxs tərəfindən, yaxud onun təhriki və ya razılığı ilə, yaxud o, xəbərdar olduğu halda başqa şəxslər tərəfindən işgəncə vermə </a:t>
            </a:r>
          </a:p>
          <a:p>
            <a:pPr algn="just"/>
            <a:r>
              <a:rPr lang="az-Latn-AZ" sz="2400" i="1" dirty="0" smtClean="0">
                <a:latin typeface="Times New Roman" pitchFamily="18" charset="0"/>
                <a:cs typeface="Times New Roman" pitchFamily="18" charset="0"/>
              </a:rPr>
              <a:t> üç ilədək müddətə müəyyən vəzifə tutma və ya müəyyən fəaliyyətlə məşğul olma hüququndan məhrum edilməklə üç ildən səkkiz ilədək müddətə azadlıqdan məhrum etmə ilə cəzalandırılır.</a:t>
            </a:r>
          </a:p>
          <a:p>
            <a:pPr marL="0" indent="0" algn="just">
              <a:buNone/>
            </a:pPr>
            <a:endParaRPr lang="az-Latn-AZ" sz="2400" i="1" dirty="0" smtClean="0">
              <a:latin typeface="Times New Roman" pitchFamily="18" charset="0"/>
              <a:cs typeface="Times New Roman" pitchFamily="18" charset="0"/>
            </a:endParaRPr>
          </a:p>
          <a:p>
            <a:pPr algn="just"/>
            <a:r>
              <a:rPr lang="az-Latn-AZ" sz="2400" i="1" dirty="0" smtClean="0">
                <a:latin typeface="Times New Roman" pitchFamily="18" charset="0"/>
                <a:cs typeface="Times New Roman" pitchFamily="18" charset="0"/>
              </a:rPr>
              <a:t>293.3. Eyni əməllər sağlamlığa ağır və ya az ağır zərər vurmaqla törədildikdə –</a:t>
            </a:r>
          </a:p>
          <a:p>
            <a:pPr algn="just"/>
            <a:r>
              <a:rPr lang="az-Latn-AZ" sz="2400" i="1" dirty="0" smtClean="0">
                <a:latin typeface="Times New Roman" pitchFamily="18" charset="0"/>
                <a:cs typeface="Times New Roman" pitchFamily="18" charset="0"/>
              </a:rPr>
              <a:t>altı ildən on bir ilədək müddətə azadlıqdan məhrum etmə ilə cəzalandırılır.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548680"/>
            <a:ext cx="8229600" cy="5760640"/>
          </a:xfrm>
        </p:spPr>
        <p:txBody>
          <a:bodyPr>
            <a:normAutofit/>
          </a:bodyPr>
          <a:lstStyle/>
          <a:p>
            <a:pPr algn="just"/>
            <a:r>
              <a:rPr lang="az-Latn-AZ" b="1" i="1" dirty="0" smtClean="0">
                <a:latin typeface="Times New Roman" pitchFamily="18" charset="0"/>
                <a:cs typeface="Times New Roman" pitchFamily="18" charset="0"/>
              </a:rPr>
              <a:t>Qeyd: </a:t>
            </a:r>
            <a:r>
              <a:rPr lang="az-Latn-AZ" i="1" dirty="0" smtClean="0">
                <a:latin typeface="Times New Roman" pitchFamily="18" charset="0"/>
                <a:cs typeface="Times New Roman" pitchFamily="18" charset="0"/>
              </a:rPr>
              <a:t>Bu maddədə, habelə bu Məcəllənin digər maddələrində </a:t>
            </a:r>
            <a:r>
              <a:rPr lang="az-Latn-AZ" b="1" i="1" dirty="0" smtClean="0">
                <a:latin typeface="Times New Roman" pitchFamily="18" charset="0"/>
                <a:cs typeface="Times New Roman" pitchFamily="18" charset="0"/>
              </a:rPr>
              <a:t>“işgəncə” </a:t>
            </a:r>
            <a:r>
              <a:rPr lang="az-Latn-AZ" i="1" dirty="0" smtClean="0">
                <a:latin typeface="Times New Roman" pitchFamily="18" charset="0"/>
                <a:cs typeface="Times New Roman" pitchFamily="18" charset="0"/>
              </a:rPr>
              <a:t>dedikdə şəxsin özündən və ya digər şəxsdən məlumat və ya etiraf almaq, yaxud onu və ya digər şəxsi qorxutmaq, özünün və ya digər şəxsin törətdiyi və ya törədilməsində şübhəli bilindiyi əmələ görə cəzalandırmaq, iradəsi əleyhinə hər hansı əməli törətməyə məcbur etmək məqsədilə və ya ayrı-seçkiliyə əsaslanan hər hansı səbəbdən ona güclü fiziki ağrı və ya psixi iztirablar vermə başa düşülür.</a:t>
            </a:r>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260649"/>
            <a:ext cx="8496944" cy="1944215"/>
          </a:xfrm>
        </p:spPr>
        <p:style>
          <a:lnRef idx="1">
            <a:schemeClr val="dk1"/>
          </a:lnRef>
          <a:fillRef idx="2">
            <a:schemeClr val="dk1"/>
          </a:fillRef>
          <a:effectRef idx="1">
            <a:schemeClr val="dk1"/>
          </a:effectRef>
          <a:fontRef idx="minor">
            <a:schemeClr val="dk1"/>
          </a:fontRef>
        </p:style>
        <p:txBody>
          <a:bodyPr>
            <a:normAutofit fontScale="90000"/>
          </a:bodyPr>
          <a:lstStyle/>
          <a:p>
            <a:r>
              <a:rPr lang="az-Latn-AZ" b="1" dirty="0">
                <a:latin typeface="Times New Roman" pitchFamily="18" charset="0"/>
                <a:cs typeface="Times New Roman" pitchFamily="18" charset="0"/>
              </a:rPr>
              <a:t>3-cü maddənin pozulub-pozulmadığını müəyyən etməyə imkan verən faktorlar </a:t>
            </a:r>
            <a:endParaRPr lang="en-GB" dirty="0"/>
          </a:p>
        </p:txBody>
      </p:sp>
      <p:sp>
        <p:nvSpPr>
          <p:cNvPr id="3" name="Подзаголовок 2"/>
          <p:cNvSpPr>
            <a:spLocks noGrp="1"/>
          </p:cNvSpPr>
          <p:nvPr>
            <p:ph type="subTitle" idx="1"/>
          </p:nvPr>
        </p:nvSpPr>
        <p:spPr>
          <a:xfrm>
            <a:off x="179512" y="2204864"/>
            <a:ext cx="8208912" cy="3816424"/>
          </a:xfrm>
        </p:spPr>
        <p:txBody>
          <a:bodyPr>
            <a:normAutofit/>
          </a:bodyPr>
          <a:lstStyle/>
          <a:p>
            <a:pPr algn="just"/>
            <a:r>
              <a:rPr lang="az-Latn-AZ" dirty="0">
                <a:solidFill>
                  <a:schemeClr val="tx1"/>
                </a:solidFill>
              </a:rPr>
              <a:t>Verilən əzabın intensivliyi </a:t>
            </a:r>
            <a:r>
              <a:rPr lang="az-Latn-AZ" dirty="0" smtClean="0">
                <a:solidFill>
                  <a:schemeClr val="tx1"/>
                </a:solidFill>
              </a:rPr>
              <a:t>aşağıdakı minimal qəddarlıq dərəcəsi </a:t>
            </a:r>
            <a:r>
              <a:rPr lang="az-Latn-AZ" dirty="0">
                <a:solidFill>
                  <a:schemeClr val="tx1"/>
                </a:solidFill>
              </a:rPr>
              <a:t>əsasında müəyyən edilir:</a:t>
            </a:r>
          </a:p>
          <a:p>
            <a:pPr algn="just"/>
            <a:r>
              <a:rPr lang="az-Latn-AZ" dirty="0" smtClean="0">
                <a:solidFill>
                  <a:schemeClr val="tx1"/>
                </a:solidFill>
              </a:rPr>
              <a:t>1.Müddət</a:t>
            </a:r>
            <a:endParaRPr lang="az-Latn-AZ" dirty="0">
              <a:solidFill>
                <a:schemeClr val="tx1"/>
              </a:solidFill>
            </a:endParaRPr>
          </a:p>
          <a:p>
            <a:pPr algn="just"/>
            <a:r>
              <a:rPr lang="az-Latn-AZ" dirty="0" smtClean="0">
                <a:solidFill>
                  <a:schemeClr val="tx1"/>
                </a:solidFill>
              </a:rPr>
              <a:t>2.Fiziki </a:t>
            </a:r>
            <a:r>
              <a:rPr lang="az-Latn-AZ" dirty="0">
                <a:solidFill>
                  <a:schemeClr val="tx1"/>
                </a:solidFill>
              </a:rPr>
              <a:t>və mənəvi təsiri</a:t>
            </a:r>
          </a:p>
          <a:p>
            <a:pPr algn="just"/>
            <a:r>
              <a:rPr lang="az-Latn-AZ" dirty="0" smtClean="0">
                <a:solidFill>
                  <a:schemeClr val="tx1"/>
                </a:solidFill>
              </a:rPr>
              <a:t>3.Qurbanın </a:t>
            </a:r>
            <a:r>
              <a:rPr lang="az-Latn-AZ" dirty="0">
                <a:solidFill>
                  <a:schemeClr val="tx1"/>
                </a:solidFill>
              </a:rPr>
              <a:t>cinsi, yaşı və sağlamlıq vəziyyəti</a:t>
            </a:r>
          </a:p>
          <a:p>
            <a:pPr algn="just"/>
            <a:r>
              <a:rPr lang="az-Latn-AZ" dirty="0" smtClean="0">
                <a:solidFill>
                  <a:schemeClr val="tx1"/>
                </a:solidFill>
              </a:rPr>
              <a:t>4.Həyata </a:t>
            </a:r>
            <a:r>
              <a:rPr lang="az-Latn-AZ" dirty="0">
                <a:solidFill>
                  <a:schemeClr val="tx1"/>
                </a:solidFill>
              </a:rPr>
              <a:t>keşirilmə tərzi və </a:t>
            </a:r>
            <a:r>
              <a:rPr lang="az-Latn-AZ" dirty="0" smtClean="0">
                <a:solidFill>
                  <a:schemeClr val="tx1"/>
                </a:solidFill>
              </a:rPr>
              <a:t>metodu</a:t>
            </a:r>
            <a:endParaRPr lang="az-Latn-AZ" dirty="0">
              <a:solidFill>
                <a:schemeClr val="tx1"/>
              </a:solidFill>
            </a:endParaRPr>
          </a:p>
          <a:p>
            <a:endParaRPr lang="en-GB" dirty="0"/>
          </a:p>
        </p:txBody>
      </p:sp>
    </p:spTree>
    <p:extLst>
      <p:ext uri="{BB962C8B-B14F-4D97-AF65-F5344CB8AC3E}">
        <p14:creationId xmlns:p14="http://schemas.microsoft.com/office/powerpoint/2010/main" val="3869666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29600" cy="5400600"/>
          </a:xfrm>
        </p:spPr>
        <p:txBody>
          <a:bodyPr>
            <a:noAutofit/>
          </a:bodyPr>
          <a:lstStyle/>
          <a:p>
            <a:r>
              <a:rPr lang="az-Latn-AZ" sz="6000" b="1" dirty="0" smtClean="0">
                <a:effectLst>
                  <a:outerShdw blurRad="38100" dist="38100" dir="2700000" algn="tl">
                    <a:srgbClr val="000000">
                      <a:alpha val="43137"/>
                    </a:srgbClr>
                  </a:outerShdw>
                </a:effectLst>
              </a:rPr>
              <a:t>-</a:t>
            </a:r>
            <a:r>
              <a:rPr lang="az-Latn-AZ" sz="6000" b="1" i="1" dirty="0" smtClean="0">
                <a:effectLst>
                  <a:outerShdw blurRad="38100" dist="38100" dir="2700000" algn="tl">
                    <a:srgbClr val="000000">
                      <a:alpha val="43137"/>
                    </a:srgbClr>
                  </a:outerShdw>
                </a:effectLst>
              </a:rPr>
              <a:t>Prise v İngiltərə</a:t>
            </a:r>
            <a:br>
              <a:rPr lang="az-Latn-AZ" sz="6000" b="1" i="1" dirty="0" smtClean="0">
                <a:effectLst>
                  <a:outerShdw blurRad="38100" dist="38100" dir="2700000" algn="tl">
                    <a:srgbClr val="000000">
                      <a:alpha val="43137"/>
                    </a:srgbClr>
                  </a:outerShdw>
                </a:effectLst>
              </a:rPr>
            </a:br>
            <a:r>
              <a:rPr lang="az-Latn-AZ" sz="6000" b="1" i="1" dirty="0" smtClean="0">
                <a:effectLst>
                  <a:outerShdw blurRad="38100" dist="38100" dir="2700000" algn="tl">
                    <a:srgbClr val="000000">
                      <a:alpha val="43137"/>
                    </a:srgbClr>
                  </a:outerShdw>
                </a:effectLst>
              </a:rPr>
              <a:t>-Saleh Şıx v Niderland</a:t>
            </a:r>
            <a:br>
              <a:rPr lang="az-Latn-AZ" sz="6000" b="1" i="1" dirty="0" smtClean="0">
                <a:effectLst>
                  <a:outerShdw blurRad="38100" dist="38100" dir="2700000" algn="tl">
                    <a:srgbClr val="000000">
                      <a:alpha val="43137"/>
                    </a:srgbClr>
                  </a:outerShdw>
                </a:effectLst>
              </a:rPr>
            </a:br>
            <a:r>
              <a:rPr lang="az-Latn-AZ" sz="6000" b="1" i="1" dirty="0" smtClean="0">
                <a:effectLst>
                  <a:outerShdw blurRad="38100" dist="38100" dir="2700000" algn="tl">
                    <a:srgbClr val="000000">
                      <a:alpha val="43137"/>
                    </a:srgbClr>
                  </a:outerShdw>
                </a:effectLst>
              </a:rPr>
              <a:t>-Çaxal v İngiltərə</a:t>
            </a:r>
            <a:br>
              <a:rPr lang="az-Latn-AZ" sz="6000" b="1" i="1" dirty="0" smtClean="0">
                <a:effectLst>
                  <a:outerShdw blurRad="38100" dist="38100" dir="2700000" algn="tl">
                    <a:srgbClr val="000000">
                      <a:alpha val="43137"/>
                    </a:srgbClr>
                  </a:outerShdw>
                </a:effectLst>
              </a:rPr>
            </a:br>
            <a:r>
              <a:rPr lang="az-Latn-AZ" sz="6000" b="1" i="1" dirty="0" smtClean="0">
                <a:effectLst>
                  <a:outerShdw blurRad="38100" dist="38100" dir="2700000" algn="tl">
                    <a:srgbClr val="000000">
                      <a:alpha val="43137"/>
                    </a:srgbClr>
                  </a:outerShdw>
                </a:effectLst>
              </a:rPr>
              <a:t>-Söring v İngiltərə</a:t>
            </a:r>
            <a:br>
              <a:rPr lang="az-Latn-AZ" sz="6000" b="1" i="1" dirty="0" smtClean="0">
                <a:effectLst>
                  <a:outerShdw blurRad="38100" dist="38100" dir="2700000" algn="tl">
                    <a:srgbClr val="000000">
                      <a:alpha val="43137"/>
                    </a:srgbClr>
                  </a:outerShdw>
                </a:effectLst>
              </a:rPr>
            </a:br>
            <a:endParaRPr lang="en-GB" sz="6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00879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666</Words>
  <Application>Microsoft Office PowerPoint</Application>
  <PresentationFormat>On-screen Show (4:3)</PresentationFormat>
  <Paragraphs>96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Тема Office</vt:lpstr>
      <vt:lpstr>Avropa Konvensiyasının 3-cü maddəsi: İşgəncənin qadağan olunması</vt:lpstr>
      <vt:lpstr>AİHK-in 3-cü Maddəsi</vt:lpstr>
      <vt:lpstr>Pis rəftara qoyulan qadağadan hər hansı istisna varmı?!</vt:lpstr>
      <vt:lpstr>AİHK-in 15-ci Maddəsi</vt:lpstr>
      <vt:lpstr>Milli qanunvericilikdə tətbiqi məsələləri</vt:lpstr>
      <vt:lpstr>PowerPoint Presentation</vt:lpstr>
      <vt:lpstr>PowerPoint Presentation</vt:lpstr>
      <vt:lpstr>3-cü maddənin pozulub-pozulmadığını müəyyən etməyə imkan verən faktorlar </vt:lpstr>
      <vt:lpstr>-Prise v İngiltərə -Saleh Şıx v Niderland -Çaxal v İngiltərə -Söring v İngiltərə </vt:lpstr>
      <vt:lpstr>AİHK-nin 3-cü maddəsində istifadə edilən anlayışlar</vt:lpstr>
      <vt:lpstr>Rəftar və Cəza</vt:lpstr>
      <vt:lpstr>BMT Konvensiyasına əsasən işgəncənin anlayışı</vt:lpstr>
      <vt:lpstr>İşgəncənin əlamətləri</vt:lpstr>
      <vt:lpstr>Məhkəmə aşağıdakı işlərdə işgəncə faktını tanıdı</vt:lpstr>
      <vt:lpstr> -Aydın  Türkiyəyə qarşı (Məhkumun polis əməkdaşı tərəfindən zorlanması)  -Akkoç Türkiyəyə qarşı (Elektro şok) </vt:lpstr>
      <vt:lpstr>İşgəncəni qeyri-insani və ya ləyaqaəti alçaldan rəftar və cəzadan fərqləndirən əsas əlamətlər</vt:lpstr>
      <vt:lpstr>AİHK-in 3-cü Maddəsinin müxtəlif kontekstlərdə tətbiqi</vt:lpstr>
      <vt:lpstr>Məhkumların saxlanma şəraiti və gördükləri rəftar </vt:lpstr>
      <vt:lpstr>Otaq yoldaşı tərəfindən pis rəftara məruz qalma</vt:lpstr>
      <vt:lpstr>Cəzaçəkmə müəssisəsinin əməkdaşı tərəfindən pis rəftara məruz qalma</vt:lpstr>
      <vt:lpstr>Məhkumlara qarşı intizam tənbehi və 3-cü Maddə</vt:lpstr>
      <vt:lpstr>Bir nəfərlik kamera </vt:lpstr>
      <vt:lpstr>Təqsirləndirilən şəxslərin və məhkumların soyundurularaq axtarılması</vt:lpstr>
      <vt:lpstr>Ölüm cəzası və 3-cü Maddə Ölüm koridoru sindromuna məruz qalma riski</vt:lpstr>
      <vt:lpstr>Daşlanaraq öldürülmə riski</vt:lpstr>
      <vt:lpstr>Ölülərin ləyaqəti varmı?</vt:lpstr>
      <vt:lpstr>3-cü Maddənin məhkumların sağlamlıq vəziyyəti ilə bağlı tətbiqi</vt:lpstr>
      <vt:lpstr>Yaşlı məhkumlar</vt:lpstr>
      <vt:lpstr>Məişət zorakılığı və 3-cü Maddə</vt:lpstr>
      <vt:lpstr>Sığınacaq verilməyəcəyi təqdirdə məişət zorakılığına məruz qalma riski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Nurana-I</dc:creator>
  <cp:lastModifiedBy>ROVSHANOVA Vafa</cp:lastModifiedBy>
  <cp:revision>25</cp:revision>
  <dcterms:created xsi:type="dcterms:W3CDTF">2015-11-23T05:26:04Z</dcterms:created>
  <dcterms:modified xsi:type="dcterms:W3CDTF">2016-07-02T09:56:06Z</dcterms:modified>
</cp:coreProperties>
</file>