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58" r:id="rId5"/>
    <p:sldId id="259" r:id="rId6"/>
    <p:sldId id="275" r:id="rId7"/>
    <p:sldId id="260" r:id="rId8"/>
    <p:sldId id="276" r:id="rId9"/>
    <p:sldId id="261" r:id="rId10"/>
    <p:sldId id="262" r:id="rId11"/>
    <p:sldId id="263" r:id="rId12"/>
    <p:sldId id="264" r:id="rId13"/>
    <p:sldId id="265" r:id="rId14"/>
    <p:sldId id="267" r:id="rId15"/>
    <p:sldId id="268" r:id="rId16"/>
    <p:sldId id="269" r:id="rId17"/>
    <p:sldId id="270" r:id="rId18"/>
    <p:sldId id="271" r:id="rId19"/>
    <p:sldId id="272" r:id="rId20"/>
    <p:sldId id="273" r:id="rId21"/>
    <p:sldId id="26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03DFEB5-E47A-41AB-8384-993404D31BDF}" type="datetimeFigureOut">
              <a:rPr lang="ru-RU" smtClean="0"/>
              <a:t>07.07.2016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932441D-4F96-4440-A4E3-FD77C64A2F7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03DFEB5-E47A-41AB-8384-993404D31BDF}" type="datetimeFigureOut">
              <a:rPr lang="ru-RU" smtClean="0"/>
              <a:t>07.07.2016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932441D-4F96-4440-A4E3-FD77C64A2F7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03DFEB5-E47A-41AB-8384-993404D31BDF}" type="datetimeFigureOut">
              <a:rPr lang="ru-RU" smtClean="0"/>
              <a:t>07.07.2016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932441D-4F96-4440-A4E3-FD77C64A2F7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03DFEB5-E47A-41AB-8384-993404D31BDF}" type="datetimeFigureOut">
              <a:rPr lang="ru-RU" smtClean="0"/>
              <a:t>07.07.2016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932441D-4F96-4440-A4E3-FD77C64A2F7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03DFEB5-E47A-41AB-8384-993404D31BDF}" type="datetimeFigureOut">
              <a:rPr lang="ru-RU" smtClean="0"/>
              <a:t>07.07.2016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932441D-4F96-4440-A4E3-FD77C64A2F7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03DFEB5-E47A-41AB-8384-993404D31BDF}" type="datetimeFigureOut">
              <a:rPr lang="ru-RU" smtClean="0"/>
              <a:t>07.07.2016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932441D-4F96-4440-A4E3-FD77C64A2F7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03DFEB5-E47A-41AB-8384-993404D31BDF}" type="datetimeFigureOut">
              <a:rPr lang="ru-RU" smtClean="0"/>
              <a:t>07.07.2016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932441D-4F96-4440-A4E3-FD77C64A2F7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03DFEB5-E47A-41AB-8384-993404D31BDF}" type="datetimeFigureOut">
              <a:rPr lang="ru-RU" smtClean="0"/>
              <a:t>07.07.2016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932441D-4F96-4440-A4E3-FD77C64A2F7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03DFEB5-E47A-41AB-8384-993404D31BDF}" type="datetimeFigureOut">
              <a:rPr lang="ru-RU" smtClean="0"/>
              <a:t>07.07.2016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932441D-4F96-4440-A4E3-FD77C64A2F7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03DFEB5-E47A-41AB-8384-993404D31BDF}" type="datetimeFigureOut">
              <a:rPr lang="ru-RU" smtClean="0"/>
              <a:t>07.07.2016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932441D-4F96-4440-A4E3-FD77C64A2F7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03DFEB5-E47A-41AB-8384-993404D31BDF}" type="datetimeFigureOut">
              <a:rPr lang="ru-RU" smtClean="0"/>
              <a:t>07.07.2016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932441D-4F96-4440-A4E3-FD77C64A2F7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3DFEB5-E47A-41AB-8384-993404D31BDF}" type="datetimeFigureOut">
              <a:rPr lang="ru-RU" smtClean="0"/>
              <a:t>07.07.2016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2441D-4F96-4440-A4E3-FD77C64A2F75}"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3501008"/>
            <a:ext cx="7772400" cy="3024336"/>
          </a:xfrm>
        </p:spPr>
        <p:txBody>
          <a:bodyPr>
            <a:normAutofit/>
          </a:bodyPr>
          <a:lstStyle/>
          <a:p>
            <a:r>
              <a:rPr lang="az-Latn-AZ" b="1" dirty="0" smtClean="0"/>
              <a:t>Azadlıq və toxunulmazlıq hüququ</a:t>
            </a:r>
            <a:endParaRPr lang="ru-RU" b="1" dirty="0"/>
          </a:p>
        </p:txBody>
      </p:sp>
      <p:sp>
        <p:nvSpPr>
          <p:cNvPr id="3" name="Подзаголовок 2"/>
          <p:cNvSpPr>
            <a:spLocks noGrp="1"/>
          </p:cNvSpPr>
          <p:nvPr>
            <p:ph type="subTitle" idx="1"/>
          </p:nvPr>
        </p:nvSpPr>
        <p:spPr>
          <a:xfrm>
            <a:off x="1371600" y="5805264"/>
            <a:ext cx="6400800" cy="792088"/>
          </a:xfrm>
        </p:spPr>
        <p:txBody>
          <a:bodyPr>
            <a:normAutofit fontScale="77500" lnSpcReduction="20000"/>
          </a:bodyPr>
          <a:lstStyle/>
          <a:p>
            <a:r>
              <a:rPr lang="az-Latn-AZ" dirty="0" smtClean="0"/>
              <a:t>N</a:t>
            </a:r>
            <a:r>
              <a:rPr lang="en-US" dirty="0" smtClean="0"/>
              <a:t>at</a:t>
            </a:r>
            <a:r>
              <a:rPr lang="az-Latn-AZ" dirty="0" smtClean="0"/>
              <a:t>ə</a:t>
            </a:r>
            <a:r>
              <a:rPr lang="en-US" dirty="0" smtClean="0"/>
              <a:t>van </a:t>
            </a:r>
            <a:r>
              <a:rPr lang="az-Latn-AZ" dirty="0" smtClean="0"/>
              <a:t>Rüstəmova</a:t>
            </a:r>
            <a:endParaRPr lang="en-US" dirty="0" smtClean="0"/>
          </a:p>
          <a:p>
            <a:r>
              <a:rPr lang="az-Latn-AZ" dirty="0" smtClean="0"/>
              <a:t>2015-ci</a:t>
            </a:r>
            <a:endParaRPr lang="az-Latn-AZ" dirty="0"/>
          </a:p>
          <a:p>
            <a:endParaRPr lang="ru-RU" dirty="0"/>
          </a:p>
        </p:txBody>
      </p:sp>
      <p:pic>
        <p:nvPicPr>
          <p:cNvPr id="1026" name="Picture 2" descr="C:\Documents and Settings\Admin\Мои документы\Freedom.jpg"/>
          <p:cNvPicPr>
            <a:picLocks noChangeAspect="1" noChangeArrowheads="1"/>
          </p:cNvPicPr>
          <p:nvPr/>
        </p:nvPicPr>
        <p:blipFill>
          <a:blip r:embed="rId2" cstate="print"/>
          <a:srcRect/>
          <a:stretch>
            <a:fillRect/>
          </a:stretch>
        </p:blipFill>
        <p:spPr bwMode="auto">
          <a:xfrm>
            <a:off x="1547664" y="260648"/>
            <a:ext cx="6120680" cy="309634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AvəTH əhəmiyyəti</a:t>
            </a:r>
            <a:endParaRPr lang="ru-RU" dirty="0"/>
          </a:p>
        </p:txBody>
      </p:sp>
      <p:sp>
        <p:nvSpPr>
          <p:cNvPr id="3" name="Содержимое 2"/>
          <p:cNvSpPr>
            <a:spLocks noGrp="1"/>
          </p:cNvSpPr>
          <p:nvPr>
            <p:ph idx="1"/>
          </p:nvPr>
        </p:nvSpPr>
        <p:spPr/>
        <p:txBody>
          <a:bodyPr>
            <a:normAutofit lnSpcReduction="10000"/>
          </a:bodyPr>
          <a:lstStyle/>
          <a:p>
            <a:r>
              <a:rPr lang="az-Latn-AZ" dirty="0" smtClean="0"/>
              <a:t>5-ci maddə təkcə həbs anında şəxsin müdafiəsini təmin etmir, həm də  həbsdən sonra həmin şəxs azadlığa buraxılana qədər və ya cinayət məhkəməsi tərəfindən azadlıqdan məhrum edilmə cəzasına məhkum edilənə qədər onun müdafiəsini müntəzəm qaydada təmin edir. (hətta şəxs özü könüllü olaraq həbsxanaya salınmaq üçün gəlsə belə, bu hüququn qorunmasının ona verdiyi imtiyazı itirə bilməz)</a:t>
            </a:r>
          </a:p>
          <a:p>
            <a:pPr>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Məhdudiyyətlər</a:t>
            </a:r>
            <a:endParaRPr lang="ru-RU" dirty="0"/>
          </a:p>
        </p:txBody>
      </p:sp>
      <p:sp>
        <p:nvSpPr>
          <p:cNvPr id="3" name="Содержимое 2"/>
          <p:cNvSpPr>
            <a:spLocks noGrp="1"/>
          </p:cNvSpPr>
          <p:nvPr>
            <p:ph idx="1"/>
          </p:nvPr>
        </p:nvSpPr>
        <p:spPr/>
        <p:txBody>
          <a:bodyPr>
            <a:normAutofit/>
          </a:bodyPr>
          <a:lstStyle/>
          <a:p>
            <a:r>
              <a:rPr lang="az-Latn-AZ" sz="4000" dirty="0" smtClean="0"/>
              <a:t>5-ci maddənin 1-ci cümləsi- azadlıq və toxunulmazlıq hüququnu qəti şəkildə təsbit edir, bu hüquq  hər kəs üçün  təmin olunur</a:t>
            </a:r>
          </a:p>
          <a:p>
            <a:r>
              <a:rPr lang="az-Latn-AZ" sz="4000" dirty="0" smtClean="0"/>
              <a:t>2-ci cümlə isə  yalnız dəqiq  nəzərdə tutulmuş hallarda  istisnalara  icazə verir</a:t>
            </a:r>
            <a:endParaRPr lang="ru-RU"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5-ci  maddə baxımından azadlıqdan məhrum edilmə</a:t>
            </a:r>
            <a:endParaRPr lang="ru-RU" dirty="0"/>
          </a:p>
        </p:txBody>
      </p:sp>
      <p:sp>
        <p:nvSpPr>
          <p:cNvPr id="3" name="Содержимое 2"/>
          <p:cNvSpPr>
            <a:spLocks noGrp="1"/>
          </p:cNvSpPr>
          <p:nvPr>
            <p:ph idx="1"/>
          </p:nvPr>
        </p:nvSpPr>
        <p:spPr/>
        <p:txBody>
          <a:bodyPr/>
          <a:lstStyle/>
          <a:p>
            <a:r>
              <a:rPr lang="az-Latn-AZ" dirty="0" smtClean="0"/>
              <a:t>Məhkəmə həbsdə saxlanma yerinin xarakterinə az əhəmiyyət verir (məsələn, kilsələrdə, evlərdə, xəstəxanalarda, hava limanında hərəkətə məhdudiyyət qoyulan sahələrində,   maşınlarda  saxlanan şəxslər azadlıqdan  məhrum edilmiş hesab oluna bilərlər)-  Lavents İtaliyaya qarşı (2002), Amyur Fransaya qarşı</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İstisnalar: azadlıqdan məhrum edilməyə yol verilən hallar</a:t>
            </a:r>
            <a:endParaRPr lang="ru-RU" dirty="0"/>
          </a:p>
        </p:txBody>
      </p:sp>
      <p:sp>
        <p:nvSpPr>
          <p:cNvPr id="3" name="Содержимое 2"/>
          <p:cNvSpPr>
            <a:spLocks noGrp="1"/>
          </p:cNvSpPr>
          <p:nvPr>
            <p:ph idx="1"/>
          </p:nvPr>
        </p:nvSpPr>
        <p:spPr/>
        <p:txBody>
          <a:bodyPr>
            <a:normAutofit lnSpcReduction="10000"/>
          </a:bodyPr>
          <a:lstStyle/>
          <a:p>
            <a:pPr>
              <a:buNone/>
            </a:pPr>
            <a:r>
              <a:rPr lang="az-Latn-AZ" dirty="0" smtClean="0"/>
              <a:t>    </a:t>
            </a:r>
            <a:r>
              <a:rPr lang="az-Latn-AZ" b="1" dirty="0" smtClean="0"/>
              <a:t>İstisnaların xarakteri:</a:t>
            </a:r>
          </a:p>
          <a:p>
            <a:r>
              <a:rPr lang="az-Latn-AZ" dirty="0" smtClean="0"/>
              <a:t>5-ci maddədə nəzərdə tutulan istisnalar, Konvensiyadakı  bütün digər istisnalar kimi, məhdudu şərh olunmalıdır </a:t>
            </a:r>
          </a:p>
          <a:p>
            <a:r>
              <a:rPr lang="az-Latn-AZ" dirty="0" smtClean="0"/>
              <a:t>Azadlıq və toxunulmazlıq hüququndan yeganə istisna  5-ci maddədə  xüsusi olaraq  nəzərdə tutulan istisnalardır; dövlətdaxili  hüquqda yol verilən  hər hansı başqa əsaslar 5-ci maddəyə ziddir.</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988840"/>
          </a:xfrm>
        </p:spPr>
        <p:txBody>
          <a:bodyPr>
            <a:normAutofit fontScale="90000"/>
          </a:bodyPr>
          <a:lstStyle/>
          <a:p>
            <a:r>
              <a:rPr lang="az-Latn-AZ" dirty="0" smtClean="0"/>
              <a:t>İstisnalar:“Qanunla müəyyən olunmuş qaydada” həyata keçirilmə və “qanuni” olma”</a:t>
            </a:r>
            <a:endParaRPr lang="ru-RU" dirty="0"/>
          </a:p>
        </p:txBody>
      </p:sp>
      <p:sp>
        <p:nvSpPr>
          <p:cNvPr id="3" name="Содержимое 2"/>
          <p:cNvSpPr>
            <a:spLocks noGrp="1"/>
          </p:cNvSpPr>
          <p:nvPr>
            <p:ph idx="1"/>
          </p:nvPr>
        </p:nvSpPr>
        <p:spPr>
          <a:xfrm>
            <a:off x="457200" y="2132856"/>
            <a:ext cx="8229600" cy="3993307"/>
          </a:xfrm>
        </p:spPr>
        <p:txBody>
          <a:bodyPr>
            <a:normAutofit fontScale="92500"/>
          </a:bodyPr>
          <a:lstStyle/>
          <a:p>
            <a:r>
              <a:rPr lang="az-Latn-AZ" dirty="0" smtClean="0"/>
              <a:t>Azadlıqdan məhrum etmə ilə bağlı tədbir barədə qərarın çıxarılması  və tədbirin icrası səlahiyyətli orqan tərəfindən həyata keçirilməlidir və  qanunsuz olmamalıdır</a:t>
            </a:r>
          </a:p>
          <a:p>
            <a:r>
              <a:rPr lang="az-Latn-AZ" dirty="0" smtClean="0"/>
              <a:t>Bu, dövlətsaxili hüququn keyfiyyətinə də aiddir: həbsə icazə verən hüquq normaları qanunun aliliyinə uyğun olmalı,çatımlı  və dəqiq olmalı, onların nəticələri qabaqcadan bəlli olmalıdır</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42194"/>
          </a:xfrm>
        </p:spPr>
        <p:txBody>
          <a:bodyPr>
            <a:normAutofit fontScale="90000"/>
          </a:bodyPr>
          <a:lstStyle/>
          <a:p>
            <a:r>
              <a:rPr lang="az-Latn-AZ" dirty="0" smtClean="0"/>
              <a:t>Səlahiyyətli məhkəmə tərəfindən məhkum olunduqdan sonra qanuni həbsə alınma – 5 m.1(a)bəndi.</a:t>
            </a:r>
            <a:endParaRPr lang="ru-RU" dirty="0"/>
          </a:p>
        </p:txBody>
      </p:sp>
      <p:sp>
        <p:nvSpPr>
          <p:cNvPr id="3" name="Содержимое 2"/>
          <p:cNvSpPr>
            <a:spLocks noGrp="1"/>
          </p:cNvSpPr>
          <p:nvPr>
            <p:ph idx="1"/>
          </p:nvPr>
        </p:nvSpPr>
        <p:spPr>
          <a:xfrm>
            <a:off x="457200" y="2132856"/>
            <a:ext cx="8229600" cy="3993307"/>
          </a:xfrm>
        </p:spPr>
        <p:txBody>
          <a:bodyPr>
            <a:normAutofit fontScale="92500" lnSpcReduction="20000"/>
          </a:bodyPr>
          <a:lstStyle/>
          <a:p>
            <a:pPr>
              <a:buNone/>
            </a:pPr>
            <a:r>
              <a:rPr lang="az-Latn-AZ" b="1" dirty="0" smtClean="0"/>
              <a:t>    “Səlahiyyətli məhkəmə”:</a:t>
            </a:r>
          </a:p>
          <a:p>
            <a:r>
              <a:rPr lang="az-Latn-AZ" dirty="0" smtClean="0"/>
              <a:t>İnzibati orqanları istisna edir</a:t>
            </a:r>
          </a:p>
          <a:p>
            <a:r>
              <a:rPr lang="az-Latn-AZ" dirty="0" smtClean="0"/>
              <a:t>Məhkəmə orqanının  müstəqil və qərəzsiz olmasını tələb edir</a:t>
            </a:r>
          </a:p>
          <a:p>
            <a:r>
              <a:rPr lang="az-Latn-AZ" dirty="0" smtClean="0"/>
              <a:t>Müvafiq məhkəmənin işi dinləmək səlahiyyətinə malik olmasını tələb edir</a:t>
            </a:r>
          </a:p>
          <a:p>
            <a:r>
              <a:rPr lang="az-Latn-AZ" dirty="0" smtClean="0"/>
              <a:t>Həbsdən azad edilmə qərarını qəbul etmək ixtiyarında olmalıdır</a:t>
            </a:r>
          </a:p>
          <a:p>
            <a:r>
              <a:rPr lang="az-Latn-AZ" dirty="0" smtClean="0"/>
              <a:t>Ərizəçi etirazlarını bildirmək hüququna malikdir</a:t>
            </a:r>
          </a:p>
          <a:p>
            <a:endParaRPr lang="az-Latn-AZ" dirty="0" smtClean="0"/>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2880320"/>
          </a:xfrm>
        </p:spPr>
        <p:txBody>
          <a:bodyPr>
            <a:normAutofit fontScale="90000"/>
          </a:bodyPr>
          <a:lstStyle/>
          <a:p>
            <a:r>
              <a:rPr lang="az-Latn-AZ" dirty="0" smtClean="0"/>
              <a:t>Məhk.çıxardığı qərarı icra etməməyə görə və ya hər hansı öhdəliyin icra olunmasını təmin etmək məqsədilə tutulma və ya həbsə alınma – 5 m.1(b) bəndi</a:t>
            </a:r>
            <a:endParaRPr lang="ru-RU" dirty="0"/>
          </a:p>
        </p:txBody>
      </p:sp>
      <p:sp>
        <p:nvSpPr>
          <p:cNvPr id="3" name="Содержимое 2"/>
          <p:cNvSpPr>
            <a:spLocks noGrp="1"/>
          </p:cNvSpPr>
          <p:nvPr>
            <p:ph idx="1"/>
          </p:nvPr>
        </p:nvSpPr>
        <p:spPr>
          <a:xfrm>
            <a:off x="457200" y="3356992"/>
            <a:ext cx="8229600" cy="3240360"/>
          </a:xfrm>
        </p:spPr>
        <p:txBody>
          <a:bodyPr>
            <a:normAutofit lnSpcReduction="10000"/>
          </a:bodyPr>
          <a:lstStyle/>
          <a:p>
            <a:r>
              <a:rPr lang="az-Latn-AZ" dirty="0" smtClean="0"/>
              <a:t>Konkret öhdəliklərin icrasının  təmini üsuludur</a:t>
            </a:r>
          </a:p>
          <a:p>
            <a:r>
              <a:rPr lang="az-Latn-AZ" dirty="0" smtClean="0"/>
              <a:t>Cəza növü deyil</a:t>
            </a:r>
          </a:p>
          <a:p>
            <a:r>
              <a:rPr lang="az-Latn-AZ" dirty="0" smtClean="0"/>
              <a:t>Bu müddəa 2 hissədən ibarətdir:</a:t>
            </a:r>
          </a:p>
          <a:p>
            <a:pPr>
              <a:buFontTx/>
              <a:buChar char="-"/>
            </a:pPr>
            <a:r>
              <a:rPr lang="az-Latn-AZ" dirty="0" smtClean="0"/>
              <a:t>məhkəmə qərarlarına aiddir</a:t>
            </a:r>
          </a:p>
          <a:p>
            <a:pPr>
              <a:buFontTx/>
              <a:buChar char="-"/>
            </a:pPr>
            <a:r>
              <a:rPr lang="az-Latn-AZ" dirty="0"/>
              <a:t>d</a:t>
            </a:r>
            <a:r>
              <a:rPr lang="az-Latn-AZ" dirty="0" smtClean="0"/>
              <a:t>igər mənbələrdən irəli gələn hüquqi öhdəliklərə aiddir</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Cinayət törətməkdə şübhəli bilinən şəxsin tutulması və həbsi-5 m.1(c)b </a:t>
            </a:r>
            <a:endParaRPr lang="ru-RU" dirty="0"/>
          </a:p>
        </p:txBody>
      </p:sp>
      <p:sp>
        <p:nvSpPr>
          <p:cNvPr id="3" name="Содержимое 2"/>
          <p:cNvSpPr>
            <a:spLocks noGrp="1"/>
          </p:cNvSpPr>
          <p:nvPr>
            <p:ph idx="1"/>
          </p:nvPr>
        </p:nvSpPr>
        <p:spPr/>
        <p:txBody>
          <a:bodyPr/>
          <a:lstStyle/>
          <a:p>
            <a:r>
              <a:rPr lang="az-Latn-AZ" dirty="0" smtClean="0"/>
              <a:t>Bu ele bir  vasitədir ki, onun əsasında cinayət prosesi başlamaq olar, bu prosesdə </a:t>
            </a:r>
            <a:r>
              <a:rPr lang="az-Latn-AZ" b="1" u="sng" dirty="0" smtClean="0"/>
              <a:t>həbsetmə</a:t>
            </a:r>
            <a:r>
              <a:rPr lang="az-Latn-AZ" dirty="0" smtClean="0"/>
              <a:t> zəruri elementdir , lakin düzgün  həyata keçirilməlidir </a:t>
            </a:r>
          </a:p>
          <a:p>
            <a:r>
              <a:rPr lang="az-Latn-AZ" dirty="0" smtClean="0"/>
              <a:t>Tutulma –  şübhəli şəxsin həbsi istiqamətində ilkin hərəkət</a:t>
            </a:r>
          </a:p>
          <a:p>
            <a:r>
              <a:rPr lang="az-Latn-AZ" dirty="0" smtClean="0"/>
              <a:t>Şübhənin dərəcəsi “əsaslı sübhə” dərəcəsində olmalıdır</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Yetkinlik yaşına çatmayanların  həbsi -5-ci mad.1(d) bəndi</a:t>
            </a:r>
            <a:endParaRPr lang="ru-RU" dirty="0"/>
          </a:p>
        </p:txBody>
      </p:sp>
      <p:sp>
        <p:nvSpPr>
          <p:cNvPr id="3" name="Содержимое 2"/>
          <p:cNvSpPr>
            <a:spLocks noGrp="1"/>
          </p:cNvSpPr>
          <p:nvPr>
            <p:ph idx="1"/>
          </p:nvPr>
        </p:nvSpPr>
        <p:spPr/>
        <p:txBody>
          <a:bodyPr/>
          <a:lstStyle/>
          <a:p>
            <a:pPr>
              <a:buNone/>
            </a:pPr>
            <a:r>
              <a:rPr lang="az-Latn-AZ" dirty="0" smtClean="0"/>
              <a:t>	</a:t>
            </a:r>
            <a:r>
              <a:rPr lang="az-Latn-AZ" b="1" dirty="0" smtClean="0"/>
              <a:t>Bu maddə iki hissədən ibarətdir:</a:t>
            </a:r>
          </a:p>
          <a:p>
            <a:r>
              <a:rPr lang="az-Latn-AZ" sz="4000" dirty="0" smtClean="0"/>
              <a:t>Tərbiyə nəzarəti üçün  qanuni qərar əsasında həbsə alınma</a:t>
            </a:r>
          </a:p>
          <a:p>
            <a:r>
              <a:rPr lang="az-Latn-AZ" sz="4000" dirty="0" smtClean="0"/>
              <a:t>Səlahiyyətli orqana verilmək üçün qanuni qərar əsasında  həbsə alınma</a:t>
            </a:r>
            <a:endParaRPr lang="ru-RU" sz="4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276872"/>
          </a:xfrm>
        </p:spPr>
        <p:txBody>
          <a:bodyPr>
            <a:normAutofit fontScale="90000"/>
          </a:bodyPr>
          <a:lstStyle/>
          <a:p>
            <a:r>
              <a:rPr lang="az-Latn-AZ" dirty="0" smtClean="0"/>
              <a:t>Yolxucu xəst.qarşısının alınması üçün, ruhi  xəst., alkoqolizmə və narkom.mübtəla olanların, səfillərin həbsi -5 m.1(e) bəndi </a:t>
            </a:r>
            <a:endParaRPr lang="ru-RU" dirty="0"/>
          </a:p>
        </p:txBody>
      </p:sp>
      <p:sp>
        <p:nvSpPr>
          <p:cNvPr id="3" name="Содержимое 2"/>
          <p:cNvSpPr>
            <a:spLocks noGrp="1"/>
          </p:cNvSpPr>
          <p:nvPr>
            <p:ph idx="1"/>
          </p:nvPr>
        </p:nvSpPr>
        <p:spPr>
          <a:xfrm>
            <a:off x="457200" y="2492896"/>
            <a:ext cx="8229600" cy="3633267"/>
          </a:xfrm>
        </p:spPr>
        <p:txBody>
          <a:bodyPr>
            <a:normAutofit/>
          </a:bodyPr>
          <a:lstStyle/>
          <a:p>
            <a:r>
              <a:rPr lang="az-Latn-AZ" sz="4000" dirty="0" smtClean="0"/>
              <a:t>Həbs barədə Qərar məhkəmə və ya inzibati orqan tərəfindən verilə bilər</a:t>
            </a:r>
          </a:p>
          <a:p>
            <a:r>
              <a:rPr lang="az-Latn-AZ" sz="4000" dirty="0" smtClean="0"/>
              <a:t>Həbsin səbəbi ilə onun yeri və şəraiti arasında əlaqə olmalıdır</a:t>
            </a:r>
          </a:p>
          <a:p>
            <a:r>
              <a:rPr lang="az-Latn-AZ" sz="4000" dirty="0" smtClean="0"/>
              <a:t>Ayrı-seçkilik qoyulmamalıdır</a:t>
            </a:r>
            <a:endParaRPr lang="ru-RU"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Maddə </a:t>
            </a:r>
            <a:r>
              <a:rPr lang="ru-RU" dirty="0"/>
              <a:t>5. </a:t>
            </a:r>
            <a:r>
              <a:rPr lang="ru-RU" dirty="0" err="1"/>
              <a:t>Azadlıq və toxunulmazlıq hüququ</a:t>
            </a:r>
            <a:r>
              <a:rPr lang="ru-RU" dirty="0"/>
              <a:t> </a:t>
            </a:r>
          </a:p>
        </p:txBody>
      </p:sp>
      <p:sp>
        <p:nvSpPr>
          <p:cNvPr id="3" name="Содержимое 2"/>
          <p:cNvSpPr>
            <a:spLocks noGrp="1"/>
          </p:cNvSpPr>
          <p:nvPr>
            <p:ph idx="1"/>
          </p:nvPr>
        </p:nvSpPr>
        <p:spPr/>
        <p:txBody>
          <a:bodyPr>
            <a:normAutofit/>
          </a:bodyPr>
          <a:lstStyle/>
          <a:p>
            <a:r>
              <a:rPr lang="en-US" dirty="0"/>
              <a:t>1. </a:t>
            </a:r>
            <a:r>
              <a:rPr lang="en-US" dirty="0" err="1"/>
              <a:t>Hər</a:t>
            </a:r>
            <a:r>
              <a:rPr lang="en-US" dirty="0"/>
              <a:t> </a:t>
            </a:r>
            <a:r>
              <a:rPr lang="en-US" dirty="0" err="1"/>
              <a:t>kəsin</a:t>
            </a:r>
            <a:r>
              <a:rPr lang="en-US" dirty="0"/>
              <a:t> </a:t>
            </a:r>
            <a:r>
              <a:rPr lang="en-US" dirty="0" err="1"/>
              <a:t>azadlıq</a:t>
            </a:r>
            <a:r>
              <a:rPr lang="en-US" dirty="0"/>
              <a:t> </a:t>
            </a:r>
            <a:r>
              <a:rPr lang="en-US" dirty="0" err="1"/>
              <a:t>və</a:t>
            </a:r>
            <a:r>
              <a:rPr lang="en-US" dirty="0"/>
              <a:t> </a:t>
            </a:r>
            <a:r>
              <a:rPr lang="en-US" dirty="0" err="1"/>
              <a:t>şəxsi</a:t>
            </a:r>
            <a:r>
              <a:rPr lang="en-US" dirty="0"/>
              <a:t> </a:t>
            </a:r>
            <a:r>
              <a:rPr lang="en-US" dirty="0" err="1"/>
              <a:t>toxunulmazlıq</a:t>
            </a:r>
            <a:r>
              <a:rPr lang="en-US" dirty="0"/>
              <a:t> </a:t>
            </a:r>
            <a:r>
              <a:rPr lang="en-US" dirty="0" err="1"/>
              <a:t>hüququ</a:t>
            </a:r>
            <a:r>
              <a:rPr lang="en-US" dirty="0"/>
              <a:t> var. </a:t>
            </a:r>
            <a:r>
              <a:rPr lang="ru-RU" dirty="0" err="1"/>
              <a:t>Heç</a:t>
            </a:r>
            <a:r>
              <a:rPr lang="ru-RU" dirty="0"/>
              <a:t> </a:t>
            </a:r>
            <a:r>
              <a:rPr lang="ru-RU" dirty="0" err="1"/>
              <a:t>kəs qanunla</a:t>
            </a:r>
            <a:r>
              <a:rPr lang="ru-RU" dirty="0"/>
              <a:t> </a:t>
            </a:r>
            <a:r>
              <a:rPr lang="ru-RU" dirty="0" err="1"/>
              <a:t>müəyyən olunmuş</a:t>
            </a:r>
            <a:r>
              <a:rPr lang="ru-RU" dirty="0"/>
              <a:t> </a:t>
            </a:r>
            <a:r>
              <a:rPr lang="ru-RU" dirty="0" err="1"/>
              <a:t>aşağıdakı hallardan</a:t>
            </a:r>
            <a:r>
              <a:rPr lang="ru-RU" dirty="0"/>
              <a:t> </a:t>
            </a:r>
            <a:r>
              <a:rPr lang="ru-RU" dirty="0" err="1"/>
              <a:t>və qaydadan</a:t>
            </a:r>
            <a:r>
              <a:rPr lang="ru-RU" dirty="0"/>
              <a:t> </a:t>
            </a:r>
            <a:r>
              <a:rPr lang="ru-RU" dirty="0" err="1"/>
              <a:t>başqa</a:t>
            </a:r>
            <a:r>
              <a:rPr lang="ru-RU" dirty="0"/>
              <a:t> </a:t>
            </a:r>
            <a:r>
              <a:rPr lang="ru-RU" dirty="0" err="1"/>
              <a:t>azadlığından məhrum edilə bilməz</a:t>
            </a:r>
            <a:r>
              <a:rPr lang="ru-RU" dirty="0" err="1" smtClean="0"/>
              <a:t>:</a:t>
            </a:r>
            <a:endParaRPr lang="en-US" dirty="0" smtClean="0"/>
          </a:p>
          <a:p>
            <a:r>
              <a:rPr lang="en-US" dirty="0"/>
              <a:t>2. </a:t>
            </a:r>
            <a:r>
              <a:rPr lang="en-US" dirty="0" err="1"/>
              <a:t>Tutulmuş</a:t>
            </a:r>
            <a:r>
              <a:rPr lang="en-US" dirty="0"/>
              <a:t> </a:t>
            </a:r>
            <a:r>
              <a:rPr lang="en-US" dirty="0" err="1"/>
              <a:t>hər</a:t>
            </a:r>
            <a:r>
              <a:rPr lang="en-US" dirty="0"/>
              <a:t> </a:t>
            </a:r>
            <a:r>
              <a:rPr lang="en-US" dirty="0" err="1"/>
              <a:t>bir</a:t>
            </a:r>
            <a:r>
              <a:rPr lang="en-US" dirty="0"/>
              <a:t> </a:t>
            </a:r>
            <a:r>
              <a:rPr lang="en-US" dirty="0" err="1"/>
              <a:t>kəsə</a:t>
            </a:r>
            <a:r>
              <a:rPr lang="en-US" dirty="0"/>
              <a:t> </a:t>
            </a:r>
            <a:r>
              <a:rPr lang="en-US" dirty="0" err="1"/>
              <a:t>ona</a:t>
            </a:r>
            <a:r>
              <a:rPr lang="en-US" dirty="0"/>
              <a:t> </a:t>
            </a:r>
            <a:r>
              <a:rPr lang="en-US" dirty="0" err="1"/>
              <a:t>aydın</a:t>
            </a:r>
            <a:r>
              <a:rPr lang="en-US" dirty="0"/>
              <a:t> </a:t>
            </a:r>
            <a:r>
              <a:rPr lang="en-US" dirty="0" err="1"/>
              <a:t>olan</a:t>
            </a:r>
            <a:r>
              <a:rPr lang="en-US" dirty="0"/>
              <a:t> </a:t>
            </a:r>
            <a:r>
              <a:rPr lang="en-US" dirty="0" err="1"/>
              <a:t>dildə</a:t>
            </a:r>
            <a:r>
              <a:rPr lang="en-US" dirty="0"/>
              <a:t> </a:t>
            </a:r>
            <a:r>
              <a:rPr lang="en-US" dirty="0" err="1"/>
              <a:t>onun</a:t>
            </a:r>
            <a:r>
              <a:rPr lang="en-US" dirty="0"/>
              <a:t> </a:t>
            </a:r>
            <a:r>
              <a:rPr lang="en-US" dirty="0" err="1"/>
              <a:t>tutulmasının</a:t>
            </a:r>
            <a:r>
              <a:rPr lang="en-US" dirty="0"/>
              <a:t> </a:t>
            </a:r>
            <a:r>
              <a:rPr lang="en-US" dirty="0" err="1"/>
              <a:t>səbəbləri</a:t>
            </a:r>
            <a:r>
              <a:rPr lang="en-US" dirty="0"/>
              <a:t> </a:t>
            </a:r>
            <a:r>
              <a:rPr lang="en-US" dirty="0" err="1"/>
              <a:t>və</a:t>
            </a:r>
            <a:r>
              <a:rPr lang="en-US" dirty="0"/>
              <a:t> </a:t>
            </a:r>
            <a:r>
              <a:rPr lang="en-US" dirty="0" err="1"/>
              <a:t>ona</a:t>
            </a:r>
            <a:r>
              <a:rPr lang="en-US" dirty="0"/>
              <a:t> </a:t>
            </a:r>
            <a:r>
              <a:rPr lang="en-US" dirty="0" err="1"/>
              <a:t>qarşı</a:t>
            </a:r>
            <a:r>
              <a:rPr lang="en-US" dirty="0"/>
              <a:t> </a:t>
            </a:r>
            <a:r>
              <a:rPr lang="en-US" dirty="0" err="1"/>
              <a:t>irəli</a:t>
            </a:r>
            <a:r>
              <a:rPr lang="en-US" dirty="0"/>
              <a:t> </a:t>
            </a:r>
            <a:r>
              <a:rPr lang="en-US" dirty="0" err="1"/>
              <a:t>sürülən</a:t>
            </a:r>
            <a:r>
              <a:rPr lang="en-US" dirty="0"/>
              <a:t> </a:t>
            </a:r>
            <a:r>
              <a:rPr lang="en-US" dirty="0" err="1"/>
              <a:t>istənilən</a:t>
            </a:r>
            <a:r>
              <a:rPr lang="en-US" dirty="0"/>
              <a:t> </a:t>
            </a:r>
            <a:r>
              <a:rPr lang="en-US" dirty="0" err="1"/>
              <a:t>ittiham</a:t>
            </a:r>
            <a:r>
              <a:rPr lang="en-US" dirty="0"/>
              <a:t> </a:t>
            </a:r>
            <a:r>
              <a:rPr lang="en-US" dirty="0" err="1"/>
              <a:t>barədə</a:t>
            </a:r>
            <a:r>
              <a:rPr lang="en-US" dirty="0"/>
              <a:t> </a:t>
            </a:r>
            <a:r>
              <a:rPr lang="en-US" dirty="0" err="1"/>
              <a:t>dərhal</a:t>
            </a:r>
            <a:r>
              <a:rPr lang="en-US" dirty="0"/>
              <a:t> </a:t>
            </a:r>
            <a:r>
              <a:rPr lang="en-US" dirty="0" err="1"/>
              <a:t>məlumat</a:t>
            </a:r>
            <a:r>
              <a:rPr lang="en-US" dirty="0"/>
              <a:t> </a:t>
            </a:r>
            <a:r>
              <a:rPr lang="en-US" dirty="0" err="1"/>
              <a:t>verilir</a:t>
            </a:r>
            <a:r>
              <a:rPr lang="en-US" dirty="0"/>
              <a:t>. </a:t>
            </a:r>
            <a:endParaRPr lang="ru-RU" dirty="0"/>
          </a:p>
          <a:p>
            <a:pPr>
              <a:buNone/>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Deportasiya və ya ekstradisiya edilməli olan şəxsin həbsi-5 m.1(f)b </a:t>
            </a:r>
            <a:endParaRPr lang="ru-RU" dirty="0"/>
          </a:p>
        </p:txBody>
      </p:sp>
      <p:sp>
        <p:nvSpPr>
          <p:cNvPr id="3" name="Содержимое 2"/>
          <p:cNvSpPr>
            <a:spLocks noGrp="1"/>
          </p:cNvSpPr>
          <p:nvPr>
            <p:ph idx="1"/>
          </p:nvPr>
        </p:nvSpPr>
        <p:spPr>
          <a:xfrm>
            <a:off x="457200" y="1600200"/>
            <a:ext cx="8229600" cy="4853136"/>
          </a:xfrm>
        </p:spPr>
        <p:txBody>
          <a:bodyPr>
            <a:normAutofit/>
          </a:bodyPr>
          <a:lstStyle/>
          <a:p>
            <a:r>
              <a:rPr lang="az-Latn-AZ" dirty="0" smtClean="0"/>
              <a:t>Həbsə o halda yol verilir ki, o, arzuolunmayan, lakin eyni zamanda cinayət əməli olmayan davranışın və ya potensial mühacirlərin qarşısını almaq məqsədi ilə şəxsin ölkəyə daxil olmasının qarşısını almaq və ya  onu ölkədən çıxarmaq məqsədi ilə həyata keçirilsin</a:t>
            </a:r>
          </a:p>
          <a:p>
            <a:r>
              <a:rPr lang="az-Latn-AZ" dirty="0" smtClean="0"/>
              <a:t>Şəxs cinayət  və mülki hüquq pozuntusu törətməyibsə həbsi cəza forması kimi tətbiq etmək olmaz</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Prosessual tədbirlər</a:t>
            </a:r>
            <a:endParaRPr lang="ru-RU" dirty="0"/>
          </a:p>
        </p:txBody>
      </p:sp>
      <p:sp>
        <p:nvSpPr>
          <p:cNvPr id="3" name="Содержимое 2"/>
          <p:cNvSpPr>
            <a:spLocks noGrp="1"/>
          </p:cNvSpPr>
          <p:nvPr>
            <p:ph idx="1"/>
          </p:nvPr>
        </p:nvSpPr>
        <p:spPr/>
        <p:txBody>
          <a:bodyPr/>
          <a:lstStyle/>
          <a:p>
            <a:r>
              <a:rPr lang="az-Latn-AZ" dirty="0" smtClean="0"/>
              <a:t>Tutulma və ittiham</a:t>
            </a:r>
          </a:p>
          <a:p>
            <a:r>
              <a:rPr lang="az-Latn-AZ" dirty="0" smtClean="0"/>
              <a:t>Tutulan şəxsə aydın olan dil</a:t>
            </a:r>
          </a:p>
          <a:p>
            <a:r>
              <a:rPr lang="az-Latn-AZ" dirty="0" smtClean="0"/>
              <a:t>Məlumatın dərhal verilməsi</a:t>
            </a:r>
          </a:p>
          <a:p>
            <a:r>
              <a:rPr lang="az-Latn-AZ" dirty="0" smtClean="0"/>
              <a:t>Dərhal hakimin yanına gətirilmə</a:t>
            </a:r>
          </a:p>
          <a:p>
            <a:r>
              <a:rPr lang="az-Latn-AZ" dirty="0" smtClean="0"/>
              <a:t>İbtidai həbs</a:t>
            </a:r>
          </a:p>
          <a:p>
            <a:r>
              <a:rPr lang="az-Latn-AZ" dirty="0" smtClean="0"/>
              <a:t>Şikayət etmək hüququ</a:t>
            </a:r>
          </a:p>
          <a:p>
            <a:r>
              <a:rPr lang="az-Latn-AZ" dirty="0" smtClean="0"/>
              <a:t>Kompensasiya hüququ</a:t>
            </a: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az-Latn-AZ" dirty="0" smtClean="0"/>
              <a:t>		</a:t>
            </a:r>
          </a:p>
          <a:p>
            <a:pPr>
              <a:buNone/>
            </a:pPr>
            <a:r>
              <a:rPr lang="az-Latn-AZ" dirty="0"/>
              <a:t>	</a:t>
            </a:r>
            <a:r>
              <a:rPr lang="az-Latn-AZ" dirty="0" smtClean="0"/>
              <a:t>	</a:t>
            </a:r>
            <a:r>
              <a:rPr lang="az-Latn-AZ" sz="4000" b="1" dirty="0" smtClean="0"/>
              <a:t> Diqqətinizə görə  təşəkkürlər!</a:t>
            </a:r>
            <a:endParaRPr lang="ru-RU" sz="4000" b="1" dirty="0"/>
          </a:p>
        </p:txBody>
      </p:sp>
      <p:pic>
        <p:nvPicPr>
          <p:cNvPr id="2050" name="Picture 2" descr="C:\Documents and Settings\Admin\Мои документы\SVOBODA.jpg"/>
          <p:cNvPicPr>
            <a:picLocks noChangeAspect="1" noChangeArrowheads="1"/>
          </p:cNvPicPr>
          <p:nvPr/>
        </p:nvPicPr>
        <p:blipFill>
          <a:blip r:embed="rId2" cstate="print"/>
          <a:srcRect/>
          <a:stretch>
            <a:fillRect/>
          </a:stretch>
        </p:blipFill>
        <p:spPr bwMode="auto">
          <a:xfrm>
            <a:off x="2195736" y="3284984"/>
            <a:ext cx="4968552" cy="266429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Maddə </a:t>
            </a:r>
            <a:r>
              <a:rPr lang="ru-RU" dirty="0" smtClean="0"/>
              <a:t>5. </a:t>
            </a:r>
            <a:r>
              <a:rPr lang="ru-RU" dirty="0" err="1" smtClean="0"/>
              <a:t>Azadlıq və toxunulmazlıq hüququ</a:t>
            </a:r>
            <a:r>
              <a:rPr lang="ru-RU" dirty="0" smtClean="0"/>
              <a:t> </a:t>
            </a:r>
            <a:endParaRPr lang="ru-RU" dirty="0"/>
          </a:p>
        </p:txBody>
      </p:sp>
      <p:sp>
        <p:nvSpPr>
          <p:cNvPr id="3" name="Содержимое 2"/>
          <p:cNvSpPr>
            <a:spLocks noGrp="1"/>
          </p:cNvSpPr>
          <p:nvPr>
            <p:ph idx="1"/>
          </p:nvPr>
        </p:nvSpPr>
        <p:spPr/>
        <p:txBody>
          <a:bodyPr>
            <a:normAutofit lnSpcReduction="10000"/>
          </a:bodyPr>
          <a:lstStyle/>
          <a:p>
            <a:r>
              <a:rPr lang="az-Latn-AZ" dirty="0" smtClean="0"/>
              <a:t>3</a:t>
            </a:r>
            <a:r>
              <a:rPr lang="en-US" dirty="0" smtClean="0"/>
              <a:t>. Bu </a:t>
            </a:r>
            <a:r>
              <a:rPr lang="en-US" dirty="0" err="1" smtClean="0"/>
              <a:t>maddənin</a:t>
            </a:r>
            <a:r>
              <a:rPr lang="en-US" dirty="0" smtClean="0"/>
              <a:t> I </a:t>
            </a:r>
            <a:r>
              <a:rPr lang="en-US" dirty="0" err="1" smtClean="0"/>
              <a:t>bəndinin</a:t>
            </a:r>
            <a:r>
              <a:rPr lang="en-US" dirty="0" smtClean="0"/>
              <a:t> "s" alt </a:t>
            </a:r>
            <a:r>
              <a:rPr lang="en-US" dirty="0" err="1" smtClean="0"/>
              <a:t>bəndinə</a:t>
            </a:r>
            <a:r>
              <a:rPr lang="en-US" dirty="0" smtClean="0"/>
              <a:t> </a:t>
            </a:r>
            <a:r>
              <a:rPr lang="en-US" dirty="0" err="1" smtClean="0"/>
              <a:t>müvafiq</a:t>
            </a:r>
            <a:r>
              <a:rPr lang="en-US" dirty="0" smtClean="0"/>
              <a:t> </a:t>
            </a:r>
            <a:r>
              <a:rPr lang="en-US" dirty="0" err="1" smtClean="0"/>
              <a:t>olaraq</a:t>
            </a:r>
            <a:r>
              <a:rPr lang="en-US" dirty="0" smtClean="0"/>
              <a:t> </a:t>
            </a:r>
            <a:r>
              <a:rPr lang="en-US" dirty="0" err="1" smtClean="0"/>
              <a:t>tutulmuş</a:t>
            </a:r>
            <a:r>
              <a:rPr lang="en-US" dirty="0" smtClean="0"/>
              <a:t> </a:t>
            </a:r>
            <a:r>
              <a:rPr lang="en-US" dirty="0" err="1" smtClean="0"/>
              <a:t>və</a:t>
            </a:r>
            <a:r>
              <a:rPr lang="en-US" dirty="0" smtClean="0"/>
              <a:t> </a:t>
            </a:r>
            <a:r>
              <a:rPr lang="en-US" dirty="0" err="1" smtClean="0"/>
              <a:t>ya</a:t>
            </a:r>
            <a:r>
              <a:rPr lang="en-US" dirty="0" smtClean="0"/>
              <a:t> </a:t>
            </a:r>
            <a:r>
              <a:rPr lang="en-US" dirty="0" err="1" smtClean="0"/>
              <a:t>həbsə</a:t>
            </a:r>
            <a:r>
              <a:rPr lang="en-US" dirty="0" smtClean="0"/>
              <a:t> </a:t>
            </a:r>
            <a:r>
              <a:rPr lang="en-US" dirty="0" err="1" smtClean="0"/>
              <a:t>alınmış</a:t>
            </a:r>
            <a:r>
              <a:rPr lang="en-US" dirty="0" smtClean="0"/>
              <a:t> </a:t>
            </a:r>
            <a:r>
              <a:rPr lang="en-US" dirty="0" err="1" smtClean="0"/>
              <a:t>hər</a:t>
            </a:r>
            <a:r>
              <a:rPr lang="en-US" dirty="0" smtClean="0"/>
              <a:t> </a:t>
            </a:r>
            <a:r>
              <a:rPr lang="en-US" dirty="0" err="1" smtClean="0"/>
              <a:t>kəs</a:t>
            </a:r>
            <a:r>
              <a:rPr lang="en-US" dirty="0" smtClean="0"/>
              <a:t>, </a:t>
            </a:r>
            <a:r>
              <a:rPr lang="en-US" dirty="0" err="1" smtClean="0"/>
              <a:t>dərhal</a:t>
            </a:r>
            <a:r>
              <a:rPr lang="en-US" dirty="0" smtClean="0"/>
              <a:t> </a:t>
            </a:r>
            <a:r>
              <a:rPr lang="en-US" dirty="0" err="1" smtClean="0"/>
              <a:t>hakimin</a:t>
            </a:r>
            <a:r>
              <a:rPr lang="en-US" dirty="0" smtClean="0"/>
              <a:t> </a:t>
            </a:r>
            <a:r>
              <a:rPr lang="en-US" dirty="0" err="1" smtClean="0"/>
              <a:t>və</a:t>
            </a:r>
            <a:r>
              <a:rPr lang="en-US" dirty="0" smtClean="0"/>
              <a:t> </a:t>
            </a:r>
            <a:r>
              <a:rPr lang="en-US" dirty="0" err="1" smtClean="0"/>
              <a:t>ya</a:t>
            </a:r>
            <a:r>
              <a:rPr lang="en-US" dirty="0" smtClean="0"/>
              <a:t> </a:t>
            </a:r>
            <a:r>
              <a:rPr lang="en-US" dirty="0" err="1" smtClean="0"/>
              <a:t>qanunla</a:t>
            </a:r>
            <a:r>
              <a:rPr lang="en-US" dirty="0" smtClean="0"/>
              <a:t> </a:t>
            </a:r>
            <a:r>
              <a:rPr lang="en-US" dirty="0" err="1" smtClean="0"/>
              <a:t>məhkəmə</a:t>
            </a:r>
            <a:r>
              <a:rPr lang="en-US" dirty="0" smtClean="0"/>
              <a:t> </a:t>
            </a:r>
            <a:r>
              <a:rPr lang="en-US" dirty="0" err="1" smtClean="0"/>
              <a:t>hakimiyyətini</a:t>
            </a:r>
            <a:r>
              <a:rPr lang="en-US" dirty="0" smtClean="0"/>
              <a:t> </a:t>
            </a:r>
            <a:r>
              <a:rPr lang="en-US" dirty="0" err="1" smtClean="0"/>
              <a:t>həyata</a:t>
            </a:r>
            <a:r>
              <a:rPr lang="en-US" dirty="0" smtClean="0"/>
              <a:t> </a:t>
            </a:r>
            <a:r>
              <a:rPr lang="en-US" dirty="0" err="1" smtClean="0"/>
              <a:t>keçirmək</a:t>
            </a:r>
            <a:r>
              <a:rPr lang="en-US" dirty="0" smtClean="0"/>
              <a:t> </a:t>
            </a:r>
            <a:r>
              <a:rPr lang="en-US" dirty="0" err="1" smtClean="0"/>
              <a:t>səlahiyyəti</a:t>
            </a:r>
            <a:r>
              <a:rPr lang="en-US" dirty="0" smtClean="0"/>
              <a:t> </a:t>
            </a:r>
            <a:r>
              <a:rPr lang="en-US" dirty="0" err="1" smtClean="0"/>
              <a:t>verilmiş</a:t>
            </a:r>
            <a:r>
              <a:rPr lang="en-US" dirty="0" smtClean="0"/>
              <a:t> </a:t>
            </a:r>
            <a:r>
              <a:rPr lang="en-US" dirty="0" err="1" smtClean="0"/>
              <a:t>vəzifəli</a:t>
            </a:r>
            <a:r>
              <a:rPr lang="en-US" dirty="0" smtClean="0"/>
              <a:t> </a:t>
            </a:r>
            <a:r>
              <a:rPr lang="en-US" dirty="0" err="1" smtClean="0"/>
              <a:t>şəxsin</a:t>
            </a:r>
            <a:r>
              <a:rPr lang="en-US" dirty="0" smtClean="0"/>
              <a:t> </a:t>
            </a:r>
            <a:r>
              <a:rPr lang="en-US" dirty="0" err="1" smtClean="0"/>
              <a:t>yanına</a:t>
            </a:r>
            <a:r>
              <a:rPr lang="en-US" dirty="0" smtClean="0"/>
              <a:t> </a:t>
            </a:r>
            <a:r>
              <a:rPr lang="en-US" dirty="0" err="1" smtClean="0"/>
              <a:t>gətirilir</a:t>
            </a:r>
            <a:r>
              <a:rPr lang="en-US" dirty="0" smtClean="0"/>
              <a:t> </a:t>
            </a:r>
            <a:r>
              <a:rPr lang="en-US" dirty="0" err="1" smtClean="0"/>
              <a:t>və</a:t>
            </a:r>
            <a:r>
              <a:rPr lang="en-US" dirty="0" smtClean="0"/>
              <a:t> </a:t>
            </a:r>
            <a:r>
              <a:rPr lang="en-US" dirty="0" err="1" smtClean="0"/>
              <a:t>ağlabatan</a:t>
            </a:r>
            <a:r>
              <a:rPr lang="en-US" dirty="0" smtClean="0"/>
              <a:t> </a:t>
            </a:r>
            <a:r>
              <a:rPr lang="en-US" dirty="0" err="1" smtClean="0"/>
              <a:t>müddət</a:t>
            </a:r>
            <a:r>
              <a:rPr lang="en-US" dirty="0" smtClean="0"/>
              <a:t> </a:t>
            </a:r>
            <a:r>
              <a:rPr lang="en-US" dirty="0" err="1" smtClean="0"/>
              <a:t>ərzində</a:t>
            </a:r>
            <a:r>
              <a:rPr lang="en-US" dirty="0" smtClean="0"/>
              <a:t> </a:t>
            </a:r>
            <a:r>
              <a:rPr lang="en-US" dirty="0" err="1" smtClean="0"/>
              <a:t>məhkəmə</a:t>
            </a:r>
            <a:r>
              <a:rPr lang="en-US" dirty="0" smtClean="0"/>
              <a:t> </a:t>
            </a:r>
            <a:r>
              <a:rPr lang="en-US" dirty="0" err="1" smtClean="0"/>
              <a:t>araşdırması</a:t>
            </a:r>
            <a:r>
              <a:rPr lang="en-US" dirty="0" smtClean="0"/>
              <a:t> </a:t>
            </a:r>
            <a:r>
              <a:rPr lang="en-US" dirty="0" err="1" smtClean="0"/>
              <a:t>və</a:t>
            </a:r>
            <a:r>
              <a:rPr lang="en-US" dirty="0" smtClean="0"/>
              <a:t> </a:t>
            </a:r>
            <a:r>
              <a:rPr lang="en-US" dirty="0" err="1" smtClean="0"/>
              <a:t>ya</a:t>
            </a:r>
            <a:r>
              <a:rPr lang="en-US" dirty="0" smtClean="0"/>
              <a:t> </a:t>
            </a:r>
            <a:r>
              <a:rPr lang="en-US" dirty="0" err="1" smtClean="0"/>
              <a:t>məhkəməyə</a:t>
            </a:r>
            <a:r>
              <a:rPr lang="en-US" dirty="0" smtClean="0"/>
              <a:t> </a:t>
            </a:r>
            <a:r>
              <a:rPr lang="en-US" dirty="0" err="1" smtClean="0"/>
              <a:t>qədər</a:t>
            </a:r>
            <a:r>
              <a:rPr lang="en-US" dirty="0" smtClean="0"/>
              <a:t> </a:t>
            </a:r>
            <a:r>
              <a:rPr lang="en-US" dirty="0" err="1" smtClean="0"/>
              <a:t>azad</a:t>
            </a:r>
            <a:r>
              <a:rPr lang="en-US" dirty="0" smtClean="0"/>
              <a:t> </a:t>
            </a:r>
            <a:r>
              <a:rPr lang="en-US" dirty="0" err="1" smtClean="0"/>
              <a:t>edilmək</a:t>
            </a:r>
            <a:r>
              <a:rPr lang="en-US" dirty="0" smtClean="0"/>
              <a:t> </a:t>
            </a:r>
            <a:r>
              <a:rPr lang="en-US" dirty="0" err="1" smtClean="0"/>
              <a:t>hüququna</a:t>
            </a:r>
            <a:r>
              <a:rPr lang="en-US" dirty="0" smtClean="0"/>
              <a:t> </a:t>
            </a:r>
            <a:r>
              <a:rPr lang="en-US" dirty="0" err="1" smtClean="0"/>
              <a:t>malikdir</a:t>
            </a:r>
            <a:r>
              <a:rPr lang="en-US" dirty="0" smtClean="0"/>
              <a:t>. </a:t>
            </a:r>
            <a:r>
              <a:rPr lang="ru-RU" dirty="0" err="1" smtClean="0"/>
              <a:t>Azad</a:t>
            </a:r>
            <a:r>
              <a:rPr lang="ru-RU" dirty="0" smtClean="0"/>
              <a:t> </a:t>
            </a:r>
            <a:r>
              <a:rPr lang="ru-RU" dirty="0" err="1" smtClean="0"/>
              <a:t>edilmək məhkəmədə iştirak</a:t>
            </a:r>
            <a:r>
              <a:rPr lang="ru-RU" dirty="0" smtClean="0"/>
              <a:t> </a:t>
            </a:r>
            <a:r>
              <a:rPr lang="ru-RU" dirty="0" err="1" smtClean="0"/>
              <a:t>etmə təminatlarının təqdim edilməsilə şərtləndirilə bilər.</a:t>
            </a:r>
            <a:r>
              <a:rPr lang="ru-RU" dirty="0" smtClean="0"/>
              <a:t> </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Maddə </a:t>
            </a:r>
            <a:r>
              <a:rPr lang="ru-RU" dirty="0" smtClean="0"/>
              <a:t>5. </a:t>
            </a:r>
            <a:r>
              <a:rPr lang="ru-RU" dirty="0" err="1" smtClean="0"/>
              <a:t>Azadlıq və toxunulmazlıq hüququ</a:t>
            </a:r>
            <a:r>
              <a:rPr lang="ru-RU" dirty="0" smtClean="0"/>
              <a:t> </a:t>
            </a:r>
            <a:endParaRPr lang="ru-RU" dirty="0"/>
          </a:p>
        </p:txBody>
      </p:sp>
      <p:sp>
        <p:nvSpPr>
          <p:cNvPr id="3" name="Содержимое 2"/>
          <p:cNvSpPr>
            <a:spLocks noGrp="1"/>
          </p:cNvSpPr>
          <p:nvPr>
            <p:ph idx="1"/>
          </p:nvPr>
        </p:nvSpPr>
        <p:spPr/>
        <p:txBody>
          <a:bodyPr>
            <a:normAutofit fontScale="92500" lnSpcReduction="10000"/>
          </a:bodyPr>
          <a:lstStyle/>
          <a:p>
            <a:r>
              <a:rPr lang="en-US" dirty="0" smtClean="0"/>
              <a:t>4. </a:t>
            </a:r>
            <a:r>
              <a:rPr lang="en-US" dirty="0" err="1" smtClean="0"/>
              <a:t>Tutulma</a:t>
            </a:r>
            <a:r>
              <a:rPr lang="en-US" dirty="0" smtClean="0"/>
              <a:t> </a:t>
            </a:r>
            <a:r>
              <a:rPr lang="en-US" dirty="0" err="1" smtClean="0"/>
              <a:t>və</a:t>
            </a:r>
            <a:r>
              <a:rPr lang="en-US" dirty="0" smtClean="0"/>
              <a:t> </a:t>
            </a:r>
            <a:r>
              <a:rPr lang="en-US" dirty="0" err="1" smtClean="0"/>
              <a:t>ya</a:t>
            </a:r>
            <a:r>
              <a:rPr lang="en-US" dirty="0" smtClean="0"/>
              <a:t> </a:t>
            </a:r>
            <a:r>
              <a:rPr lang="en-US" dirty="0" err="1" smtClean="0"/>
              <a:t>həbsə</a:t>
            </a:r>
            <a:r>
              <a:rPr lang="en-US" dirty="0" smtClean="0"/>
              <a:t> alma </a:t>
            </a:r>
            <a:r>
              <a:rPr lang="en-US" dirty="0" err="1" smtClean="0"/>
              <a:t>nəticəsində</a:t>
            </a:r>
            <a:r>
              <a:rPr lang="en-US" dirty="0" smtClean="0"/>
              <a:t> </a:t>
            </a:r>
            <a:r>
              <a:rPr lang="en-US" dirty="0" err="1" smtClean="0"/>
              <a:t>azadlıqdan</a:t>
            </a:r>
            <a:r>
              <a:rPr lang="en-US" dirty="0" smtClean="0"/>
              <a:t> </a:t>
            </a:r>
            <a:r>
              <a:rPr lang="en-US" dirty="0" err="1" smtClean="0"/>
              <a:t>məhrum</a:t>
            </a:r>
            <a:r>
              <a:rPr lang="en-US" dirty="0" smtClean="0"/>
              <a:t> </a:t>
            </a:r>
            <a:r>
              <a:rPr lang="en-US" dirty="0" err="1" smtClean="0"/>
              <a:t>edilmiş</a:t>
            </a:r>
            <a:r>
              <a:rPr lang="en-US" dirty="0" smtClean="0"/>
              <a:t> </a:t>
            </a:r>
            <a:r>
              <a:rPr lang="en-US" dirty="0" err="1" smtClean="0"/>
              <a:t>hər</a:t>
            </a:r>
            <a:r>
              <a:rPr lang="en-US" dirty="0" smtClean="0"/>
              <a:t> </a:t>
            </a:r>
            <a:r>
              <a:rPr lang="en-US" dirty="0" err="1" smtClean="0"/>
              <a:t>kəs</a:t>
            </a:r>
            <a:r>
              <a:rPr lang="en-US" dirty="0" smtClean="0"/>
              <a:t> </a:t>
            </a:r>
            <a:r>
              <a:rPr lang="en-US" dirty="0" err="1" smtClean="0"/>
              <a:t>onun</a:t>
            </a:r>
            <a:r>
              <a:rPr lang="en-US" dirty="0" smtClean="0"/>
              <a:t> </a:t>
            </a:r>
            <a:r>
              <a:rPr lang="en-US" dirty="0" err="1" smtClean="0"/>
              <a:t>həbsə</a:t>
            </a:r>
            <a:r>
              <a:rPr lang="en-US" dirty="0" smtClean="0"/>
              <a:t> </a:t>
            </a:r>
            <a:r>
              <a:rPr lang="en-US" dirty="0" err="1" smtClean="0"/>
              <a:t>alınmasının</a:t>
            </a:r>
            <a:r>
              <a:rPr lang="en-US" dirty="0" smtClean="0"/>
              <a:t> </a:t>
            </a:r>
            <a:r>
              <a:rPr lang="en-US" dirty="0" err="1" smtClean="0"/>
              <a:t>qanuniliyinə</a:t>
            </a:r>
            <a:r>
              <a:rPr lang="en-US" dirty="0" smtClean="0"/>
              <a:t> </a:t>
            </a:r>
            <a:r>
              <a:rPr lang="en-US" dirty="0" err="1" smtClean="0"/>
              <a:t>məhkəmə</a:t>
            </a:r>
            <a:r>
              <a:rPr lang="en-US" dirty="0" smtClean="0"/>
              <a:t> </a:t>
            </a:r>
            <a:r>
              <a:rPr lang="en-US" dirty="0" err="1" smtClean="0"/>
              <a:t>tərəfindən</a:t>
            </a:r>
            <a:r>
              <a:rPr lang="en-US" dirty="0" smtClean="0"/>
              <a:t> </a:t>
            </a:r>
            <a:r>
              <a:rPr lang="en-US" dirty="0" err="1" smtClean="0"/>
              <a:t>təxirə</a:t>
            </a:r>
            <a:r>
              <a:rPr lang="en-US" dirty="0" smtClean="0"/>
              <a:t> </a:t>
            </a:r>
            <a:r>
              <a:rPr lang="en-US" dirty="0" err="1" smtClean="0"/>
              <a:t>salınmadan</a:t>
            </a:r>
            <a:r>
              <a:rPr lang="en-US" dirty="0" smtClean="0"/>
              <a:t> </a:t>
            </a:r>
            <a:r>
              <a:rPr lang="en-US" dirty="0" err="1" smtClean="0"/>
              <a:t>baxılmaq</a:t>
            </a:r>
            <a:r>
              <a:rPr lang="en-US" dirty="0" smtClean="0"/>
              <a:t> </a:t>
            </a:r>
            <a:r>
              <a:rPr lang="en-US" dirty="0" err="1" smtClean="0"/>
              <a:t>hüququna</a:t>
            </a:r>
            <a:r>
              <a:rPr lang="en-US" dirty="0" smtClean="0"/>
              <a:t> </a:t>
            </a:r>
            <a:r>
              <a:rPr lang="en-US" dirty="0" err="1" smtClean="0"/>
              <a:t>və</a:t>
            </a:r>
            <a:r>
              <a:rPr lang="en-US" dirty="0" smtClean="0"/>
              <a:t> </a:t>
            </a:r>
            <a:r>
              <a:rPr lang="en-US" dirty="0" err="1" smtClean="0"/>
              <a:t>əgər</a:t>
            </a:r>
            <a:r>
              <a:rPr lang="en-US" dirty="0" smtClean="0"/>
              <a:t> </a:t>
            </a:r>
            <a:r>
              <a:rPr lang="en-US" dirty="0" err="1" smtClean="0"/>
              <a:t>onun</a:t>
            </a:r>
            <a:r>
              <a:rPr lang="en-US" dirty="0" smtClean="0"/>
              <a:t> </a:t>
            </a:r>
            <a:r>
              <a:rPr lang="en-US" dirty="0" err="1" smtClean="0"/>
              <a:t>həbsi</a:t>
            </a:r>
            <a:r>
              <a:rPr lang="en-US" dirty="0" smtClean="0"/>
              <a:t> </a:t>
            </a:r>
            <a:r>
              <a:rPr lang="en-US" dirty="0" err="1" smtClean="0"/>
              <a:t>məhkəmə</a:t>
            </a:r>
            <a:r>
              <a:rPr lang="en-US" dirty="0" smtClean="0"/>
              <a:t> </a:t>
            </a:r>
            <a:r>
              <a:rPr lang="en-US" dirty="0" err="1" smtClean="0"/>
              <a:t>tərəfindən</a:t>
            </a:r>
            <a:r>
              <a:rPr lang="en-US" dirty="0" smtClean="0"/>
              <a:t> </a:t>
            </a:r>
            <a:r>
              <a:rPr lang="en-US" dirty="0" err="1" smtClean="0"/>
              <a:t>qanunsuz</a:t>
            </a:r>
            <a:r>
              <a:rPr lang="en-US" dirty="0" smtClean="0"/>
              <a:t> </a:t>
            </a:r>
            <a:r>
              <a:rPr lang="en-US" dirty="0" err="1" smtClean="0"/>
              <a:t>hesab</a:t>
            </a:r>
            <a:r>
              <a:rPr lang="en-US" dirty="0" smtClean="0"/>
              <a:t> </a:t>
            </a:r>
            <a:r>
              <a:rPr lang="en-US" dirty="0" err="1" smtClean="0"/>
              <a:t>edilibsə</a:t>
            </a:r>
            <a:r>
              <a:rPr lang="en-US" dirty="0" smtClean="0"/>
              <a:t>, </a:t>
            </a:r>
            <a:r>
              <a:rPr lang="en-US" dirty="0" err="1" smtClean="0"/>
              <a:t>azad</a:t>
            </a:r>
            <a:r>
              <a:rPr lang="en-US" dirty="0" smtClean="0"/>
              <a:t> </a:t>
            </a:r>
            <a:r>
              <a:rPr lang="en-US" dirty="0" err="1" smtClean="0"/>
              <a:t>edilmək</a:t>
            </a:r>
            <a:r>
              <a:rPr lang="en-US" dirty="0" smtClean="0"/>
              <a:t> </a:t>
            </a:r>
            <a:r>
              <a:rPr lang="en-US" dirty="0" err="1" smtClean="0"/>
              <a:t>hüququna</a:t>
            </a:r>
            <a:r>
              <a:rPr lang="en-US" dirty="0" smtClean="0"/>
              <a:t> </a:t>
            </a:r>
            <a:r>
              <a:rPr lang="en-US" dirty="0" err="1" smtClean="0"/>
              <a:t>malikdir</a:t>
            </a:r>
            <a:r>
              <a:rPr lang="en-US" dirty="0" smtClean="0"/>
              <a:t>. </a:t>
            </a:r>
            <a:endParaRPr lang="ru-RU" dirty="0" smtClean="0"/>
          </a:p>
          <a:p>
            <a:r>
              <a:rPr lang="en-US" dirty="0" smtClean="0"/>
              <a:t>5. Bu </a:t>
            </a:r>
            <a:r>
              <a:rPr lang="en-US" dirty="0" err="1" smtClean="0"/>
              <a:t>maddənin</a:t>
            </a:r>
            <a:r>
              <a:rPr lang="en-US" dirty="0" smtClean="0"/>
              <a:t> </a:t>
            </a:r>
            <a:r>
              <a:rPr lang="en-US" dirty="0" err="1" smtClean="0"/>
              <a:t>müddəalarının</a:t>
            </a:r>
            <a:r>
              <a:rPr lang="en-US" dirty="0" smtClean="0"/>
              <a:t> </a:t>
            </a:r>
            <a:r>
              <a:rPr lang="en-US" dirty="0" err="1" smtClean="0"/>
              <a:t>pozulması</a:t>
            </a:r>
            <a:r>
              <a:rPr lang="en-US" dirty="0" smtClean="0"/>
              <a:t> </a:t>
            </a:r>
            <a:r>
              <a:rPr lang="en-US" dirty="0" err="1" smtClean="0"/>
              <a:t>ilə</a:t>
            </a:r>
            <a:r>
              <a:rPr lang="en-US" dirty="0" smtClean="0"/>
              <a:t> </a:t>
            </a:r>
            <a:r>
              <a:rPr lang="en-US" dirty="0" err="1" smtClean="0"/>
              <a:t>tutulmadan</a:t>
            </a:r>
            <a:r>
              <a:rPr lang="en-US" dirty="0" smtClean="0"/>
              <a:t> </a:t>
            </a:r>
            <a:r>
              <a:rPr lang="en-US" dirty="0" err="1" smtClean="0"/>
              <a:t>və</a:t>
            </a:r>
            <a:r>
              <a:rPr lang="en-US" dirty="0" smtClean="0"/>
              <a:t> </a:t>
            </a:r>
            <a:r>
              <a:rPr lang="en-US" dirty="0" err="1" smtClean="0"/>
              <a:t>ya</a:t>
            </a:r>
            <a:r>
              <a:rPr lang="en-US" dirty="0" smtClean="0"/>
              <a:t> </a:t>
            </a:r>
            <a:r>
              <a:rPr lang="en-US" dirty="0" err="1" smtClean="0"/>
              <a:t>həbsə</a:t>
            </a:r>
            <a:r>
              <a:rPr lang="en-US" dirty="0" smtClean="0"/>
              <a:t> </a:t>
            </a:r>
            <a:r>
              <a:rPr lang="en-US" dirty="0" err="1" smtClean="0"/>
              <a:t>almadan</a:t>
            </a:r>
            <a:r>
              <a:rPr lang="en-US" dirty="0" smtClean="0"/>
              <a:t> </a:t>
            </a:r>
            <a:r>
              <a:rPr lang="en-US" dirty="0" err="1" smtClean="0"/>
              <a:t>zərər</a:t>
            </a:r>
            <a:r>
              <a:rPr lang="en-US" dirty="0" smtClean="0"/>
              <a:t> </a:t>
            </a:r>
            <a:r>
              <a:rPr lang="en-US" dirty="0" err="1" smtClean="0"/>
              <a:t>çəkmiş</a:t>
            </a:r>
            <a:r>
              <a:rPr lang="en-US" dirty="0" smtClean="0"/>
              <a:t> </a:t>
            </a:r>
            <a:r>
              <a:rPr lang="en-US" dirty="0" err="1" smtClean="0"/>
              <a:t>hər</a:t>
            </a:r>
            <a:r>
              <a:rPr lang="en-US" dirty="0" smtClean="0"/>
              <a:t> </a:t>
            </a:r>
            <a:r>
              <a:rPr lang="en-US" dirty="0" err="1" smtClean="0"/>
              <a:t>kəsin</a:t>
            </a:r>
            <a:r>
              <a:rPr lang="en-US" dirty="0" smtClean="0"/>
              <a:t> </a:t>
            </a:r>
            <a:r>
              <a:rPr lang="en-US" dirty="0" err="1" smtClean="0"/>
              <a:t>iddia</a:t>
            </a:r>
            <a:r>
              <a:rPr lang="en-US" dirty="0" smtClean="0"/>
              <a:t> </a:t>
            </a:r>
            <a:r>
              <a:rPr lang="en-US" dirty="0" err="1" smtClean="0"/>
              <a:t>ilə</a:t>
            </a:r>
            <a:r>
              <a:rPr lang="en-US" dirty="0" smtClean="0"/>
              <a:t> </a:t>
            </a:r>
            <a:r>
              <a:rPr lang="en-US" dirty="0" err="1" smtClean="0"/>
              <a:t>təmin</a:t>
            </a:r>
            <a:r>
              <a:rPr lang="en-US" dirty="0" smtClean="0"/>
              <a:t> </a:t>
            </a:r>
            <a:r>
              <a:rPr lang="en-US" dirty="0" err="1" smtClean="0"/>
              <a:t>olunan</a:t>
            </a:r>
            <a:r>
              <a:rPr lang="en-US" dirty="0" smtClean="0"/>
              <a:t> </a:t>
            </a:r>
            <a:r>
              <a:rPr lang="en-US" dirty="0" err="1" smtClean="0"/>
              <a:t>kompensasiya</a:t>
            </a:r>
            <a:r>
              <a:rPr lang="en-US" dirty="0" smtClean="0"/>
              <a:t> </a:t>
            </a:r>
            <a:r>
              <a:rPr lang="en-US" dirty="0" err="1" smtClean="0"/>
              <a:t>hüququ</a:t>
            </a:r>
            <a:r>
              <a:rPr lang="en-US" dirty="0" smtClean="0"/>
              <a:t> var.</a:t>
            </a:r>
            <a:endParaRPr lang="ru-RU"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5-ci mad.1-ci bəndi </a:t>
            </a:r>
            <a:endParaRPr lang="ru-RU" dirty="0"/>
          </a:p>
        </p:txBody>
      </p:sp>
      <p:sp>
        <p:nvSpPr>
          <p:cNvPr id="3" name="Содержимое 2"/>
          <p:cNvSpPr>
            <a:spLocks noGrp="1"/>
          </p:cNvSpPr>
          <p:nvPr>
            <p:ph idx="1"/>
          </p:nvPr>
        </p:nvSpPr>
        <p:spPr/>
        <p:txBody>
          <a:bodyPr>
            <a:normAutofit fontScale="92500" lnSpcReduction="20000"/>
          </a:bodyPr>
          <a:lstStyle/>
          <a:p>
            <a:r>
              <a:rPr lang="en-US" dirty="0" smtClean="0"/>
              <a:t>1. </a:t>
            </a:r>
            <a:r>
              <a:rPr lang="en-US" dirty="0" err="1" smtClean="0"/>
              <a:t>Hər</a:t>
            </a:r>
            <a:r>
              <a:rPr lang="en-US" dirty="0" smtClean="0"/>
              <a:t> </a:t>
            </a:r>
            <a:r>
              <a:rPr lang="en-US" dirty="0" err="1" smtClean="0"/>
              <a:t>kəsin</a:t>
            </a:r>
            <a:r>
              <a:rPr lang="en-US" dirty="0" smtClean="0"/>
              <a:t> </a:t>
            </a:r>
            <a:r>
              <a:rPr lang="en-US" dirty="0" err="1" smtClean="0"/>
              <a:t>azadlıq</a:t>
            </a:r>
            <a:r>
              <a:rPr lang="en-US" dirty="0" smtClean="0"/>
              <a:t> </a:t>
            </a:r>
            <a:r>
              <a:rPr lang="en-US" dirty="0" err="1" smtClean="0"/>
              <a:t>və</a:t>
            </a:r>
            <a:r>
              <a:rPr lang="en-US" dirty="0" smtClean="0"/>
              <a:t> </a:t>
            </a:r>
            <a:r>
              <a:rPr lang="en-US" dirty="0" err="1" smtClean="0"/>
              <a:t>şəxsi</a:t>
            </a:r>
            <a:r>
              <a:rPr lang="en-US" dirty="0" smtClean="0"/>
              <a:t> </a:t>
            </a:r>
            <a:r>
              <a:rPr lang="en-US" dirty="0" err="1" smtClean="0"/>
              <a:t>toxunulmazlıq</a:t>
            </a:r>
            <a:r>
              <a:rPr lang="en-US" dirty="0" smtClean="0"/>
              <a:t> </a:t>
            </a:r>
            <a:r>
              <a:rPr lang="en-US" dirty="0" err="1" smtClean="0"/>
              <a:t>hüququ</a:t>
            </a:r>
            <a:r>
              <a:rPr lang="en-US" dirty="0" smtClean="0"/>
              <a:t> var. </a:t>
            </a:r>
            <a:r>
              <a:rPr lang="ru-RU" dirty="0" err="1" smtClean="0"/>
              <a:t>Heç</a:t>
            </a:r>
            <a:r>
              <a:rPr lang="ru-RU" dirty="0" smtClean="0"/>
              <a:t> </a:t>
            </a:r>
            <a:r>
              <a:rPr lang="ru-RU" dirty="0" err="1" smtClean="0"/>
              <a:t>kəs qanunla</a:t>
            </a:r>
            <a:r>
              <a:rPr lang="ru-RU" dirty="0" smtClean="0"/>
              <a:t> </a:t>
            </a:r>
            <a:r>
              <a:rPr lang="ru-RU" dirty="0" err="1" smtClean="0"/>
              <a:t>müəyyən olunmuş</a:t>
            </a:r>
            <a:r>
              <a:rPr lang="ru-RU" dirty="0" smtClean="0"/>
              <a:t> </a:t>
            </a:r>
            <a:r>
              <a:rPr lang="ru-RU" dirty="0" err="1" smtClean="0"/>
              <a:t>aşağıdakı hallardan</a:t>
            </a:r>
            <a:r>
              <a:rPr lang="ru-RU" dirty="0" smtClean="0"/>
              <a:t> </a:t>
            </a:r>
            <a:r>
              <a:rPr lang="ru-RU" dirty="0" err="1" smtClean="0"/>
              <a:t>və qaydadan</a:t>
            </a:r>
            <a:r>
              <a:rPr lang="ru-RU" dirty="0" smtClean="0"/>
              <a:t> </a:t>
            </a:r>
            <a:r>
              <a:rPr lang="ru-RU" dirty="0" err="1" smtClean="0"/>
              <a:t>başqa</a:t>
            </a:r>
            <a:r>
              <a:rPr lang="ru-RU" dirty="0" smtClean="0"/>
              <a:t> </a:t>
            </a:r>
            <a:r>
              <a:rPr lang="ru-RU" dirty="0" err="1" smtClean="0"/>
              <a:t>azadlığından məhrum edilə bilməz:</a:t>
            </a:r>
            <a:endParaRPr lang="en-US" dirty="0" smtClean="0"/>
          </a:p>
          <a:p>
            <a:r>
              <a:rPr lang="ru-RU" dirty="0" err="1"/>
              <a:t>a</a:t>
            </a:r>
            <a:r>
              <a:rPr lang="ru-RU" dirty="0"/>
              <a:t>) </a:t>
            </a:r>
            <a:r>
              <a:rPr lang="ru-RU" dirty="0" err="1"/>
              <a:t>səlahiyyətli məhkəmə tərəfindən məhkum olunduqdan</a:t>
            </a:r>
            <a:r>
              <a:rPr lang="ru-RU" dirty="0"/>
              <a:t> </a:t>
            </a:r>
            <a:r>
              <a:rPr lang="ru-RU" dirty="0" err="1"/>
              <a:t>sonra</a:t>
            </a:r>
            <a:r>
              <a:rPr lang="ru-RU" dirty="0"/>
              <a:t>, </a:t>
            </a:r>
            <a:r>
              <a:rPr lang="ru-RU" dirty="0" err="1"/>
              <a:t>şəxsi qanuni</a:t>
            </a:r>
            <a:r>
              <a:rPr lang="ru-RU" dirty="0"/>
              <a:t> </a:t>
            </a:r>
            <a:r>
              <a:rPr lang="ru-RU" dirty="0" err="1"/>
              <a:t>həbsə almaq</a:t>
            </a:r>
            <a:r>
              <a:rPr lang="ru-RU" dirty="0"/>
              <a:t>; </a:t>
            </a:r>
            <a:endParaRPr lang="en-US" dirty="0" smtClean="0"/>
          </a:p>
          <a:p>
            <a:r>
              <a:rPr lang="ru-RU" dirty="0" err="1" smtClean="0"/>
              <a:t>b</a:t>
            </a:r>
            <a:r>
              <a:rPr lang="ru-RU" dirty="0"/>
              <a:t>) </a:t>
            </a:r>
            <a:r>
              <a:rPr lang="ru-RU" dirty="0" err="1"/>
              <a:t>məhkəmənin qanuni</a:t>
            </a:r>
            <a:r>
              <a:rPr lang="ru-RU" dirty="0"/>
              <a:t> </a:t>
            </a:r>
            <a:r>
              <a:rPr lang="ru-RU" dirty="0" err="1"/>
              <a:t>çıxardığı qərarı icra</a:t>
            </a:r>
            <a:r>
              <a:rPr lang="ru-RU" dirty="0"/>
              <a:t> </a:t>
            </a:r>
            <a:r>
              <a:rPr lang="ru-RU" dirty="0" err="1"/>
              <a:t>etməməyə görə və ya</a:t>
            </a:r>
            <a:r>
              <a:rPr lang="ru-RU" dirty="0"/>
              <a:t> </a:t>
            </a:r>
            <a:r>
              <a:rPr lang="ru-RU" dirty="0" err="1"/>
              <a:t>qanunla</a:t>
            </a:r>
            <a:r>
              <a:rPr lang="ru-RU" dirty="0"/>
              <a:t> </a:t>
            </a:r>
            <a:r>
              <a:rPr lang="ru-RU" dirty="0" err="1"/>
              <a:t>nəzərdə tutulmuş</a:t>
            </a:r>
            <a:r>
              <a:rPr lang="ru-RU" dirty="0"/>
              <a:t> </a:t>
            </a:r>
            <a:r>
              <a:rPr lang="ru-RU" dirty="0" err="1"/>
              <a:t>hər hansı öhdəliyin icra</a:t>
            </a:r>
            <a:r>
              <a:rPr lang="ru-RU" dirty="0"/>
              <a:t> </a:t>
            </a:r>
            <a:r>
              <a:rPr lang="ru-RU" dirty="0" err="1"/>
              <a:t>olunmasını təmin etmək məqsədilə şəxsin qanuni</a:t>
            </a:r>
            <a:r>
              <a:rPr lang="ru-RU" dirty="0"/>
              <a:t> </a:t>
            </a:r>
            <a:r>
              <a:rPr lang="ru-RU" dirty="0" err="1"/>
              <a:t>tutulması və ya</a:t>
            </a:r>
            <a:r>
              <a:rPr lang="ru-RU" dirty="0"/>
              <a:t> </a:t>
            </a:r>
            <a:r>
              <a:rPr lang="ru-RU" dirty="0" err="1"/>
              <a:t>həbsə alınması;</a:t>
            </a:r>
            <a:r>
              <a:rPr lang="ru-RU" dirty="0"/>
              <a:t> </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5-ci mad.1-ci bəndi </a:t>
            </a:r>
            <a:endParaRPr lang="ru-RU" dirty="0"/>
          </a:p>
        </p:txBody>
      </p:sp>
      <p:sp>
        <p:nvSpPr>
          <p:cNvPr id="3" name="Содержимое 2"/>
          <p:cNvSpPr>
            <a:spLocks noGrp="1"/>
          </p:cNvSpPr>
          <p:nvPr>
            <p:ph idx="1"/>
          </p:nvPr>
        </p:nvSpPr>
        <p:spPr/>
        <p:txBody>
          <a:bodyPr/>
          <a:lstStyle/>
          <a:p>
            <a:r>
              <a:rPr lang="ru-RU" dirty="0" err="1" smtClean="0"/>
              <a:t>c</a:t>
            </a:r>
            <a:r>
              <a:rPr lang="ru-RU" dirty="0" smtClean="0"/>
              <a:t>) </a:t>
            </a:r>
            <a:r>
              <a:rPr lang="ru-RU" dirty="0" err="1" smtClean="0"/>
              <a:t>hüquq</a:t>
            </a:r>
            <a:r>
              <a:rPr lang="ru-RU" dirty="0" smtClean="0"/>
              <a:t> </a:t>
            </a:r>
            <a:r>
              <a:rPr lang="ru-RU" dirty="0" err="1" smtClean="0"/>
              <a:t>pozuntusunun</a:t>
            </a:r>
            <a:r>
              <a:rPr lang="ru-RU" dirty="0" smtClean="0"/>
              <a:t> </a:t>
            </a:r>
            <a:r>
              <a:rPr lang="ru-RU" dirty="0" err="1" smtClean="0"/>
              <a:t>törədilməsində əsaslı şübhə ilə bağlı şəxsin səlahiyyətli məhkəmə orqanı qarşısında durmasından irəli gələn və ya</a:t>
            </a:r>
            <a:r>
              <a:rPr lang="ru-RU" dirty="0" smtClean="0"/>
              <a:t> </a:t>
            </a:r>
            <a:r>
              <a:rPr lang="ru-RU" dirty="0" err="1" smtClean="0"/>
              <a:t>onun</a:t>
            </a:r>
            <a:r>
              <a:rPr lang="ru-RU" dirty="0" smtClean="0"/>
              <a:t> </a:t>
            </a:r>
            <a:r>
              <a:rPr lang="ru-RU" dirty="0" err="1" smtClean="0"/>
              <a:t>tərəfindən törədilən hüquq</a:t>
            </a:r>
            <a:r>
              <a:rPr lang="ru-RU" dirty="0" smtClean="0"/>
              <a:t> </a:t>
            </a:r>
            <a:r>
              <a:rPr lang="ru-RU" dirty="0" err="1" smtClean="0"/>
              <a:t>pozuntusunun</a:t>
            </a:r>
            <a:r>
              <a:rPr lang="ru-RU" dirty="0" smtClean="0"/>
              <a:t>, </a:t>
            </a:r>
            <a:r>
              <a:rPr lang="ru-RU" dirty="0" err="1" smtClean="0"/>
              <a:t>yaxud</a:t>
            </a:r>
            <a:r>
              <a:rPr lang="ru-RU" dirty="0" smtClean="0"/>
              <a:t> </a:t>
            </a:r>
            <a:r>
              <a:rPr lang="ru-RU" dirty="0" err="1" smtClean="0"/>
              <a:t>törətdikdən sonra</a:t>
            </a:r>
            <a:r>
              <a:rPr lang="ru-RU" dirty="0" smtClean="0"/>
              <a:t> </a:t>
            </a:r>
            <a:r>
              <a:rPr lang="ru-RU" dirty="0" err="1" smtClean="0"/>
              <a:t>onun</a:t>
            </a:r>
            <a:r>
              <a:rPr lang="ru-RU" dirty="0" smtClean="0"/>
              <a:t> </a:t>
            </a:r>
            <a:r>
              <a:rPr lang="ru-RU" dirty="0" err="1" smtClean="0"/>
              <a:t>gizlənməsinin qarşısını almaq</a:t>
            </a:r>
            <a:r>
              <a:rPr lang="ru-RU" dirty="0" smtClean="0"/>
              <a:t> </a:t>
            </a:r>
            <a:r>
              <a:rPr lang="ru-RU" dirty="0" err="1" smtClean="0"/>
              <a:t>üçün</a:t>
            </a:r>
            <a:r>
              <a:rPr lang="ru-RU" dirty="0" smtClean="0"/>
              <a:t> </a:t>
            </a:r>
            <a:r>
              <a:rPr lang="ru-RU" dirty="0" err="1" smtClean="0"/>
              <a:t>kifayət qədər zəruri əsasların olduğunun</a:t>
            </a:r>
            <a:r>
              <a:rPr lang="ru-RU" dirty="0" smtClean="0"/>
              <a:t> </a:t>
            </a:r>
            <a:r>
              <a:rPr lang="ru-RU" dirty="0" err="1" smtClean="0"/>
              <a:t>hesab</a:t>
            </a:r>
            <a:r>
              <a:rPr lang="ru-RU" dirty="0" smtClean="0"/>
              <a:t> </a:t>
            </a:r>
            <a:r>
              <a:rPr lang="ru-RU" dirty="0" err="1" smtClean="0"/>
              <a:t>edildiyi</a:t>
            </a:r>
            <a:r>
              <a:rPr lang="ru-RU" dirty="0" smtClean="0"/>
              <a:t> </a:t>
            </a:r>
            <a:r>
              <a:rPr lang="ru-RU" dirty="0" err="1" smtClean="0"/>
              <a:t>hallarda</a:t>
            </a:r>
            <a:r>
              <a:rPr lang="ru-RU" dirty="0" smtClean="0"/>
              <a:t> </a:t>
            </a:r>
            <a:r>
              <a:rPr lang="ru-RU" dirty="0" err="1" smtClean="0"/>
              <a:t>şəxsin qanuni</a:t>
            </a:r>
            <a:r>
              <a:rPr lang="ru-RU" dirty="0" smtClean="0"/>
              <a:t> </a:t>
            </a:r>
            <a:r>
              <a:rPr lang="ru-RU" dirty="0" err="1" smtClean="0"/>
              <a:t>tutulması və ya</a:t>
            </a:r>
            <a:r>
              <a:rPr lang="ru-RU" dirty="0" smtClean="0"/>
              <a:t> </a:t>
            </a:r>
            <a:r>
              <a:rPr lang="ru-RU" dirty="0" err="1" smtClean="0"/>
              <a:t>həbsə alınması;</a:t>
            </a:r>
            <a:r>
              <a:rPr lang="ru-RU" dirty="0" smtClean="0"/>
              <a:t> </a:t>
            </a:r>
            <a:endParaRPr lang="en-US" dirty="0" smtClean="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5-ci mad.1-ci bəndi </a:t>
            </a:r>
            <a:endParaRPr lang="ru-RU" dirty="0"/>
          </a:p>
        </p:txBody>
      </p:sp>
      <p:sp>
        <p:nvSpPr>
          <p:cNvPr id="3" name="Содержимое 2"/>
          <p:cNvSpPr>
            <a:spLocks noGrp="1"/>
          </p:cNvSpPr>
          <p:nvPr>
            <p:ph idx="1"/>
          </p:nvPr>
        </p:nvSpPr>
        <p:spPr/>
        <p:txBody>
          <a:bodyPr>
            <a:normAutofit lnSpcReduction="10000"/>
          </a:bodyPr>
          <a:lstStyle/>
          <a:p>
            <a:r>
              <a:rPr lang="ru-RU" dirty="0" err="1" smtClean="0"/>
              <a:t>d</a:t>
            </a:r>
            <a:r>
              <a:rPr lang="ru-RU" dirty="0" smtClean="0"/>
              <a:t>) </a:t>
            </a:r>
            <a:r>
              <a:rPr lang="ru-RU" dirty="0" err="1" smtClean="0"/>
              <a:t>yetkinlik</a:t>
            </a:r>
            <a:r>
              <a:rPr lang="ru-RU" dirty="0" smtClean="0"/>
              <a:t> </a:t>
            </a:r>
            <a:r>
              <a:rPr lang="ru-RU" dirty="0" err="1" smtClean="0"/>
              <a:t>yaşına çatmamış şəxsin tərbiyə nəzarəti üçün</a:t>
            </a:r>
            <a:r>
              <a:rPr lang="ru-RU" dirty="0" smtClean="0"/>
              <a:t> </a:t>
            </a:r>
            <a:r>
              <a:rPr lang="ru-RU" dirty="0" err="1" smtClean="0"/>
              <a:t>qanuni</a:t>
            </a:r>
            <a:r>
              <a:rPr lang="ru-RU" dirty="0" smtClean="0"/>
              <a:t> </a:t>
            </a:r>
            <a:r>
              <a:rPr lang="ru-RU" dirty="0" err="1" smtClean="0"/>
              <a:t>qərar əsasında həbsə alınması və ya</a:t>
            </a:r>
            <a:r>
              <a:rPr lang="ru-RU" dirty="0" smtClean="0"/>
              <a:t> </a:t>
            </a:r>
            <a:r>
              <a:rPr lang="ru-RU" dirty="0" err="1" smtClean="0"/>
              <a:t>onun</a:t>
            </a:r>
            <a:r>
              <a:rPr lang="ru-RU" dirty="0" smtClean="0"/>
              <a:t> </a:t>
            </a:r>
            <a:r>
              <a:rPr lang="ru-RU" dirty="0" err="1" smtClean="0"/>
              <a:t>səlahiyyətli məhkəmə orqanı qarşısında durmasından irəli gələn qanuni</a:t>
            </a:r>
            <a:r>
              <a:rPr lang="ru-RU" dirty="0" smtClean="0"/>
              <a:t> </a:t>
            </a:r>
            <a:r>
              <a:rPr lang="ru-RU" dirty="0" err="1" smtClean="0"/>
              <a:t>həbsə alınması;</a:t>
            </a:r>
            <a:r>
              <a:rPr lang="ru-RU" dirty="0" smtClean="0"/>
              <a:t> </a:t>
            </a:r>
            <a:endParaRPr lang="az-Latn-AZ" dirty="0" smtClean="0"/>
          </a:p>
          <a:p>
            <a:r>
              <a:rPr lang="ru-RU" dirty="0" err="1" smtClean="0"/>
              <a:t>e</a:t>
            </a:r>
            <a:r>
              <a:rPr lang="ru-RU" dirty="0" smtClean="0"/>
              <a:t>) </a:t>
            </a:r>
            <a:r>
              <a:rPr lang="ru-RU" dirty="0" err="1" smtClean="0"/>
              <a:t>yoluxucu</a:t>
            </a:r>
            <a:r>
              <a:rPr lang="ru-RU" dirty="0" smtClean="0"/>
              <a:t> </a:t>
            </a:r>
            <a:r>
              <a:rPr lang="ru-RU" dirty="0" err="1" smtClean="0"/>
              <a:t>xəstəliklərin yayılmasının qarşısını almaq</a:t>
            </a:r>
            <a:r>
              <a:rPr lang="ru-RU" dirty="0" smtClean="0"/>
              <a:t> </a:t>
            </a:r>
            <a:r>
              <a:rPr lang="ru-RU" dirty="0" err="1" smtClean="0"/>
              <a:t>üçün</a:t>
            </a:r>
            <a:r>
              <a:rPr lang="ru-RU" dirty="0" smtClean="0"/>
              <a:t> </a:t>
            </a:r>
            <a:r>
              <a:rPr lang="ru-RU" dirty="0" err="1" smtClean="0"/>
              <a:t>şəxslərin, ruhi</a:t>
            </a:r>
            <a:r>
              <a:rPr lang="ru-RU" dirty="0" smtClean="0"/>
              <a:t> </a:t>
            </a:r>
            <a:r>
              <a:rPr lang="ru-RU" dirty="0" err="1" smtClean="0"/>
              <a:t>xəstələrin, alkoqolizmə və narkomaniyaya</a:t>
            </a:r>
            <a:r>
              <a:rPr lang="ru-RU" dirty="0" smtClean="0"/>
              <a:t> </a:t>
            </a:r>
            <a:r>
              <a:rPr lang="ru-RU" dirty="0" err="1" smtClean="0"/>
              <a:t>mübtəla olanların, səfillərin qanuni</a:t>
            </a:r>
            <a:r>
              <a:rPr lang="ru-RU" dirty="0" smtClean="0"/>
              <a:t> </a:t>
            </a:r>
            <a:r>
              <a:rPr lang="ru-RU" dirty="0" err="1" smtClean="0"/>
              <a:t>həbsə alınması;</a:t>
            </a:r>
            <a:r>
              <a:rPr lang="ru-RU" dirty="0" smtClean="0"/>
              <a:t> </a:t>
            </a:r>
            <a:r>
              <a:rPr lang="az-Latn-AZ" dirty="0" smtClean="0"/>
              <a:t>  </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5-ci mad.1-ci bəndi </a:t>
            </a:r>
            <a:endParaRPr lang="ru-RU" dirty="0"/>
          </a:p>
        </p:txBody>
      </p:sp>
      <p:sp>
        <p:nvSpPr>
          <p:cNvPr id="3" name="Содержимое 2"/>
          <p:cNvSpPr>
            <a:spLocks noGrp="1"/>
          </p:cNvSpPr>
          <p:nvPr>
            <p:ph idx="1"/>
          </p:nvPr>
        </p:nvSpPr>
        <p:spPr/>
        <p:txBody>
          <a:bodyPr>
            <a:normAutofit/>
          </a:bodyPr>
          <a:lstStyle/>
          <a:p>
            <a:r>
              <a:rPr lang="ru-RU" sz="4000" dirty="0" err="1" smtClean="0"/>
              <a:t>f</a:t>
            </a:r>
            <a:r>
              <a:rPr lang="ru-RU" sz="4000" dirty="0" smtClean="0"/>
              <a:t>) </a:t>
            </a:r>
            <a:r>
              <a:rPr lang="ru-RU" sz="4000" dirty="0" err="1" smtClean="0"/>
              <a:t>şəxsin ölkəyə qanunsuz</a:t>
            </a:r>
            <a:r>
              <a:rPr lang="ru-RU" sz="4000" dirty="0" smtClean="0"/>
              <a:t> </a:t>
            </a:r>
            <a:r>
              <a:rPr lang="ru-RU" sz="4000" dirty="0" err="1" smtClean="0"/>
              <a:t>gəlməsinin qarşısını almaq</a:t>
            </a:r>
            <a:r>
              <a:rPr lang="ru-RU" sz="4000" dirty="0" smtClean="0"/>
              <a:t> </a:t>
            </a:r>
            <a:r>
              <a:rPr lang="ru-RU" sz="4000" dirty="0" err="1" smtClean="0"/>
              <a:t>məqsədilə və ya</a:t>
            </a:r>
            <a:r>
              <a:rPr lang="ru-RU" sz="4000" dirty="0" smtClean="0"/>
              <a:t> </a:t>
            </a:r>
            <a:r>
              <a:rPr lang="ru-RU" sz="4000" dirty="0" err="1" smtClean="0"/>
              <a:t>barəsində deportasiya</a:t>
            </a:r>
            <a:r>
              <a:rPr lang="ru-RU" sz="4000" dirty="0" smtClean="0"/>
              <a:t>, </a:t>
            </a:r>
            <a:r>
              <a:rPr lang="ru-RU" sz="4000" dirty="0" err="1" smtClean="0"/>
              <a:t>yaxud</a:t>
            </a:r>
            <a:r>
              <a:rPr lang="ru-RU" sz="4000" dirty="0" smtClean="0"/>
              <a:t> </a:t>
            </a:r>
            <a:r>
              <a:rPr lang="ru-RU" sz="4000" dirty="0" err="1" smtClean="0"/>
              <a:t>ekstradisiya</a:t>
            </a:r>
            <a:r>
              <a:rPr lang="ru-RU" sz="4000" dirty="0" smtClean="0"/>
              <a:t> </a:t>
            </a:r>
            <a:r>
              <a:rPr lang="ru-RU" sz="4000" dirty="0" err="1" smtClean="0"/>
              <a:t>tədbirləri tətbiq olunan</a:t>
            </a:r>
            <a:r>
              <a:rPr lang="ru-RU" sz="4000" dirty="0" smtClean="0"/>
              <a:t> </a:t>
            </a:r>
            <a:r>
              <a:rPr lang="ru-RU" sz="4000" dirty="0" err="1" smtClean="0"/>
              <a:t>şəxsin qanuni</a:t>
            </a:r>
            <a:r>
              <a:rPr lang="ru-RU" sz="4000" dirty="0" smtClean="0"/>
              <a:t> </a:t>
            </a:r>
            <a:r>
              <a:rPr lang="ru-RU" sz="4000" dirty="0" err="1" smtClean="0"/>
              <a:t>tutulması və ya</a:t>
            </a:r>
            <a:r>
              <a:rPr lang="ru-RU" sz="4000" dirty="0" smtClean="0"/>
              <a:t> </a:t>
            </a:r>
            <a:r>
              <a:rPr lang="ru-RU" sz="4000" dirty="0" err="1" smtClean="0"/>
              <a:t>həbsə alınması.</a:t>
            </a:r>
            <a:endParaRPr lang="ru-RU"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A</a:t>
            </a:r>
            <a:r>
              <a:rPr lang="az-Latn-AZ" dirty="0" smtClean="0"/>
              <a:t>və</a:t>
            </a:r>
            <a:r>
              <a:rPr lang="en-US" dirty="0" smtClean="0"/>
              <a:t>TH </a:t>
            </a:r>
            <a:r>
              <a:rPr lang="az-Latn-AZ" dirty="0" smtClean="0"/>
              <a:t>mənası</a:t>
            </a:r>
            <a:endParaRPr lang="ru-RU" dirty="0"/>
          </a:p>
        </p:txBody>
      </p:sp>
      <p:sp>
        <p:nvSpPr>
          <p:cNvPr id="3" name="Содержимое 2"/>
          <p:cNvSpPr>
            <a:spLocks noGrp="1"/>
          </p:cNvSpPr>
          <p:nvPr>
            <p:ph idx="1"/>
          </p:nvPr>
        </p:nvSpPr>
        <p:spPr/>
        <p:txBody>
          <a:bodyPr>
            <a:normAutofit fontScale="92500" lnSpcReduction="20000"/>
          </a:bodyPr>
          <a:lstStyle/>
          <a:p>
            <a:r>
              <a:rPr lang="az-Latn-AZ" dirty="0" smtClean="0"/>
              <a:t>Fərdin fiziki azadlığının  qanunsuz həbsdən  qorunmasını təmin etmək</a:t>
            </a:r>
          </a:p>
          <a:p>
            <a:r>
              <a:rPr lang="az-Latn-AZ" dirty="0" smtClean="0"/>
              <a:t>Şəxsin  sadəcə hərəkət azadlığının  məhdudlaşdırılmasına bunun aidiyyəti yoxdur (4 saylı Protokolun 2-ci maddəsi)</a:t>
            </a:r>
          </a:p>
          <a:p>
            <a:r>
              <a:rPr lang="az-Latn-AZ" dirty="0" smtClean="0"/>
              <a:t>Hər kəsin azadlıq və toxunulmazlıq hüququ cins, irq, rəng,dil,din, siyasi və digər baxışlar, milli və ya sosial mənşə, milli azlıqlara  mənsubiyyət, əmlak vəziyyəti, doğum və ya digər status kimi hər hansı əsaslara görə ayrı-seçkilik olmadan təmin edilir</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6758</TotalTime>
  <Words>1032</Words>
  <Application>Microsoft Office PowerPoint</Application>
  <PresentationFormat>On-screen Show (4:3)</PresentationFormat>
  <Paragraphs>78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Тема Office</vt:lpstr>
      <vt:lpstr>Azadlıq və toxunulmazlıq hüququ</vt:lpstr>
      <vt:lpstr>Maddə 5. Azadlıq və toxunulmazlıq hüququ </vt:lpstr>
      <vt:lpstr>Maddə 5. Azadlıq və toxunulmazlıq hüququ </vt:lpstr>
      <vt:lpstr>Maddə 5. Azadlıq və toxunulmazlıq hüququ </vt:lpstr>
      <vt:lpstr>5-ci mad.1-ci bəndi </vt:lpstr>
      <vt:lpstr>5-ci mad.1-ci bəndi </vt:lpstr>
      <vt:lpstr>5-ci mad.1-ci bəndi </vt:lpstr>
      <vt:lpstr>5-ci mad.1-ci bəndi </vt:lpstr>
      <vt:lpstr>AvəTH mənası</vt:lpstr>
      <vt:lpstr>AvəTH əhəmiyyəti</vt:lpstr>
      <vt:lpstr>Məhdudiyyətlər</vt:lpstr>
      <vt:lpstr>5-ci  maddə baxımından azadlıqdan məhrum edilmə</vt:lpstr>
      <vt:lpstr>İstisnalar: azadlıqdan məhrum edilməyə yol verilən hallar</vt:lpstr>
      <vt:lpstr>İstisnalar:“Qanunla müəyyən olunmuş qaydada” həyata keçirilmə və “qanuni” olma”</vt:lpstr>
      <vt:lpstr>Səlahiyyətli məhkəmə tərəfindən məhkum olunduqdan sonra qanuni həbsə alınma – 5 m.1(a)bəndi.</vt:lpstr>
      <vt:lpstr>Məhk.çıxardığı qərarı icra etməməyə görə və ya hər hansı öhdəliyin icra olunmasını təmin etmək məqsədilə tutulma və ya həbsə alınma – 5 m.1(b) bəndi</vt:lpstr>
      <vt:lpstr>Cinayət törətməkdə şübhəli bilinən şəxsin tutulması və həbsi-5 m.1(c)b </vt:lpstr>
      <vt:lpstr>Yetkinlik yaşına çatmayanların  həbsi -5-ci mad.1(d) bəndi</vt:lpstr>
      <vt:lpstr>Yolxucu xəst.qarşısının alınması üçün, ruhi  xəst., alkoqolizmə və narkom.mübtəla olanların, səfillərin həbsi -5 m.1(e) bəndi </vt:lpstr>
      <vt:lpstr>Deportasiya və ya ekstradisiya edilməli olan şəxsin həbsi-5 m.1(f)b </vt:lpstr>
      <vt:lpstr>Prosessual tədbirlər</vt:lpstr>
      <vt:lpstr>PowerPoint Presentation</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AspireONE</dc:creator>
  <cp:lastModifiedBy>ROVSHANOVA Vafa</cp:lastModifiedBy>
  <cp:revision>70</cp:revision>
  <dcterms:created xsi:type="dcterms:W3CDTF">2015-02-07T15:44:58Z</dcterms:created>
  <dcterms:modified xsi:type="dcterms:W3CDTF">2016-07-07T11:19:49Z</dcterms:modified>
</cp:coreProperties>
</file>