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87" r:id="rId6"/>
    <p:sldId id="289" r:id="rId7"/>
    <p:sldId id="290" r:id="rId8"/>
    <p:sldId id="288" r:id="rId9"/>
    <p:sldId id="271" r:id="rId10"/>
    <p:sldId id="270" r:id="rId11"/>
    <p:sldId id="269" r:id="rId12"/>
    <p:sldId id="291" r:id="rId13"/>
    <p:sldId id="292" r:id="rId14"/>
    <p:sldId id="293" r:id="rId15"/>
    <p:sldId id="273" r:id="rId16"/>
    <p:sldId id="274" r:id="rId17"/>
    <p:sldId id="275" r:id="rId18"/>
    <p:sldId id="277" r:id="rId19"/>
    <p:sldId id="268" r:id="rId20"/>
    <p:sldId id="278" r:id="rId21"/>
    <p:sldId id="279" r:id="rId22"/>
    <p:sldId id="283" r:id="rId23"/>
    <p:sldId id="280" r:id="rId24"/>
    <p:sldId id="262" r:id="rId25"/>
    <p:sldId id="272" r:id="rId26"/>
    <p:sldId id="263" r:id="rId27"/>
    <p:sldId id="276" r:id="rId28"/>
    <p:sldId id="264" r:id="rId29"/>
    <p:sldId id="281" r:id="rId30"/>
    <p:sldId id="282" r:id="rId31"/>
    <p:sldId id="265" r:id="rId32"/>
    <p:sldId id="266" r:id="rId33"/>
    <p:sldId id="284" r:id="rId34"/>
    <p:sldId id="285" r:id="rId35"/>
    <p:sldId id="286" r:id="rId3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11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64269AA2-9183-4884-A77C-D889229AAECA}" type="datetimeFigureOut">
              <a:rPr lang="fr-FR"/>
              <a:pPr>
                <a:defRPr/>
              </a:pPr>
              <a:t>26/11/2016</a:t>
            </a:fld>
            <a:endParaRPr lang="fr-FR"/>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lvl1pPr>
          </a:lstStyle>
          <a:p>
            <a:pPr>
              <a:defRPr/>
            </a:pPr>
            <a:fld id="{C9718EC0-9B81-4A50-8F07-2A4D08FA19B2}" type="slidenum">
              <a:rPr lang="fr-FR"/>
              <a:pPr>
                <a:defRPr/>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F134A0E7-4F6C-4CD1-BB7B-8C165FF5DD78}" type="datetimeFigureOut">
              <a:rPr lang="fr-FR"/>
              <a:pPr>
                <a:defRPr/>
              </a:pPr>
              <a:t>26/11/2016</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A0F1BA74-DFE7-42E3-B810-85EB79F8373C}"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51F5BABF-52F8-4F48-9815-0E0A69B31A4E}" type="datetimeFigureOut">
              <a:rPr lang="fr-FR"/>
              <a:pPr>
                <a:defRPr/>
              </a:pPr>
              <a:t>26/11/2016</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CD518054-04DD-4748-98A6-1A9F4CC32438}"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318E59D-A7C1-4D4A-BAD5-95CE0E934A3E}" type="datetimeFigureOut">
              <a:rPr lang="fr-FR"/>
              <a:pPr>
                <a:defRPr/>
              </a:pPr>
              <a:t>26/11/2016</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4DD1E80A-6FC5-44E9-B2B6-2E9BAAC334F0}"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E2AE06B-0257-4460-9A01-CB56B5E3F8EF}" type="datetimeFigureOut">
              <a:rPr lang="fr-FR"/>
              <a:pPr>
                <a:defRPr/>
              </a:pPr>
              <a:t>26/11/2016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BD711B3-BAA1-4B99-B1C3-B4F54CBFC526}" type="slidenum">
              <a:rPr lang="fr-FR"/>
              <a:pPr>
                <a:defRPr/>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BBA5BF09-7FC2-44E8-A036-415DF7860933}" type="datetimeFigureOut">
              <a:rPr lang="fr-FR"/>
              <a:pPr>
                <a:defRPr/>
              </a:pPr>
              <a:t>26/11/2016</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78CF20D1-0A9F-4315-B1EC-90A49C8B1FFA}"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5DEA63BC-1422-4786-A978-10793D64E25D}" type="datetimeFigureOut">
              <a:rPr lang="fr-FR"/>
              <a:pPr>
                <a:defRPr/>
              </a:pPr>
              <a:t>26/11/2016</a:t>
            </a:fld>
            <a:endParaRPr lang="fr-FR"/>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pPr>
              <a:defRPr/>
            </a:pPr>
            <a:fld id="{78DAB626-D746-40C0-9658-22795B12ED5F}"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0B9FD2E5-B3C9-4A62-87C7-FE83CD1AC198}" type="datetimeFigureOut">
              <a:rPr lang="fr-FR"/>
              <a:pPr>
                <a:defRPr/>
              </a:pPr>
              <a:t>26/11/2016</a:t>
            </a:fld>
            <a:endParaRPr lang="fr-FR"/>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pPr>
              <a:defRPr/>
            </a:pPr>
            <a:fld id="{64221D85-FCCA-4ED6-8492-D7871104E859}"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6EAA0CD4-FC77-4750-8B24-6F7DD8504BAB}" type="datetimeFigureOut">
              <a:rPr lang="fr-FR"/>
              <a:pPr>
                <a:defRPr/>
              </a:pPr>
              <a:t>26/11/2016</a:t>
            </a:fld>
            <a:endParaRPr 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47653326-45F6-427A-97FE-C9AC4C938B6A}"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8AFBCD5-8093-420E-8EFF-55E8CE45BCAA}" type="datetimeFigureOut">
              <a:rPr lang="fr-FR"/>
              <a:pPr>
                <a:defRPr/>
              </a:pPr>
              <a:t>26/11/2016</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5D5568D9-C9B2-4FC6-AAB3-5D70A18221E0}"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riangle rect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12AB9751-6FF7-4AD3-8E92-7A63A4124207}" type="datetimeFigureOut">
              <a:rPr lang="fr-FR"/>
              <a:pPr>
                <a:defRPr/>
              </a:pPr>
              <a:t>26/11/2016</a:t>
            </a:fld>
            <a:endParaRPr lang="fr-FR"/>
          </a:p>
        </p:txBody>
      </p:sp>
      <p:sp>
        <p:nvSpPr>
          <p:cNvPr id="10" name="Espace réservé du pied de page 5"/>
          <p:cNvSpPr>
            <a:spLocks noGrp="1"/>
          </p:cNvSpPr>
          <p:nvPr>
            <p:ph type="ftr" sz="quarter" idx="11"/>
          </p:nvPr>
        </p:nvSpPr>
        <p:spPr/>
        <p:txBody>
          <a:bodyPr/>
          <a:lstStyle>
            <a:lvl1pPr>
              <a:defRPr/>
            </a:lvl1pPr>
          </a:lstStyle>
          <a:p>
            <a:pPr>
              <a:defRPr/>
            </a:pPr>
            <a:endParaRPr lang="fr-F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71244316-09ED-4699-96E0-D75DE18340F1}"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altLang="en-US" smtClean="0"/>
              <a:t>Cliquez pour modifier le style du titre</a:t>
            </a:r>
            <a:endParaRPr lang="en-US" alt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endParaRPr lang="en-US" alt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37D29E2D-A527-467F-84CE-D7C66C1A4896}" type="datetimeFigureOut">
              <a:rPr lang="fr-FR"/>
              <a:pPr>
                <a:defRPr/>
              </a:pPr>
              <a:t>26/11/2016</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0EAF328A-9814-4AE5-A2D1-3C06357D1C5B}" type="slidenum">
              <a:rPr lang="fr-FR"/>
              <a:pPr>
                <a:defRPr/>
              </a:pPr>
              <a:t>‹#›</a:t>
            </a:fld>
            <a:endParaRPr lang="fr-FR"/>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711" r:id="rId1"/>
    <p:sldLayoutId id="2147483703" r:id="rId2"/>
    <p:sldLayoutId id="2147483712" r:id="rId3"/>
    <p:sldLayoutId id="2147483704" r:id="rId4"/>
    <p:sldLayoutId id="2147483705" r:id="rId5"/>
    <p:sldLayoutId id="2147483706" r:id="rId6"/>
    <p:sldLayoutId id="2147483707" r:id="rId7"/>
    <p:sldLayoutId id="2147483708" r:id="rId8"/>
    <p:sldLayoutId id="2147483713" r:id="rId9"/>
    <p:sldLayoutId id="2147483709" r:id="rId10"/>
    <p:sldLayoutId id="214748371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fontAlgn="auto" hangingPunct="1">
              <a:spcAft>
                <a:spcPts val="0"/>
              </a:spcAft>
              <a:defRPr/>
            </a:pPr>
            <a:r>
              <a:rPr lang="az-Latn-AZ" dirty="0" smtClean="0"/>
              <a:t>Azadlıqdan məhrumetmə</a:t>
            </a:r>
            <a:endParaRPr lang="fr-FR" dirty="0"/>
          </a:p>
        </p:txBody>
      </p:sp>
      <p:sp>
        <p:nvSpPr>
          <p:cNvPr id="5123" name="Sous-titre 2"/>
          <p:cNvSpPr>
            <a:spLocks noGrp="1"/>
          </p:cNvSpPr>
          <p:nvPr>
            <p:ph type="subTitle" idx="1"/>
          </p:nvPr>
        </p:nvSpPr>
        <p:spPr>
          <a:xfrm>
            <a:off x="1371600" y="3429000"/>
            <a:ext cx="6729413" cy="2209800"/>
          </a:xfrm>
        </p:spPr>
        <p:txBody>
          <a:bodyPr/>
          <a:lstStyle/>
          <a:p>
            <a:pPr marR="0" eaLnBrk="1" hangingPunct="1"/>
            <a:r>
              <a:rPr lang="az-Latn-AZ" altLang="en-US" b="1" i="1" u="sng" smtClean="0"/>
              <a:t>Ruhi xəstələrin saxlanması</a:t>
            </a:r>
            <a:endParaRPr lang="fr-FR" altLang="en-US" b="1" i="1" u="sng" smtClean="0"/>
          </a:p>
          <a:p>
            <a:pPr marR="0" eaLnBrk="1" hangingPunct="1"/>
            <a:r>
              <a:rPr lang="az-Latn-AZ" altLang="en-US" b="1" smtClean="0"/>
              <a:t>AİHK, Maddə 5 işığında</a:t>
            </a:r>
            <a:endParaRPr lang="en-US" altLang="en-US" b="1" smtClean="0"/>
          </a:p>
          <a:p>
            <a:pPr marR="0" eaLnBrk="1" hangingPunct="1"/>
            <a:endParaRPr lang="en-US" altLang="en-US" b="1" smtClean="0"/>
          </a:p>
          <a:p>
            <a:pPr marR="0" eaLnBrk="1" hangingPunct="1"/>
            <a:r>
              <a:rPr lang="az-Latn-AZ" altLang="en-US" b="1" smtClean="0"/>
              <a:t>Könül Qasımova</a:t>
            </a:r>
            <a:endParaRPr lang="en-US" altLang="en-US" b="1" smtClean="0"/>
          </a:p>
          <a:p>
            <a:pPr marR="0" eaLnBrk="1" hangingPunct="1"/>
            <a:endParaRPr lang="en-US" altLang="en-US" b="1" smtClean="0"/>
          </a:p>
          <a:p>
            <a:pPr marR="0" eaLnBrk="1" hangingPunct="1"/>
            <a:r>
              <a:rPr lang="en-US" altLang="en-US" b="1" smtClean="0"/>
              <a:t>2015</a:t>
            </a:r>
            <a:endParaRPr lang="fr-FR" altLang="en-US"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fontAlgn="auto" hangingPunct="1">
              <a:spcAft>
                <a:spcPts val="0"/>
              </a:spcAft>
              <a:defRPr/>
            </a:pPr>
            <a:r>
              <a:rPr lang="az-Latn-AZ" dirty="0" smtClean="0"/>
              <a:t>Maddə 5</a:t>
            </a:r>
            <a:r>
              <a:rPr lang="fr-FR" dirty="0" smtClean="0"/>
              <a:t>§1 c</a:t>
            </a:r>
            <a:r>
              <a:rPr lang="az-Latn-AZ" dirty="0" smtClean="0"/>
              <a:t>)</a:t>
            </a:r>
            <a:r>
              <a:rPr lang="fr-FR" dirty="0" smtClean="0"/>
              <a:t> </a:t>
            </a:r>
            <a:r>
              <a:rPr lang="az-Latn-AZ" dirty="0" smtClean="0"/>
              <a:t>və e) arasında əlaqə?</a:t>
            </a:r>
            <a:endParaRPr lang="fr-FR" dirty="0"/>
          </a:p>
        </p:txBody>
      </p:sp>
      <p:sp>
        <p:nvSpPr>
          <p:cNvPr id="3" name="Espace réservé du contenu 2"/>
          <p:cNvSpPr>
            <a:spLocks noGrp="1"/>
          </p:cNvSpPr>
          <p:nvPr>
            <p:ph idx="1"/>
          </p:nvPr>
        </p:nvSpPr>
        <p:spPr>
          <a:xfrm>
            <a:off x="457200" y="2060575"/>
            <a:ext cx="8229600" cy="4264025"/>
          </a:xfrm>
        </p:spPr>
        <p:txBody>
          <a:bodyPr>
            <a:normAutofit lnSpcReduction="10000"/>
          </a:bodyPr>
          <a:lstStyle/>
          <a:p>
            <a:pPr marL="274320" indent="-274320" algn="just" eaLnBrk="1" fontAlgn="auto" hangingPunct="1">
              <a:spcAft>
                <a:spcPts val="0"/>
              </a:spcAft>
              <a:buClr>
                <a:schemeClr val="accent3"/>
              </a:buClr>
              <a:buFont typeface="Wingdings 2"/>
              <a:buChar char=""/>
              <a:defRPr/>
            </a:pPr>
            <a:r>
              <a:rPr lang="az-Latn-AZ" sz="3600" dirty="0" smtClean="0"/>
              <a:t>Psixiatriya qurumlarında saxlanma spesifik maddi və prosessual təminatlarla müşayiət olunmalıdır (</a:t>
            </a:r>
            <a:r>
              <a:rPr lang="fr-FR" sz="3600" i="1" dirty="0" err="1" smtClean="0"/>
              <a:t>Gouloub</a:t>
            </a:r>
            <a:r>
              <a:rPr lang="fr-FR" sz="3600" i="1" dirty="0" smtClean="0"/>
              <a:t> </a:t>
            </a:r>
            <a:r>
              <a:rPr lang="fr-FR" sz="3600" i="1" dirty="0" err="1" smtClean="0"/>
              <a:t>Atanassov</a:t>
            </a:r>
            <a:r>
              <a:rPr lang="az-Latn-AZ" sz="3600" i="1" dirty="0" smtClean="0"/>
              <a:t>, </a:t>
            </a:r>
            <a:r>
              <a:rPr lang="fr-FR" sz="3600" dirty="0" smtClean="0"/>
              <a:t>§ 71</a:t>
            </a:r>
            <a:r>
              <a:rPr lang="az-Latn-AZ" sz="3600" dirty="0" smtClean="0"/>
              <a:t>)</a:t>
            </a:r>
          </a:p>
          <a:p>
            <a:pPr marL="274320" indent="-274320" algn="just" eaLnBrk="1" fontAlgn="auto" hangingPunct="1">
              <a:spcAft>
                <a:spcPts val="0"/>
              </a:spcAft>
              <a:buClr>
                <a:schemeClr val="accent3"/>
              </a:buClr>
              <a:buFont typeface="Wingdings 2"/>
              <a:buChar char=""/>
              <a:defRPr/>
            </a:pPr>
            <a:r>
              <a:rPr lang="az-Latn-AZ" sz="3600" dirty="0" smtClean="0"/>
              <a:t>Şəxsin həbsi və psixiatriya qurumnda saxlanması, c) və e) yarımbəndləri əsasında fərqli məsələlər qaldırır (</a:t>
            </a:r>
            <a:r>
              <a:rPr lang="fr-FR" sz="3600" i="1" dirty="0" smtClean="0"/>
              <a:t>R.L. et M.‑J.D. c. France</a:t>
            </a:r>
            <a:r>
              <a:rPr lang="fr-FR" sz="3600" dirty="0" smtClean="0"/>
              <a:t>, n</a:t>
            </a:r>
            <a:r>
              <a:rPr lang="fr-FR" sz="3600" baseline="30000" dirty="0" smtClean="0"/>
              <a:t>o</a:t>
            </a:r>
            <a:r>
              <a:rPr lang="fr-FR" sz="3600" dirty="0" smtClean="0"/>
              <a:t> 44568/98</a:t>
            </a:r>
            <a:r>
              <a:rPr lang="az-Latn-AZ" sz="3600" dirty="0" smtClean="0"/>
              <a:t>)</a:t>
            </a:r>
            <a:endParaRPr lang="fr-FR"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fontAlgn="auto" hangingPunct="1">
              <a:spcAft>
                <a:spcPts val="0"/>
              </a:spcAft>
              <a:defRPr/>
            </a:pPr>
            <a:r>
              <a:rPr lang="az-Latn-AZ" dirty="0" smtClean="0"/>
              <a:t>Maddə 5</a:t>
            </a:r>
            <a:r>
              <a:rPr lang="fr-FR" dirty="0" smtClean="0"/>
              <a:t>§1</a:t>
            </a:r>
            <a:r>
              <a:rPr lang="az-Latn-AZ" dirty="0" smtClean="0"/>
              <a:t>-in ümumi təminatları</a:t>
            </a:r>
            <a:endParaRPr lang="fr-FR" dirty="0"/>
          </a:p>
        </p:txBody>
      </p:sp>
      <p:sp>
        <p:nvSpPr>
          <p:cNvPr id="15363" name="Espace réservé du contenu 2"/>
          <p:cNvSpPr>
            <a:spLocks noGrp="1"/>
          </p:cNvSpPr>
          <p:nvPr>
            <p:ph idx="1"/>
          </p:nvPr>
        </p:nvSpPr>
        <p:spPr>
          <a:xfrm>
            <a:off x="457200" y="2205038"/>
            <a:ext cx="8229600" cy="4248150"/>
          </a:xfrm>
        </p:spPr>
        <p:txBody>
          <a:bodyPr/>
          <a:lstStyle/>
          <a:p>
            <a:pPr eaLnBrk="1" hangingPunct="1">
              <a:buFont typeface="Wingdings 2" pitchFamily="18" charset="2"/>
              <a:buNone/>
            </a:pPr>
            <a:r>
              <a:rPr lang="az-Latn-AZ" altLang="en-US" sz="2800" smtClean="0"/>
              <a:t>Saxlanmanın qanuniliyi (yerli qanunvericiliyə -mahiyyət və proses- uyğunluq) barədə tələb: </a:t>
            </a:r>
          </a:p>
          <a:p>
            <a:pPr eaLnBrk="1" hangingPunct="1">
              <a:buFont typeface="Wingdings 2" pitchFamily="18" charset="2"/>
              <a:buNone/>
            </a:pPr>
            <a:r>
              <a:rPr lang="az-Latn-AZ" altLang="en-US" sz="2800" smtClean="0"/>
              <a:t>	- qanunun keyfiyyəti – çatımlılığı və nəticələrinin öngörülə bilənliyi</a:t>
            </a:r>
          </a:p>
          <a:p>
            <a:pPr eaLnBrk="1" hangingPunct="1">
              <a:buFont typeface="Wingdings 2" pitchFamily="18" charset="2"/>
              <a:buNone/>
            </a:pPr>
            <a:r>
              <a:rPr lang="az-Latn-AZ" altLang="en-US" sz="2800" smtClean="0"/>
              <a:t>	- özbaşınalığa qarşı kifayət qədər təminat verə bilməsi</a:t>
            </a:r>
          </a:p>
          <a:p>
            <a:pPr eaLnBrk="1" hangingPunct="1">
              <a:buFont typeface="Wingdings 2" pitchFamily="18" charset="2"/>
              <a:buNone/>
            </a:pPr>
            <a:r>
              <a:rPr lang="az-Latn-AZ" altLang="en-US" sz="2800" smtClean="0"/>
              <a:t>(</a:t>
            </a:r>
            <a:r>
              <a:rPr lang="az-Latn-AZ" altLang="en-US" sz="2800" i="1" smtClean="0"/>
              <a:t>Anatoliy Rudenko v. Ukraine</a:t>
            </a:r>
            <a:r>
              <a:rPr lang="fr-FR" altLang="en-US" sz="2800" smtClean="0"/>
              <a:t> § </a:t>
            </a:r>
            <a:r>
              <a:rPr lang="az-Latn-AZ" altLang="en-US" sz="2800" smtClean="0"/>
              <a:t>104, </a:t>
            </a:r>
            <a:r>
              <a:rPr lang="az-Latn-AZ" altLang="en-US" sz="2800" i="1" smtClean="0"/>
              <a:t>Zagadulina v. Russia</a:t>
            </a:r>
            <a:r>
              <a:rPr lang="az-Latn-AZ" altLang="en-US" sz="2800" smtClean="0"/>
              <a:t>, </a:t>
            </a:r>
            <a:r>
              <a:rPr lang="fr-FR" altLang="en-US" sz="2800" smtClean="0"/>
              <a:t>§ </a:t>
            </a:r>
            <a:r>
              <a:rPr lang="az-Latn-AZ" altLang="en-US" sz="2800" smtClean="0"/>
              <a:t>53) – </a:t>
            </a:r>
            <a:r>
              <a:rPr lang="az-Latn-AZ" altLang="en-US" sz="2800" b="1" u="sng" smtClean="0"/>
              <a:t>məhkəmə nəzarəti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pPr eaLnBrk="1" hangingPunct="1"/>
            <a:r>
              <a:rPr lang="az-Latn-AZ" altLang="en-US" b="1" i="1" smtClean="0"/>
              <a:t>Mifobova v. Russia, </a:t>
            </a:r>
            <a:r>
              <a:rPr lang="en-GB" altLang="en-US" smtClean="0"/>
              <a:t>§ </a:t>
            </a:r>
            <a:r>
              <a:rPr lang="az-Latn-AZ" altLang="en-US" smtClean="0"/>
              <a:t>53</a:t>
            </a:r>
            <a:endParaRPr lang="fr-FR" altLang="en-US" smtClean="0"/>
          </a:p>
        </p:txBody>
      </p:sp>
      <p:sp>
        <p:nvSpPr>
          <p:cNvPr id="16387" name="Espace réservé du contenu 2"/>
          <p:cNvSpPr>
            <a:spLocks noGrp="1"/>
          </p:cNvSpPr>
          <p:nvPr>
            <p:ph idx="1"/>
          </p:nvPr>
        </p:nvSpPr>
        <p:spPr/>
        <p:txBody>
          <a:bodyPr/>
          <a:lstStyle/>
          <a:p>
            <a:pPr marL="0" indent="0" algn="just" eaLnBrk="1" hangingPunct="1">
              <a:buFont typeface="Wingdings 2" pitchFamily="18" charset="2"/>
              <a:buNone/>
            </a:pPr>
            <a:r>
              <a:rPr lang="az-Latn-AZ" altLang="en-US" sz="3600" b="1" i="1" smtClean="0"/>
              <a:t>Saxlanmanın qanuniliyi üçün, “şəxsi azadlıqdan məhrum edən hər bir qərar müvafiq orqan tərəfindən verilməli və müvafiq orqan tərəfindən icra edilməli və özbaşına olmamalıdır” tələbini də ehtiva edən “ədalətli və adekvat prosedur”   olmalıdır</a:t>
            </a:r>
            <a:endParaRPr lang="fr-FR" altLang="en-US" sz="3600" b="1" i="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pPr eaLnBrk="1" hangingPunct="1"/>
            <a:r>
              <a:rPr lang="az-Latn-AZ" altLang="en-US" smtClean="0"/>
              <a:t>Prosessual təminatlar</a:t>
            </a:r>
            <a:endParaRPr lang="fr-FR" altLang="en-US" smtClean="0"/>
          </a:p>
        </p:txBody>
      </p:sp>
      <p:sp>
        <p:nvSpPr>
          <p:cNvPr id="17411" name="Espace réservé du contenu 2"/>
          <p:cNvSpPr>
            <a:spLocks noGrp="1"/>
          </p:cNvSpPr>
          <p:nvPr>
            <p:ph idx="1"/>
          </p:nvPr>
        </p:nvSpPr>
        <p:spPr/>
        <p:txBody>
          <a:bodyPr/>
          <a:lstStyle/>
          <a:p>
            <a:pPr algn="just" eaLnBrk="1" hangingPunct="1"/>
            <a:r>
              <a:rPr lang="az-Latn-AZ" altLang="en-US" sz="4000" smtClean="0"/>
              <a:t>Adekvart və səmərəli şəkildə təmsil olunmalıdır (</a:t>
            </a:r>
            <a:r>
              <a:rPr lang="az-Latn-AZ" altLang="en-US" sz="4000" b="1" i="1" smtClean="0"/>
              <a:t>Mifobova</a:t>
            </a:r>
            <a:r>
              <a:rPr lang="az-Latn-AZ" altLang="en-US" sz="4000" smtClean="0"/>
              <a:t>da həm 1-ci instansiya, həm appelyasiyada səmərəlilik AİHM tərəfindən yoxlanmışdır)</a:t>
            </a:r>
          </a:p>
          <a:p>
            <a:pPr algn="just" eaLnBrk="1" hangingPunct="1"/>
            <a:r>
              <a:rPr lang="az-Latn-AZ" altLang="en-US" sz="4000" smtClean="0"/>
              <a:t>Özü ilə bağlı bütün sənədlərə çatımlı olmalıdır</a:t>
            </a:r>
          </a:p>
          <a:p>
            <a:pPr algn="just" eaLnBrk="1" hangingPunct="1"/>
            <a:endParaRPr lang="fr-FR" altLang="en-US" sz="4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pPr eaLnBrk="1" hangingPunct="1"/>
            <a:r>
              <a:rPr lang="az-Latn-AZ" altLang="en-US" b="1" i="1" u="sng" smtClean="0"/>
              <a:t>Mifobova</a:t>
            </a:r>
            <a:r>
              <a:rPr lang="az-Latn-AZ" altLang="en-US" i="1" smtClean="0"/>
              <a:t>-</a:t>
            </a:r>
            <a:r>
              <a:rPr lang="az-Latn-AZ" altLang="en-US" smtClean="0"/>
              <a:t>da nəticə</a:t>
            </a:r>
            <a:r>
              <a:rPr lang="az-Latn-AZ" altLang="en-US" b="1" u="sng" smtClean="0"/>
              <a:t> </a:t>
            </a:r>
            <a:endParaRPr lang="fr-FR" altLang="en-US" b="1" i="1" u="sng" smtClean="0"/>
          </a:p>
        </p:txBody>
      </p:sp>
      <p:sp>
        <p:nvSpPr>
          <p:cNvPr id="18435" name="Espace réservé du contenu 2"/>
          <p:cNvSpPr>
            <a:spLocks noGrp="1"/>
          </p:cNvSpPr>
          <p:nvPr>
            <p:ph idx="1"/>
          </p:nvPr>
        </p:nvSpPr>
        <p:spPr/>
        <p:txBody>
          <a:bodyPr/>
          <a:lstStyle/>
          <a:p>
            <a:pPr marL="0" indent="0" algn="just" eaLnBrk="1" hangingPunct="1">
              <a:buFont typeface="Wingdings 2" pitchFamily="18" charset="2"/>
              <a:buNone/>
            </a:pPr>
            <a:r>
              <a:rPr lang="az-Latn-AZ" altLang="en-US" sz="4400" smtClean="0"/>
              <a:t>POZUNTU- saxlanma özbaşına olmuşdur (prosessual təminatlar olmamışdır) – adekvat və səmərəli təmsil olunma, sənədlərə çatımlılıq, məhkəmə prosesində iştirak</a:t>
            </a:r>
            <a:endParaRPr lang="fr-FR" altLang="en-US" sz="4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457200" y="765175"/>
            <a:ext cx="8229600" cy="1368425"/>
          </a:xfrm>
        </p:spPr>
        <p:txBody>
          <a:bodyPr/>
          <a:lstStyle/>
          <a:p>
            <a:pPr eaLnBrk="1" hangingPunct="1"/>
            <a:r>
              <a:rPr lang="fr-FR" altLang="en-US" sz="4000" b="1" smtClean="0"/>
              <a:t>Umit Bilgic T</a:t>
            </a:r>
            <a:r>
              <a:rPr lang="az-Latn-AZ" altLang="en-US" sz="4000" b="1" smtClean="0"/>
              <a:t>ürkiyəyə qarşı</a:t>
            </a:r>
            <a:br>
              <a:rPr lang="az-Latn-AZ" altLang="en-US" sz="4000" b="1" smtClean="0"/>
            </a:br>
            <a:r>
              <a:rPr lang="az-Latn-AZ" altLang="en-US" sz="4000" b="1" smtClean="0"/>
              <a:t>no. 22398</a:t>
            </a:r>
            <a:r>
              <a:rPr lang="fr-FR" altLang="en-US" sz="4000" b="1" smtClean="0"/>
              <a:t>/</a:t>
            </a:r>
            <a:r>
              <a:rPr lang="az-Latn-AZ" altLang="en-US" sz="4000" b="1" smtClean="0"/>
              <a:t>05, 3 sent. 2013</a:t>
            </a:r>
            <a:endParaRPr lang="fr-FR" altLang="en-US" sz="4000" b="1" smtClean="0"/>
          </a:p>
        </p:txBody>
      </p:sp>
      <p:sp>
        <p:nvSpPr>
          <p:cNvPr id="3" name="Espace réservé du contenu 2"/>
          <p:cNvSpPr>
            <a:spLocks noGrp="1"/>
          </p:cNvSpPr>
          <p:nvPr>
            <p:ph idx="1"/>
          </p:nvPr>
        </p:nvSpPr>
        <p:spPr>
          <a:xfrm>
            <a:off x="457200" y="3213100"/>
            <a:ext cx="8229600" cy="2913063"/>
          </a:xfrm>
        </p:spPr>
        <p:txBody>
          <a:bodyPr>
            <a:normAutofit fontScale="92500" lnSpcReduction="10000"/>
          </a:bodyPr>
          <a:lstStyle/>
          <a:p>
            <a:pPr marL="0" indent="0" algn="just" eaLnBrk="1" fontAlgn="auto" hangingPunct="1">
              <a:spcAft>
                <a:spcPts val="0"/>
              </a:spcAft>
              <a:buClr>
                <a:schemeClr val="accent3"/>
              </a:buClr>
              <a:buFont typeface="Wingdings 2"/>
              <a:buNone/>
              <a:defRPr/>
            </a:pPr>
            <a:r>
              <a:rPr lang="az-Latn-AZ" sz="3600" dirty="0" smtClean="0"/>
              <a:t>Məhkəməyə həqarət ittihami ilə cinayət işi, həbs qətimkan tədbiri və sonradan prixiatrik vəziyyətinin müayinəsi üçün  23 gün ərzində psix.xəstəxanada saxlanma – daxili qanunvericiliyə uyğun olmadığından </a:t>
            </a:r>
            <a:r>
              <a:rPr lang="az-Latn-AZ" sz="3600" b="1" u="sng" dirty="0" smtClean="0"/>
              <a:t>POZUNTU</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lstStyle/>
          <a:p>
            <a:pPr eaLnBrk="1" hangingPunct="1"/>
            <a:r>
              <a:rPr lang="fr-FR" altLang="en-US" smtClean="0"/>
              <a:t> qeyri‑könüllü  hospitallaşdırma</a:t>
            </a:r>
          </a:p>
        </p:txBody>
      </p:sp>
      <p:sp>
        <p:nvSpPr>
          <p:cNvPr id="20483" name="Espace réservé du contenu 2"/>
          <p:cNvSpPr>
            <a:spLocks noGrp="1"/>
          </p:cNvSpPr>
          <p:nvPr>
            <p:ph idx="1"/>
          </p:nvPr>
        </p:nvSpPr>
        <p:spPr>
          <a:xfrm>
            <a:off x="457200" y="1935163"/>
            <a:ext cx="8362950" cy="4518025"/>
          </a:xfrm>
        </p:spPr>
        <p:txBody>
          <a:bodyPr/>
          <a:lstStyle/>
          <a:p>
            <a:pPr marL="0" indent="0" algn="just" eaLnBrk="1" hangingPunct="1">
              <a:buFont typeface="Wingdings 2" pitchFamily="18" charset="2"/>
              <a:buNone/>
            </a:pPr>
            <a:r>
              <a:rPr lang="fr-FR" altLang="en-US" sz="3200" smtClean="0"/>
              <a:t>Qanunla  mü</a:t>
            </a:r>
            <a:r>
              <a:rPr lang="ru-RU" altLang="en-US" sz="3200" smtClean="0"/>
              <a:t>ә</a:t>
            </a:r>
            <a:r>
              <a:rPr lang="fr-FR" altLang="en-US" sz="3200" smtClean="0"/>
              <a:t>yy</a:t>
            </a:r>
            <a:r>
              <a:rPr lang="ru-RU" altLang="en-US" sz="3200" smtClean="0"/>
              <a:t>ә</a:t>
            </a:r>
            <a:r>
              <a:rPr lang="fr-FR" altLang="en-US" sz="3200" smtClean="0"/>
              <a:t>n  edilmiş  </a:t>
            </a:r>
            <a:r>
              <a:rPr lang="ru-RU" altLang="en-US" sz="3200" smtClean="0"/>
              <a:t>ә</a:t>
            </a:r>
            <a:r>
              <a:rPr lang="fr-FR" altLang="en-US" sz="3200" smtClean="0"/>
              <a:t>saslar olduqda, cinay</a:t>
            </a:r>
            <a:r>
              <a:rPr lang="ru-RU" altLang="en-US" sz="3200" smtClean="0"/>
              <a:t>ә</a:t>
            </a:r>
            <a:r>
              <a:rPr lang="fr-FR" altLang="en-US" sz="3200" smtClean="0"/>
              <a:t>t tör</a:t>
            </a:r>
            <a:r>
              <a:rPr lang="ru-RU" altLang="en-US" sz="3200" smtClean="0"/>
              <a:t>ә</a:t>
            </a:r>
            <a:r>
              <a:rPr lang="fr-FR" altLang="en-US" sz="3200" smtClean="0"/>
              <a:t>tm</a:t>
            </a:r>
            <a:r>
              <a:rPr lang="ru-RU" altLang="en-US" sz="3200" smtClean="0"/>
              <a:t>ә</a:t>
            </a:r>
            <a:r>
              <a:rPr lang="fr-FR" altLang="en-US" sz="3200" smtClean="0"/>
              <a:t>miş ağır psixi pozuntusu (x</a:t>
            </a:r>
            <a:r>
              <a:rPr lang="ru-RU" altLang="en-US" sz="3200" smtClean="0"/>
              <a:t>ә</a:t>
            </a:r>
            <a:r>
              <a:rPr lang="fr-FR" altLang="en-US" sz="3200" smtClean="0"/>
              <a:t>st</a:t>
            </a:r>
            <a:r>
              <a:rPr lang="ru-RU" altLang="en-US" sz="3200" smtClean="0"/>
              <a:t>ә</a:t>
            </a:r>
            <a:r>
              <a:rPr lang="fr-FR" altLang="en-US" sz="3200" smtClean="0"/>
              <a:t>lik) olan ş</a:t>
            </a:r>
            <a:r>
              <a:rPr lang="ru-RU" altLang="en-US" sz="3200" smtClean="0"/>
              <a:t>ә</a:t>
            </a:r>
            <a:r>
              <a:rPr lang="fr-FR" altLang="en-US" sz="3200" smtClean="0"/>
              <a:t>xsin onun irad</a:t>
            </a:r>
            <a:r>
              <a:rPr lang="ru-RU" altLang="en-US" sz="3200" smtClean="0"/>
              <a:t>ә</a:t>
            </a:r>
            <a:r>
              <a:rPr lang="fr-FR" altLang="en-US" sz="3200" smtClean="0"/>
              <a:t>sind</a:t>
            </a:r>
            <a:r>
              <a:rPr lang="ru-RU" altLang="en-US" sz="3200" smtClean="0"/>
              <a:t>ә</a:t>
            </a:r>
            <a:r>
              <a:rPr lang="fr-FR" altLang="en-US" sz="3200" smtClean="0"/>
              <a:t>n asılı olmayaraq bu Qanunla v</a:t>
            </a:r>
            <a:r>
              <a:rPr lang="ru-RU" altLang="en-US" sz="3200" smtClean="0"/>
              <a:t>ә </a:t>
            </a:r>
            <a:r>
              <a:rPr lang="fr-FR" altLang="en-US" sz="3200" smtClean="0"/>
              <a:t>Az</a:t>
            </a:r>
            <a:r>
              <a:rPr lang="ru-RU" altLang="en-US" sz="3200" smtClean="0"/>
              <a:t>ә</a:t>
            </a:r>
            <a:r>
              <a:rPr lang="fr-FR" altLang="en-US" sz="3200" smtClean="0"/>
              <a:t>rbaycan Respublikasının Mülki‑Prosessual M</a:t>
            </a:r>
            <a:r>
              <a:rPr lang="ru-RU" altLang="en-US" sz="3200" smtClean="0"/>
              <a:t>ә</a:t>
            </a:r>
            <a:r>
              <a:rPr lang="fr-FR" altLang="en-US" sz="3200" smtClean="0"/>
              <a:t>c</a:t>
            </a:r>
            <a:r>
              <a:rPr lang="ru-RU" altLang="en-US" sz="3200" smtClean="0"/>
              <a:t>ә</a:t>
            </a:r>
            <a:r>
              <a:rPr lang="fr-FR" altLang="en-US" sz="3200" smtClean="0"/>
              <a:t>ll</a:t>
            </a:r>
            <a:r>
              <a:rPr lang="ru-RU" altLang="en-US" sz="3200" smtClean="0"/>
              <a:t>ә</a:t>
            </a:r>
            <a:r>
              <a:rPr lang="fr-FR" altLang="en-US" sz="3200" smtClean="0"/>
              <a:t>si il</a:t>
            </a:r>
            <a:r>
              <a:rPr lang="ru-RU" altLang="en-US" sz="3200" smtClean="0"/>
              <a:t>ә  </a:t>
            </a:r>
            <a:r>
              <a:rPr lang="fr-FR" altLang="en-US" sz="3200" smtClean="0"/>
              <a:t>mü</a:t>
            </a:r>
            <a:r>
              <a:rPr lang="ru-RU" altLang="en-US" sz="3200" smtClean="0"/>
              <a:t>ә</a:t>
            </a:r>
            <a:r>
              <a:rPr lang="fr-FR" altLang="en-US" sz="3200" smtClean="0"/>
              <a:t>yy</a:t>
            </a:r>
            <a:r>
              <a:rPr lang="ru-RU" altLang="en-US" sz="3200" smtClean="0"/>
              <a:t>ә</a:t>
            </a:r>
            <a:r>
              <a:rPr lang="fr-FR" altLang="en-US" sz="3200" smtClean="0"/>
              <a:t>n  olunmuş  qaydada  m</a:t>
            </a:r>
            <a:r>
              <a:rPr lang="ru-RU" altLang="en-US" sz="3200" smtClean="0"/>
              <a:t>ә</a:t>
            </a:r>
            <a:r>
              <a:rPr lang="fr-FR" altLang="en-US" sz="3200" smtClean="0"/>
              <a:t>hk</a:t>
            </a:r>
            <a:r>
              <a:rPr lang="ru-RU" altLang="en-US" sz="3200" smtClean="0"/>
              <a:t>ә</a:t>
            </a:r>
            <a:r>
              <a:rPr lang="fr-FR" altLang="en-US" sz="3200" smtClean="0"/>
              <a:t>m</a:t>
            </a:r>
            <a:r>
              <a:rPr lang="ru-RU" altLang="en-US" sz="3200" smtClean="0"/>
              <a:t>ә</a:t>
            </a:r>
            <a:r>
              <a:rPr lang="fr-FR" altLang="en-US" sz="3200" smtClean="0"/>
              <a:t>nin  q</a:t>
            </a:r>
            <a:r>
              <a:rPr lang="ru-RU" altLang="en-US" sz="3200" smtClean="0"/>
              <a:t>ә</a:t>
            </a:r>
            <a:r>
              <a:rPr lang="fr-FR" altLang="en-US" sz="3200" smtClean="0"/>
              <a:t>rarı  </a:t>
            </a:r>
            <a:r>
              <a:rPr lang="ru-RU" altLang="en-US" sz="3200" smtClean="0"/>
              <a:t>ә</a:t>
            </a:r>
            <a:r>
              <a:rPr lang="fr-FR" altLang="en-US" sz="3200" smtClean="0"/>
              <a:t>sasında  psixiatriya  mü</a:t>
            </a:r>
            <a:r>
              <a:rPr lang="ru-RU" altLang="en-US" sz="3200" smtClean="0"/>
              <a:t>ә</a:t>
            </a:r>
            <a:r>
              <a:rPr lang="fr-FR" altLang="en-US" sz="3200" smtClean="0"/>
              <a:t>ssis</a:t>
            </a:r>
            <a:r>
              <a:rPr lang="ru-RU" altLang="en-US" sz="3200" smtClean="0"/>
              <a:t>ә</a:t>
            </a:r>
            <a:r>
              <a:rPr lang="fr-FR" altLang="en-US" sz="3200" smtClean="0"/>
              <a:t>sin</a:t>
            </a:r>
            <a:r>
              <a:rPr lang="ru-RU" altLang="en-US" sz="3200" smtClean="0"/>
              <a:t>ә </a:t>
            </a:r>
            <a:r>
              <a:rPr lang="fr-FR" altLang="en-US" sz="3200" smtClean="0"/>
              <a:t>müayin</a:t>
            </a:r>
            <a:r>
              <a:rPr lang="ru-RU" altLang="en-US" sz="3200" smtClean="0"/>
              <a:t>ә </a:t>
            </a:r>
            <a:r>
              <a:rPr lang="fr-FR" altLang="en-US" sz="3200" smtClean="0"/>
              <a:t>v</a:t>
            </a:r>
            <a:r>
              <a:rPr lang="ru-RU" altLang="en-US" sz="3200" smtClean="0"/>
              <a:t>ә </a:t>
            </a:r>
            <a:r>
              <a:rPr lang="fr-FR" altLang="en-US" sz="3200" smtClean="0"/>
              <a:t>müalic</a:t>
            </a:r>
            <a:r>
              <a:rPr lang="ru-RU" altLang="en-US" sz="3200" smtClean="0"/>
              <a:t>ә </a:t>
            </a:r>
            <a:r>
              <a:rPr lang="fr-FR" altLang="en-US" sz="3200" smtClean="0"/>
              <a:t>m</a:t>
            </a:r>
            <a:r>
              <a:rPr lang="ru-RU" altLang="en-US" sz="3200" smtClean="0"/>
              <a:t>ә</a:t>
            </a:r>
            <a:r>
              <a:rPr lang="fr-FR" altLang="en-US" sz="3200" smtClean="0"/>
              <a:t>qs</a:t>
            </a:r>
            <a:r>
              <a:rPr lang="ru-RU" altLang="en-US" sz="3200" smtClean="0"/>
              <a:t>ә</a:t>
            </a:r>
            <a:r>
              <a:rPr lang="fr-FR" altLang="en-US" sz="3200" smtClean="0"/>
              <a:t>di il</a:t>
            </a:r>
            <a:r>
              <a:rPr lang="ru-RU" altLang="en-US" sz="3200" smtClean="0"/>
              <a:t>ә </a:t>
            </a:r>
            <a:r>
              <a:rPr lang="fr-FR" altLang="en-US" sz="3200" smtClean="0"/>
              <a:t>yerl</a:t>
            </a:r>
            <a:r>
              <a:rPr lang="ru-RU" altLang="en-US" sz="3200" smtClean="0"/>
              <a:t>ә</a:t>
            </a:r>
            <a:r>
              <a:rPr lang="fr-FR" altLang="en-US" sz="3200" smtClean="0"/>
              <a:t>şdirilm</a:t>
            </a:r>
            <a:r>
              <a:rPr lang="ru-RU" altLang="en-US" sz="3200" smtClean="0"/>
              <a:t>ә</a:t>
            </a:r>
            <a:r>
              <a:rPr lang="fr-FR" altLang="en-US" sz="3200" smtClean="0"/>
              <a:t>s</a:t>
            </a:r>
            <a:r>
              <a:rPr lang="az-Latn-AZ" altLang="en-US" sz="3200" smtClean="0"/>
              <a:t>i</a:t>
            </a:r>
            <a:endParaRPr lang="fr-FR" altLang="en-US" sz="32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52513"/>
            <a:ext cx="8229600" cy="1223962"/>
          </a:xfrm>
        </p:spPr>
        <p:txBody>
          <a:bodyPr>
            <a:normAutofit fontScale="90000"/>
          </a:bodyPr>
          <a:lstStyle/>
          <a:p>
            <a:pPr eaLnBrk="1" fontAlgn="auto" hangingPunct="1">
              <a:spcAft>
                <a:spcPts val="0"/>
              </a:spcAft>
              <a:defRPr/>
            </a:pPr>
            <a:r>
              <a:rPr lang="az-Latn-AZ" dirty="0" smtClean="0"/>
              <a:t>AR “Psixiatriya yardımı haqqında” qanunu – “zərurət”</a:t>
            </a:r>
            <a:endParaRPr lang="fr-FR" dirty="0"/>
          </a:p>
        </p:txBody>
      </p:sp>
      <p:sp>
        <p:nvSpPr>
          <p:cNvPr id="21507" name="Espace réservé du contenu 2"/>
          <p:cNvSpPr>
            <a:spLocks noGrp="1"/>
          </p:cNvSpPr>
          <p:nvPr>
            <p:ph idx="1"/>
          </p:nvPr>
        </p:nvSpPr>
        <p:spPr>
          <a:xfrm>
            <a:off x="457200" y="2852738"/>
            <a:ext cx="8229600" cy="3471862"/>
          </a:xfrm>
        </p:spPr>
        <p:txBody>
          <a:bodyPr/>
          <a:lstStyle/>
          <a:p>
            <a:pPr marL="0" indent="0" algn="just" eaLnBrk="1" hangingPunct="1">
              <a:buFont typeface="Wingdings 2" pitchFamily="18" charset="2"/>
              <a:buNone/>
            </a:pPr>
            <a:r>
              <a:rPr lang="az-Latn-AZ" altLang="en-US" sz="3200" smtClean="0"/>
              <a:t>Maddə 11.1. Psixi pozuntunun xarakteri müayinə və müalicənin </a:t>
            </a:r>
            <a:r>
              <a:rPr lang="az-Latn-AZ" altLang="en-US" sz="3200" b="1" u="sng" smtClean="0"/>
              <a:t>yalnız</a:t>
            </a:r>
            <a:r>
              <a:rPr lang="az-Latn-AZ" altLang="en-US" sz="3200" smtClean="0"/>
              <a:t> psixiatriya stasionarında həyata keçirilməsini tələb edərsə, psixiatriya stasionarında qeyri-könüllü müalicə ... təyin edilir</a:t>
            </a:r>
            <a:endParaRPr lang="fr-FR" altLang="en-US" sz="32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p:txBody>
          <a:bodyPr/>
          <a:lstStyle/>
          <a:p>
            <a:pPr algn="ctr" eaLnBrk="1" hangingPunct="1"/>
            <a:r>
              <a:rPr lang="az-Latn-AZ" altLang="en-US" smtClean="0"/>
              <a:t>“Zərurət”</a:t>
            </a:r>
            <a:endParaRPr lang="fr-FR" altLang="en-US" smtClean="0"/>
          </a:p>
        </p:txBody>
      </p:sp>
      <p:sp>
        <p:nvSpPr>
          <p:cNvPr id="22531" name="Espace réservé du contenu 2"/>
          <p:cNvSpPr>
            <a:spLocks noGrp="1"/>
          </p:cNvSpPr>
          <p:nvPr>
            <p:ph idx="1"/>
          </p:nvPr>
        </p:nvSpPr>
        <p:spPr>
          <a:xfrm>
            <a:off x="457200" y="2781300"/>
            <a:ext cx="8435975" cy="3543300"/>
          </a:xfrm>
        </p:spPr>
        <p:txBody>
          <a:bodyPr/>
          <a:lstStyle/>
          <a:p>
            <a:pPr marL="0" indent="0" algn="just" eaLnBrk="1" hangingPunct="1">
              <a:buFont typeface="Wingdings 2" pitchFamily="18" charset="2"/>
              <a:buNone/>
            </a:pPr>
            <a:r>
              <a:rPr lang="az-Latn-AZ" altLang="en-US" sz="3200" smtClean="0"/>
              <a:t>22.1. ... Psixi pozuntusu olan şəxsin psixiatriya stasionarına yerləşdirilməsinə </a:t>
            </a:r>
            <a:r>
              <a:rPr lang="az-Latn-AZ" altLang="en-US" sz="3200" b="1" u="sng" smtClean="0"/>
              <a:t>yalnız</a:t>
            </a:r>
            <a:r>
              <a:rPr lang="az-Latn-AZ" altLang="en-US" sz="3200" smtClean="0"/>
              <a:t> ambulator müalicənin </a:t>
            </a:r>
            <a:r>
              <a:rPr lang="az-Latn-AZ" altLang="en-US" sz="3200" b="1" u="sng" smtClean="0"/>
              <a:t>məqsədəuyğun olmadığı</a:t>
            </a:r>
            <a:r>
              <a:rPr lang="az-Latn-AZ" altLang="en-US" sz="3200" smtClean="0"/>
              <a:t> və təxirəsalınmaz tədbirlərin həyata keçirilməsi üçün stasionardankənar yardımın </a:t>
            </a:r>
            <a:r>
              <a:rPr lang="az-Latn-AZ" altLang="en-US" sz="3200" b="1" u="sng" smtClean="0"/>
              <a:t>səmərəsiz</a:t>
            </a:r>
            <a:r>
              <a:rPr lang="az-Latn-AZ" altLang="en-US" sz="3200" smtClean="0"/>
              <a:t> olduğu hallarda icazə verilir.</a:t>
            </a:r>
            <a:endParaRPr lang="fr-FR" altLang="en-US" sz="32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9113" y="836613"/>
            <a:ext cx="8229600" cy="1368425"/>
          </a:xfrm>
        </p:spPr>
        <p:txBody>
          <a:bodyPr>
            <a:normAutofit fontScale="90000"/>
          </a:bodyPr>
          <a:lstStyle/>
          <a:p>
            <a:pPr eaLnBrk="1" fontAlgn="auto" hangingPunct="1">
              <a:spcAft>
                <a:spcPts val="0"/>
              </a:spcAft>
              <a:defRPr/>
            </a:pPr>
            <a:r>
              <a:rPr lang="az-Latn-AZ" dirty="0" smtClean="0"/>
              <a:t> “Psixiatriya yardımı haqqında” qanun – əsaslar</a:t>
            </a:r>
            <a:endParaRPr lang="fr-FR" dirty="0"/>
          </a:p>
        </p:txBody>
      </p:sp>
      <p:sp>
        <p:nvSpPr>
          <p:cNvPr id="23555" name="Espace réservé du contenu 2"/>
          <p:cNvSpPr>
            <a:spLocks noGrp="1"/>
          </p:cNvSpPr>
          <p:nvPr>
            <p:ph idx="1"/>
          </p:nvPr>
        </p:nvSpPr>
        <p:spPr>
          <a:xfrm>
            <a:off x="457200" y="2924175"/>
            <a:ext cx="8229600" cy="3400425"/>
          </a:xfrm>
        </p:spPr>
        <p:txBody>
          <a:bodyPr/>
          <a:lstStyle/>
          <a:p>
            <a:pPr eaLnBrk="1" hangingPunct="1">
              <a:buFont typeface="Wingdings 2" pitchFamily="18" charset="2"/>
              <a:buNone/>
            </a:pPr>
            <a:r>
              <a:rPr lang="az-Latn-AZ" altLang="en-US" smtClean="0"/>
              <a:t>Maddə 11 Qeyri-könüllü psixiatriya yardımı göstərilməsi üçün əsaslar: </a:t>
            </a:r>
          </a:p>
          <a:p>
            <a:pPr eaLnBrk="1" hangingPunct="1">
              <a:buFontTx/>
              <a:buChar char="-"/>
            </a:pPr>
            <a:r>
              <a:rPr lang="az-Latn-AZ" altLang="en-US" smtClean="0"/>
              <a:t>şəxsin özü və ətrafdakılar üçün təhlükəli olması;</a:t>
            </a:r>
          </a:p>
          <a:p>
            <a:pPr eaLnBrk="1" hangingPunct="1">
              <a:buFontTx/>
              <a:buChar char="-"/>
            </a:pPr>
            <a:r>
              <a:rPr lang="az-Latn-AZ" altLang="en-US" smtClean="0"/>
              <a:t>həyati tələbatını təmin edə bilməməsi;</a:t>
            </a:r>
          </a:p>
          <a:p>
            <a:pPr eaLnBrk="1" hangingPunct="1">
              <a:buFontTx/>
              <a:buChar char="-"/>
            </a:pPr>
            <a:r>
              <a:rPr lang="az-Latn-AZ" altLang="en-US" smtClean="0"/>
              <a:t>sağlamlığına qarşısıalınmaz zərər yetirilməsi və müalicəsini mümkün etməsi</a:t>
            </a:r>
            <a:endParaRPr lang="fr-FR"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pPr eaLnBrk="1" hangingPunct="1"/>
            <a:r>
              <a:rPr lang="az-Latn-AZ" altLang="en-US" smtClean="0"/>
              <a:t>Maddə 5</a:t>
            </a:r>
            <a:endParaRPr lang="fr-FR" altLang="en-US" smtClean="0"/>
          </a:p>
        </p:txBody>
      </p:sp>
      <p:sp>
        <p:nvSpPr>
          <p:cNvPr id="3" name="Espace réservé du contenu 2"/>
          <p:cNvSpPr>
            <a:spLocks noGrp="1"/>
          </p:cNvSpPr>
          <p:nvPr>
            <p:ph idx="1"/>
          </p:nvPr>
        </p:nvSpPr>
        <p:spPr/>
        <p:txBody>
          <a:bodyPr>
            <a:normAutofit/>
          </a:bodyPr>
          <a:lstStyle/>
          <a:p>
            <a:pPr marL="274320" indent="-274320" algn="ctr" eaLnBrk="1" fontAlgn="auto" hangingPunct="1">
              <a:spcAft>
                <a:spcPts val="0"/>
              </a:spcAft>
              <a:buClr>
                <a:schemeClr val="accent3"/>
              </a:buClr>
              <a:buFont typeface="Wingdings 2"/>
              <a:buNone/>
              <a:defRPr/>
            </a:pPr>
            <a:r>
              <a:rPr lang="fr-FR" b="1" u="sng" dirty="0" err="1" smtClean="0"/>
              <a:t>Azadlıq</a:t>
            </a:r>
            <a:r>
              <a:rPr lang="fr-FR" b="1" u="sng" dirty="0" smtClean="0"/>
              <a:t> </a:t>
            </a:r>
            <a:r>
              <a:rPr lang="fr-FR" b="1" u="sng" dirty="0" err="1" smtClean="0"/>
              <a:t>və</a:t>
            </a:r>
            <a:r>
              <a:rPr lang="fr-FR" b="1" u="sng" dirty="0" smtClean="0"/>
              <a:t> </a:t>
            </a:r>
            <a:r>
              <a:rPr lang="fr-FR" b="1" u="sng" dirty="0" err="1" smtClean="0"/>
              <a:t>toxunulmazlıq</a:t>
            </a:r>
            <a:r>
              <a:rPr lang="fr-FR" b="1" u="sng" dirty="0" smtClean="0"/>
              <a:t> </a:t>
            </a:r>
            <a:r>
              <a:rPr lang="fr-FR" b="1" u="sng" dirty="0" err="1" smtClean="0"/>
              <a:t>hüququ</a:t>
            </a:r>
            <a:r>
              <a:rPr lang="fr-FR" b="1" u="sng" dirty="0" smtClean="0"/>
              <a:t> </a:t>
            </a:r>
            <a:endParaRPr lang="az-Latn-AZ" b="1" u="sng" dirty="0" smtClean="0"/>
          </a:p>
          <a:p>
            <a:pPr marL="514350" indent="-514350" eaLnBrk="1" fontAlgn="auto" hangingPunct="1">
              <a:spcAft>
                <a:spcPts val="0"/>
              </a:spcAft>
              <a:buClr>
                <a:schemeClr val="accent3"/>
              </a:buClr>
              <a:buFont typeface="Wingdings 2"/>
              <a:buAutoNum type="arabicPeriod"/>
              <a:defRPr/>
            </a:pPr>
            <a:r>
              <a:rPr lang="fr-FR" dirty="0" err="1" smtClean="0"/>
              <a:t>Hər</a:t>
            </a:r>
            <a:r>
              <a:rPr lang="fr-FR" dirty="0" smtClean="0"/>
              <a:t> </a:t>
            </a:r>
            <a:r>
              <a:rPr lang="fr-FR" dirty="0" err="1" smtClean="0"/>
              <a:t>kəsin</a:t>
            </a:r>
            <a:r>
              <a:rPr lang="fr-FR" dirty="0" smtClean="0"/>
              <a:t> </a:t>
            </a:r>
            <a:r>
              <a:rPr lang="fr-FR" dirty="0" err="1" smtClean="0"/>
              <a:t>azadlıq</a:t>
            </a:r>
            <a:r>
              <a:rPr lang="fr-FR" dirty="0" smtClean="0"/>
              <a:t> </a:t>
            </a:r>
            <a:r>
              <a:rPr lang="fr-FR" dirty="0" err="1" smtClean="0"/>
              <a:t>və</a:t>
            </a:r>
            <a:r>
              <a:rPr lang="fr-FR" dirty="0" smtClean="0"/>
              <a:t> </a:t>
            </a:r>
            <a:r>
              <a:rPr lang="fr-FR" dirty="0" err="1" smtClean="0"/>
              <a:t>şəxsi</a:t>
            </a:r>
            <a:r>
              <a:rPr lang="fr-FR" dirty="0" smtClean="0"/>
              <a:t> </a:t>
            </a:r>
            <a:r>
              <a:rPr lang="fr-FR" dirty="0" err="1" smtClean="0"/>
              <a:t>toxunulmazlıq</a:t>
            </a:r>
            <a:r>
              <a:rPr lang="fr-FR" dirty="0" smtClean="0"/>
              <a:t> </a:t>
            </a:r>
            <a:r>
              <a:rPr lang="fr-FR" dirty="0" err="1" smtClean="0"/>
              <a:t>hüququ</a:t>
            </a:r>
            <a:r>
              <a:rPr lang="fr-FR" dirty="0" smtClean="0"/>
              <a:t> </a:t>
            </a:r>
            <a:r>
              <a:rPr lang="fr-FR" dirty="0" err="1" smtClean="0"/>
              <a:t>vardır</a:t>
            </a:r>
            <a:r>
              <a:rPr lang="fr-FR" dirty="0" smtClean="0"/>
              <a:t>. </a:t>
            </a:r>
            <a:r>
              <a:rPr lang="fr-FR" dirty="0" err="1" smtClean="0"/>
              <a:t>Heç</a:t>
            </a:r>
            <a:r>
              <a:rPr lang="fr-FR" dirty="0" smtClean="0"/>
              <a:t> </a:t>
            </a:r>
            <a:r>
              <a:rPr lang="fr-FR" dirty="0" err="1" smtClean="0"/>
              <a:t>kəs</a:t>
            </a:r>
            <a:r>
              <a:rPr lang="fr-FR" dirty="0" smtClean="0"/>
              <a:t> </a:t>
            </a:r>
            <a:r>
              <a:rPr lang="fr-FR" b="1" dirty="0" err="1" smtClean="0"/>
              <a:t>aşağıdakı</a:t>
            </a:r>
            <a:r>
              <a:rPr lang="fr-FR" b="1" dirty="0" smtClean="0"/>
              <a:t> </a:t>
            </a:r>
            <a:r>
              <a:rPr lang="fr-FR" b="1" dirty="0" err="1" smtClean="0"/>
              <a:t>hallardan</a:t>
            </a:r>
            <a:r>
              <a:rPr lang="fr-FR" dirty="0" smtClean="0"/>
              <a:t> </a:t>
            </a:r>
            <a:r>
              <a:rPr lang="fr-FR" dirty="0" err="1" smtClean="0"/>
              <a:t>və</a:t>
            </a:r>
            <a:r>
              <a:rPr lang="fr-FR" dirty="0" smtClean="0"/>
              <a:t> </a:t>
            </a:r>
            <a:r>
              <a:rPr lang="fr-FR" b="1" dirty="0" err="1" smtClean="0"/>
              <a:t>qanunla</a:t>
            </a:r>
            <a:r>
              <a:rPr lang="fr-FR" b="1" dirty="0" smtClean="0"/>
              <a:t> </a:t>
            </a:r>
            <a:r>
              <a:rPr lang="fr-FR" b="1" dirty="0" err="1" smtClean="0"/>
              <a:t>müəyyən</a:t>
            </a:r>
            <a:r>
              <a:rPr lang="fr-FR" b="1" dirty="0" smtClean="0"/>
              <a:t> </a:t>
            </a:r>
            <a:r>
              <a:rPr lang="fr-FR" b="1" dirty="0" err="1" smtClean="0"/>
              <a:t>olunmuş</a:t>
            </a:r>
            <a:r>
              <a:rPr lang="fr-FR" b="1" dirty="0" smtClean="0"/>
              <a:t> </a:t>
            </a:r>
            <a:r>
              <a:rPr lang="fr-FR" b="1" dirty="0" err="1" smtClean="0"/>
              <a:t>qayda</a:t>
            </a:r>
            <a:r>
              <a:rPr lang="fr-FR" dirty="0" err="1" smtClean="0"/>
              <a:t>dan</a:t>
            </a:r>
            <a:r>
              <a:rPr lang="fr-FR" dirty="0" smtClean="0"/>
              <a:t> </a:t>
            </a:r>
            <a:r>
              <a:rPr lang="fr-FR" dirty="0" err="1" smtClean="0"/>
              <a:t>başqa</a:t>
            </a:r>
            <a:r>
              <a:rPr lang="fr-FR" dirty="0" smtClean="0"/>
              <a:t> </a:t>
            </a:r>
            <a:r>
              <a:rPr lang="fr-FR" dirty="0" err="1" smtClean="0"/>
              <a:t>azadlıqdan</a:t>
            </a:r>
            <a:r>
              <a:rPr lang="fr-FR" dirty="0" smtClean="0"/>
              <a:t> </a:t>
            </a:r>
            <a:r>
              <a:rPr lang="fr-FR" dirty="0" err="1" smtClean="0"/>
              <a:t>məhrum</a:t>
            </a:r>
            <a:r>
              <a:rPr lang="fr-FR" dirty="0" smtClean="0"/>
              <a:t> </a:t>
            </a:r>
            <a:r>
              <a:rPr lang="fr-FR" dirty="0" err="1" smtClean="0"/>
              <a:t>edilə</a:t>
            </a:r>
            <a:r>
              <a:rPr lang="fr-FR" dirty="0" smtClean="0"/>
              <a:t> </a:t>
            </a:r>
            <a:r>
              <a:rPr lang="fr-FR" dirty="0" err="1" smtClean="0"/>
              <a:t>bilməz</a:t>
            </a:r>
            <a:r>
              <a:rPr lang="fr-FR" dirty="0" smtClean="0"/>
              <a:t>:</a:t>
            </a:r>
            <a:endParaRPr lang="az-Latn-AZ" dirty="0" smtClean="0"/>
          </a:p>
          <a:p>
            <a:pPr marL="514350" indent="-514350" eaLnBrk="1" fontAlgn="auto" hangingPunct="1">
              <a:spcAft>
                <a:spcPts val="0"/>
              </a:spcAft>
              <a:buClr>
                <a:schemeClr val="accent3"/>
              </a:buClr>
              <a:buFont typeface="Wingdings 2"/>
              <a:buNone/>
              <a:defRPr/>
            </a:pPr>
            <a:r>
              <a:rPr lang="az-Latn-AZ" dirty="0" smtClean="0"/>
              <a:t>...</a:t>
            </a:r>
          </a:p>
          <a:p>
            <a:pPr marL="514350" indent="-514350" eaLnBrk="1" fontAlgn="auto" hangingPunct="1">
              <a:spcAft>
                <a:spcPts val="0"/>
              </a:spcAft>
              <a:buClr>
                <a:schemeClr val="accent3"/>
              </a:buClr>
              <a:buFont typeface="Wingdings 2"/>
              <a:buNone/>
              <a:defRPr/>
            </a:pPr>
            <a:r>
              <a:rPr lang="fr-FR" dirty="0" smtClean="0"/>
              <a:t>(e)</a:t>
            </a:r>
            <a:r>
              <a:rPr lang="az-Latn-AZ" dirty="0" smtClean="0"/>
              <a:t>...</a:t>
            </a:r>
            <a:r>
              <a:rPr lang="fr-FR" smtClean="0"/>
              <a:t>  </a:t>
            </a:r>
            <a:r>
              <a:rPr lang="fr-FR" b="1" dirty="0" err="1" smtClean="0"/>
              <a:t>ruhi</a:t>
            </a:r>
            <a:r>
              <a:rPr lang="fr-FR" b="1" dirty="0" smtClean="0"/>
              <a:t> </a:t>
            </a:r>
            <a:r>
              <a:rPr lang="fr-FR" b="1" dirty="0" err="1" smtClean="0"/>
              <a:t>xəstələrin</a:t>
            </a:r>
            <a:r>
              <a:rPr lang="az-Latn-AZ" b="1" dirty="0" smtClean="0"/>
              <a:t>.</a:t>
            </a:r>
            <a:r>
              <a:rPr lang="az-Latn-AZ" dirty="0" smtClean="0"/>
              <a:t>..</a:t>
            </a:r>
            <a:r>
              <a:rPr lang="fr-FR" dirty="0" smtClean="0"/>
              <a:t> </a:t>
            </a:r>
            <a:r>
              <a:rPr lang="fr-FR" dirty="0" err="1" smtClean="0"/>
              <a:t>qanuni</a:t>
            </a:r>
            <a:r>
              <a:rPr lang="fr-FR" dirty="0" smtClean="0"/>
              <a:t> </a:t>
            </a:r>
            <a:r>
              <a:rPr lang="fr-FR" dirty="0" err="1" smtClean="0"/>
              <a:t>həbsə</a:t>
            </a:r>
            <a:r>
              <a:rPr lang="fr-FR" dirty="0" smtClean="0"/>
              <a:t> </a:t>
            </a:r>
            <a:r>
              <a:rPr lang="fr-FR" dirty="0" err="1" smtClean="0"/>
              <a:t>alınması</a:t>
            </a:r>
            <a:r>
              <a:rPr lang="az-Latn-AZ" dirty="0" smtClean="0"/>
              <a:t> (saxlanması)</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pPr algn="ctr" eaLnBrk="1" hangingPunct="1"/>
            <a:r>
              <a:rPr lang="az-Latn-AZ" altLang="en-US" b="1" smtClean="0"/>
              <a:t>+</a:t>
            </a:r>
            <a:endParaRPr lang="fr-FR" altLang="en-US" b="1" smtClean="0"/>
          </a:p>
        </p:txBody>
      </p:sp>
      <p:sp>
        <p:nvSpPr>
          <p:cNvPr id="24579" name="Espace réservé du contenu 2"/>
          <p:cNvSpPr>
            <a:spLocks noGrp="1"/>
          </p:cNvSpPr>
          <p:nvPr>
            <p:ph idx="1"/>
          </p:nvPr>
        </p:nvSpPr>
        <p:spPr>
          <a:xfrm>
            <a:off x="457200" y="2578100"/>
            <a:ext cx="8229600" cy="3746500"/>
          </a:xfrm>
        </p:spPr>
        <p:txBody>
          <a:bodyPr/>
          <a:lstStyle/>
          <a:p>
            <a:pPr marL="0" indent="0" algn="just" eaLnBrk="1" hangingPunct="1">
              <a:buFont typeface="Wingdings 2" pitchFamily="18" charset="2"/>
              <a:buNone/>
            </a:pPr>
            <a:r>
              <a:rPr lang="az-Latn-AZ" altLang="en-US" sz="3200" smtClean="0"/>
              <a:t>Maddə 22.3. Azərbaycan Respublikasının qanunvericiliyində nəzərdə tutulmuş hallarda </a:t>
            </a:r>
            <a:r>
              <a:rPr lang="az-Latn-AZ" altLang="en-US" sz="3200" b="1" u="sng" smtClean="0"/>
              <a:t>psixiatriya ekspertizası aparılmasının zəruriliyi də</a:t>
            </a:r>
            <a:r>
              <a:rPr lang="az-Latn-AZ" altLang="en-US" sz="3200" smtClean="0"/>
              <a:t> psixiatriya stasionarına yerləşdirmək üçün əsas hesab olunur. </a:t>
            </a:r>
            <a:endParaRPr lang="fr-FR" altLang="en-US" sz="32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re 1"/>
          <p:cNvSpPr>
            <a:spLocks noGrp="1"/>
          </p:cNvSpPr>
          <p:nvPr>
            <p:ph type="title"/>
          </p:nvPr>
        </p:nvSpPr>
        <p:spPr>
          <a:xfrm>
            <a:off x="457200" y="704850"/>
            <a:ext cx="8229600" cy="852488"/>
          </a:xfrm>
        </p:spPr>
        <p:txBody>
          <a:bodyPr/>
          <a:lstStyle/>
          <a:p>
            <a:pPr eaLnBrk="1" hangingPunct="1"/>
            <a:r>
              <a:rPr lang="az-Latn-AZ" altLang="en-US" smtClean="0"/>
              <a:t>AİHM bu barədə...</a:t>
            </a:r>
            <a:endParaRPr lang="fr-FR" altLang="en-US" smtClean="0"/>
          </a:p>
        </p:txBody>
      </p:sp>
      <p:sp>
        <p:nvSpPr>
          <p:cNvPr id="25603" name="Espace réservé du contenu 2"/>
          <p:cNvSpPr>
            <a:spLocks noGrp="1"/>
          </p:cNvSpPr>
          <p:nvPr>
            <p:ph idx="1"/>
          </p:nvPr>
        </p:nvSpPr>
        <p:spPr>
          <a:xfrm>
            <a:off x="457200" y="1773238"/>
            <a:ext cx="8229600" cy="4551362"/>
          </a:xfrm>
        </p:spPr>
        <p:txBody>
          <a:bodyPr/>
          <a:lstStyle/>
          <a:p>
            <a:pPr marL="0" indent="0" algn="just" eaLnBrk="1" hangingPunct="1">
              <a:buFont typeface="Wingdings 2" pitchFamily="18" charset="2"/>
              <a:buNone/>
            </a:pPr>
            <a:r>
              <a:rPr lang="fr-FR" altLang="en-US" sz="3200" smtClean="0"/>
              <a:t>Stanev, § </a:t>
            </a:r>
            <a:r>
              <a:rPr lang="az-Latn-AZ" altLang="en-US" sz="3200" smtClean="0"/>
              <a:t>146.  .... ruhi xəstəlikdən əziyyət çəkən şəxsin saxlanması təkcə həmin şəxsin sağalması və ya vəziyyətinin yüngülləşdirilməsi üçün terapiyaya, dərmana və ya </a:t>
            </a:r>
            <a:r>
              <a:rPr lang="az-Latn-AZ" altLang="en-US" sz="3200" b="1" u="sng" smtClean="0"/>
              <a:t>tibbi müalicəyə ehtiyacı</a:t>
            </a:r>
            <a:r>
              <a:rPr lang="az-Latn-AZ" altLang="en-US" sz="3200" smtClean="0"/>
              <a:t> olduqda deyil, həm də həmin şəxsin</a:t>
            </a:r>
            <a:r>
              <a:rPr lang="az-Latn-AZ" altLang="en-US" sz="3200" b="1" u="sng" smtClean="0"/>
              <a:t> özünə və ya başqalarına zərər yetirməsinin qarşısının alınması üçün </a:t>
            </a:r>
            <a:r>
              <a:rPr lang="az-Latn-AZ" altLang="en-US" sz="3200" smtClean="0"/>
              <a:t>nəzarətə ehtiyacı olduqda da zəruri ola bilər.</a:t>
            </a:r>
            <a:endParaRPr lang="fr-FR" altLang="en-US" sz="32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p:txBody>
          <a:bodyPr/>
          <a:lstStyle/>
          <a:p>
            <a:pPr eaLnBrk="1" hangingPunct="1"/>
            <a:r>
              <a:rPr lang="az-Latn-AZ" altLang="en-US" smtClean="0"/>
              <a:t>Və...</a:t>
            </a:r>
            <a:endParaRPr lang="fr-FR" altLang="en-US" smtClean="0"/>
          </a:p>
        </p:txBody>
      </p:sp>
      <p:sp>
        <p:nvSpPr>
          <p:cNvPr id="3" name="Espace réservé du contenu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None/>
              <a:defRPr/>
            </a:pPr>
            <a:r>
              <a:rPr lang="az-Latn-AZ" dirty="0" smtClean="0"/>
              <a:t>Stanev, 153.</a:t>
            </a:r>
          </a:p>
          <a:p>
            <a:pPr marL="0" indent="0" algn="just" eaLnBrk="1" fontAlgn="auto" hangingPunct="1">
              <a:spcAft>
                <a:spcPts val="0"/>
              </a:spcAft>
              <a:buClr>
                <a:schemeClr val="accent3"/>
              </a:buClr>
              <a:buFont typeface="Wingdings 2"/>
              <a:buNone/>
              <a:defRPr/>
            </a:pPr>
            <a:r>
              <a:rPr lang="az-Latn-AZ" sz="3600" dirty="0" smtClean="0"/>
              <a:t>Məhkəmə hesab edir ki, müəyyən hallarda, ruhi xəstəlikdən əziyyət çəkən şəxsin təsisata yerləşdirilməsinin zəruriliyini dəyərləndirərkən tibbi əsaslardan əlavə, </a:t>
            </a:r>
            <a:r>
              <a:rPr lang="az-Latn-AZ" sz="3600" b="1" u="sng" dirty="0" smtClean="0"/>
              <a:t>şəxsin rifahı</a:t>
            </a:r>
            <a:r>
              <a:rPr lang="az-Latn-AZ" sz="3600" dirty="0" smtClean="0"/>
              <a:t> da bir faktor kimi nəzərə alına </a:t>
            </a:r>
            <a:r>
              <a:rPr lang="az-Latn-AZ" sz="3600" b="1" u="sng" dirty="0" smtClean="0"/>
              <a:t>bilər</a:t>
            </a:r>
            <a:r>
              <a:rPr lang="fr-FR" sz="3600" b="1" u="sng" dirty="0" smtClean="0"/>
              <a:t> </a:t>
            </a:r>
            <a:r>
              <a:rPr lang="az-Latn-AZ" sz="3600" b="1" u="sng" dirty="0" smtClean="0"/>
              <a:t>(avtomatik deyil!)</a:t>
            </a:r>
            <a:endParaRPr lang="fr-FR" sz="3600" b="1" u="sn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283234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1" fontAlgn="auto" hangingPunct="1">
              <a:spcAft>
                <a:spcPts val="0"/>
              </a:spcAft>
              <a:defRPr/>
            </a:pPr>
            <a:r>
              <a:rPr lang="az-Latn-AZ" i="1" smtClean="0"/>
              <a:t>Maddə 5 </a:t>
            </a:r>
            <a:r>
              <a:rPr lang="fr-FR" i="1" smtClean="0"/>
              <a:t>§1 e)</a:t>
            </a:r>
            <a:r>
              <a:rPr lang="az-Latn-AZ" i="1" smtClean="0"/>
              <a:t>-nin xüsusi təminatları</a:t>
            </a:r>
            <a:endParaRPr lang="fr-FR"/>
          </a:p>
        </p:txBody>
      </p:sp>
      <p:sp>
        <p:nvSpPr>
          <p:cNvPr id="27651" name="Espace réservé du texte 2"/>
          <p:cNvSpPr>
            <a:spLocks noGrp="1"/>
          </p:cNvSpPr>
          <p:nvPr>
            <p:ph type="body" idx="1"/>
          </p:nvPr>
        </p:nvSpPr>
        <p:spPr>
          <a:xfrm>
            <a:off x="530225" y="5876925"/>
            <a:ext cx="7772400" cy="720725"/>
          </a:xfrm>
        </p:spPr>
        <p:txBody>
          <a:bodyPr/>
          <a:lstStyle/>
          <a:p>
            <a:pPr eaLnBrk="1" hangingPunct="1"/>
            <a:endParaRPr lang="en-US"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1"/>
          <p:cNvSpPr>
            <a:spLocks noGrp="1"/>
          </p:cNvSpPr>
          <p:nvPr>
            <p:ph type="title"/>
          </p:nvPr>
        </p:nvSpPr>
        <p:spPr>
          <a:xfrm>
            <a:off x="457200" y="476250"/>
            <a:ext cx="8229600" cy="1081088"/>
          </a:xfrm>
        </p:spPr>
        <p:txBody>
          <a:bodyPr/>
          <a:lstStyle/>
          <a:p>
            <a:pPr algn="ctr" eaLnBrk="1" hangingPunct="1"/>
            <a:r>
              <a:rPr lang="fr-FR" altLang="en-US" b="1" i="1" smtClean="0"/>
              <a:t>Winterwerp</a:t>
            </a:r>
            <a:r>
              <a:rPr lang="az-Latn-AZ" altLang="en-US" b="1" i="1" smtClean="0"/>
              <a:t> meyarları</a:t>
            </a:r>
            <a:endParaRPr lang="fr-FR" altLang="en-US" smtClean="0"/>
          </a:p>
        </p:txBody>
      </p:sp>
      <p:sp>
        <p:nvSpPr>
          <p:cNvPr id="3" name="Espace réservé du contenu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lnSpcReduction="10000"/>
          </a:bodyPr>
          <a:lstStyle/>
          <a:p>
            <a:pPr marL="274320" indent="-274320" algn="just" eaLnBrk="1" fontAlgn="auto" hangingPunct="1">
              <a:spcAft>
                <a:spcPts val="0"/>
              </a:spcAft>
              <a:buClr>
                <a:schemeClr val="accent3"/>
              </a:buClr>
              <a:buFont typeface="Wingdings 2"/>
              <a:buChar char=""/>
              <a:defRPr/>
            </a:pPr>
            <a:r>
              <a:rPr lang="az-Latn-AZ" sz="3600" dirty="0" smtClean="0"/>
              <a:t>Psixi pozuntu – real olmalı, obyektiv tibbi diaqnoz nəticəsində, </a:t>
            </a:r>
            <a:r>
              <a:rPr lang="az-Latn-AZ" sz="3600" b="1" u="sng" dirty="0" smtClean="0">
                <a:solidFill>
                  <a:srgbClr val="FF0000"/>
                </a:solidFill>
              </a:rPr>
              <a:t>inandırıcı</a:t>
            </a:r>
            <a:r>
              <a:rPr lang="az-Latn-AZ" sz="3600" dirty="0" smtClean="0"/>
              <a:t> şəkildə müəyyən edilməlidir; </a:t>
            </a:r>
          </a:p>
          <a:p>
            <a:pPr marL="274320" indent="-274320" algn="just" eaLnBrk="1" fontAlgn="auto" hangingPunct="1">
              <a:spcAft>
                <a:spcPts val="0"/>
              </a:spcAft>
              <a:buClr>
                <a:schemeClr val="accent3"/>
              </a:buClr>
              <a:buFont typeface="Wingdings 2"/>
              <a:buChar char=""/>
              <a:defRPr/>
            </a:pPr>
            <a:r>
              <a:rPr lang="az-Latn-AZ" sz="3600" dirty="0" smtClean="0"/>
              <a:t>Xarakteri və səviyyəsi saxlanmanı </a:t>
            </a:r>
            <a:r>
              <a:rPr lang="az-Latn-AZ" sz="3600" b="1" u="sng" dirty="0" smtClean="0"/>
              <a:t>zəruri</a:t>
            </a:r>
            <a:r>
              <a:rPr lang="az-Latn-AZ" sz="3600" dirty="0" smtClean="0"/>
              <a:t> etməlidir (başqa daha yumşaq tədbirlər nəzərdən keçirilməlidir)</a:t>
            </a:r>
          </a:p>
          <a:p>
            <a:pPr marL="274320" indent="-274320" algn="just" eaLnBrk="1" fontAlgn="auto" hangingPunct="1">
              <a:spcAft>
                <a:spcPts val="0"/>
              </a:spcAft>
              <a:buClr>
                <a:schemeClr val="accent3"/>
              </a:buClr>
              <a:buFont typeface="Wingdings 2"/>
              <a:buChar char=""/>
              <a:defRPr/>
            </a:pPr>
            <a:r>
              <a:rPr lang="az-Latn-AZ" sz="3600" dirty="0" smtClean="0"/>
              <a:t>Saxlamanın davam etməsi halında </a:t>
            </a:r>
            <a:r>
              <a:rPr lang="az-Latn-AZ" sz="3600" b="1" u="sng" dirty="0" smtClean="0"/>
              <a:t>müntəzəm nəzarət</a:t>
            </a:r>
            <a:r>
              <a:rPr lang="az-Latn-AZ" sz="3600" dirty="0" smtClean="0"/>
              <a:t> olmalıdır.</a:t>
            </a:r>
            <a:endParaRPr lang="fr-FR"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a:xfrm>
            <a:off x="457200" y="704850"/>
            <a:ext cx="8229600" cy="1284288"/>
          </a:xfrm>
        </p:spPr>
        <p:txBody>
          <a:bodyPr/>
          <a:lstStyle/>
          <a:p>
            <a:pPr eaLnBrk="1" hangingPunct="1"/>
            <a:r>
              <a:rPr lang="fr-FR" altLang="en-US" sz="6600" b="1" smtClean="0"/>
              <a:t>+</a:t>
            </a:r>
            <a:r>
              <a:rPr lang="az-Latn-AZ" altLang="en-US" sz="6600" b="1" smtClean="0"/>
              <a:t> “saxlama yeri” tələbi</a:t>
            </a:r>
            <a:endParaRPr lang="fr-FR" altLang="en-US" sz="6600" b="1" smtClean="0"/>
          </a:p>
        </p:txBody>
      </p:sp>
      <p:sp>
        <p:nvSpPr>
          <p:cNvPr id="3" name="Espace réservé du contenu 2"/>
          <p:cNvSpPr>
            <a:spLocks noGrp="1"/>
          </p:cNvSpPr>
          <p:nvPr>
            <p:ph idx="1"/>
          </p:nvPr>
        </p:nvSpPr>
        <p:spPr>
          <a:xfrm>
            <a:off x="457200" y="2997200"/>
            <a:ext cx="8229600" cy="3327400"/>
          </a:xfrm>
        </p:spPr>
        <p:txBody>
          <a:bodyPr>
            <a:normAutofit fontScale="77500" lnSpcReduction="20000"/>
          </a:bodyPr>
          <a:lstStyle/>
          <a:p>
            <a:pPr marL="0" indent="0" algn="just" eaLnBrk="1" fontAlgn="auto" hangingPunct="1">
              <a:spcAft>
                <a:spcPts val="0"/>
              </a:spcAft>
              <a:buClr>
                <a:schemeClr val="accent3"/>
              </a:buClr>
              <a:buFont typeface="Wingdings 2"/>
              <a:buNone/>
              <a:defRPr/>
            </a:pPr>
            <a:r>
              <a:rPr lang="az-Latn-AZ" sz="4800" dirty="0" smtClean="0"/>
              <a:t>Saxlama motivi və yeri arasında məntiqi əlaqə – ruhi xəstə </a:t>
            </a:r>
            <a:r>
              <a:rPr lang="az-Latn-AZ" sz="4800" b="1" u="sng" dirty="0" smtClean="0"/>
              <a:t>yalnız</a:t>
            </a:r>
            <a:r>
              <a:rPr lang="az-Latn-AZ" sz="4800" dirty="0" smtClean="0"/>
              <a:t> xəstəxanada, tibbi müəssisədə və ya digər müvafiq qurumda saxlanıla bilər (</a:t>
            </a:r>
            <a:r>
              <a:rPr lang="fr-FR" sz="4800" i="1" dirty="0" smtClean="0"/>
              <a:t>Claes </a:t>
            </a:r>
            <a:r>
              <a:rPr lang="az-Latn-AZ" sz="4800" i="1" dirty="0" smtClean="0"/>
              <a:t>v</a:t>
            </a:r>
            <a:r>
              <a:rPr lang="fr-FR" sz="4800" i="1" dirty="0" smtClean="0"/>
              <a:t>. </a:t>
            </a:r>
            <a:r>
              <a:rPr lang="fr-FR" sz="4800" i="1" dirty="0" err="1" smtClean="0"/>
              <a:t>Belgi</a:t>
            </a:r>
            <a:r>
              <a:rPr lang="az-Latn-AZ" sz="4800" i="1" dirty="0" smtClean="0"/>
              <a:t>um</a:t>
            </a:r>
            <a:r>
              <a:rPr lang="fr-FR" sz="4800" dirty="0" smtClean="0"/>
              <a:t> n</a:t>
            </a:r>
            <a:r>
              <a:rPr lang="fr-FR" sz="4800" baseline="30000" dirty="0" smtClean="0"/>
              <a:t>o</a:t>
            </a:r>
            <a:r>
              <a:rPr lang="fr-FR" sz="4800" dirty="0" smtClean="0"/>
              <a:t> 43418/09</a:t>
            </a:r>
            <a:r>
              <a:rPr lang="pt-BR" sz="4800" dirty="0" smtClean="0"/>
              <a:t>, § 114,</a:t>
            </a:r>
            <a:r>
              <a:rPr lang="fr-FR" sz="4800" dirty="0" smtClean="0"/>
              <a:t> </a:t>
            </a:r>
            <a:r>
              <a:rPr lang="fr-FR" sz="4800" i="1" dirty="0" smtClean="0"/>
              <a:t>Hutchison Reid </a:t>
            </a:r>
            <a:r>
              <a:rPr lang="az-Latn-AZ" sz="4800" i="1" dirty="0" smtClean="0"/>
              <a:t>v.</a:t>
            </a:r>
            <a:r>
              <a:rPr lang="fr-FR" sz="4800" i="1" dirty="0" smtClean="0"/>
              <a:t> </a:t>
            </a:r>
            <a:r>
              <a:rPr lang="az-Latn-AZ" sz="4800" i="1" dirty="0" smtClean="0"/>
              <a:t>UK</a:t>
            </a:r>
            <a:r>
              <a:rPr lang="fr-FR" sz="4800" dirty="0" smtClean="0"/>
              <a:t>, n</a:t>
            </a:r>
            <a:r>
              <a:rPr lang="fr-FR" sz="4800" baseline="30000" dirty="0" smtClean="0"/>
              <a:t>o </a:t>
            </a:r>
            <a:r>
              <a:rPr lang="fr-FR" sz="4800" dirty="0" smtClean="0"/>
              <a:t>50272/99, § 48,</a:t>
            </a:r>
            <a:r>
              <a:rPr lang="az-Latn-AZ" sz="4800" dirty="0" smtClean="0"/>
              <a:t> Stanev, </a:t>
            </a:r>
            <a:r>
              <a:rPr lang="fr-FR" sz="4800" dirty="0" smtClean="0"/>
              <a:t>§ </a:t>
            </a:r>
            <a:r>
              <a:rPr lang="az-Latn-AZ" sz="4800" dirty="0" smtClean="0"/>
              <a:t>147</a:t>
            </a:r>
            <a:endParaRPr lang="fr-FR" sz="4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p:txBody>
          <a:bodyPr/>
          <a:lstStyle/>
          <a:p>
            <a:pPr eaLnBrk="1" hangingPunct="1"/>
            <a:r>
              <a:rPr lang="az-Latn-AZ" altLang="en-US" smtClean="0"/>
              <a:t>Təcili (təxirəsalınmaz) saxlama </a:t>
            </a:r>
            <a:endParaRPr lang="fr-FR" altLang="en-US" smtClean="0"/>
          </a:p>
        </p:txBody>
      </p:sp>
      <p:sp>
        <p:nvSpPr>
          <p:cNvPr id="30723" name="Espace réservé du contenu 2"/>
          <p:cNvSpPr>
            <a:spLocks noGrp="1"/>
          </p:cNvSpPr>
          <p:nvPr>
            <p:ph idx="1"/>
          </p:nvPr>
        </p:nvSpPr>
        <p:spPr/>
        <p:txBody>
          <a:bodyPr/>
          <a:lstStyle/>
          <a:p>
            <a:pPr eaLnBrk="1" hangingPunct="1"/>
            <a:r>
              <a:rPr lang="fr-FR" altLang="en-US" b="1" i="1" smtClean="0"/>
              <a:t>Winterwerp</a:t>
            </a:r>
            <a:r>
              <a:rPr lang="az-Latn-AZ" altLang="en-US" b="1" i="1" smtClean="0"/>
              <a:t> – </a:t>
            </a:r>
            <a:r>
              <a:rPr lang="az-Latn-AZ" altLang="en-US" i="1" smtClean="0"/>
              <a:t>hücrəsində çılpaq olduğuna görə polis tərəfindən həkim rəyi olmadan psixiatriya hospitalına gətirilmə - İCAZƏ VERİLƏ BİLƏR</a:t>
            </a:r>
          </a:p>
          <a:p>
            <a:pPr algn="ctr" eaLnBrk="1" hangingPunct="1">
              <a:buFont typeface="Wingdings 2" pitchFamily="18" charset="2"/>
              <a:buNone/>
            </a:pPr>
            <a:r>
              <a:rPr lang="az-Latn-AZ" altLang="en-US" b="1" i="1" u="sng" smtClean="0"/>
              <a:t>LAKİN</a:t>
            </a:r>
          </a:p>
          <a:p>
            <a:pPr eaLnBrk="1" hangingPunct="1"/>
            <a:r>
              <a:rPr lang="fr-FR" altLang="en-US" i="1" smtClean="0"/>
              <a:t>Nowicka </a:t>
            </a:r>
            <a:r>
              <a:rPr lang="az-Latn-AZ" altLang="en-US" i="1" smtClean="0"/>
              <a:t>v</a:t>
            </a:r>
            <a:r>
              <a:rPr lang="fr-FR" altLang="en-US" i="1" smtClean="0"/>
              <a:t>. Po</a:t>
            </a:r>
            <a:r>
              <a:rPr lang="az-Latn-AZ" altLang="en-US" i="1" smtClean="0"/>
              <a:t>land</a:t>
            </a:r>
            <a:r>
              <a:rPr lang="fr-FR" altLang="en-US" smtClean="0"/>
              <a:t> </a:t>
            </a:r>
            <a:r>
              <a:rPr lang="az-Latn-AZ" altLang="en-US" smtClean="0"/>
              <a:t>(</a:t>
            </a:r>
            <a:r>
              <a:rPr lang="fr-FR" altLang="en-US" smtClean="0"/>
              <a:t>3 </a:t>
            </a:r>
            <a:r>
              <a:rPr lang="az-Latn-AZ" altLang="en-US" smtClean="0"/>
              <a:t>dekabr</a:t>
            </a:r>
            <a:r>
              <a:rPr lang="fr-FR" altLang="en-US" smtClean="0"/>
              <a:t> 2003</a:t>
            </a:r>
            <a:r>
              <a:rPr lang="az-Latn-AZ" altLang="en-US" smtClean="0"/>
              <a:t>)</a:t>
            </a:r>
          </a:p>
          <a:p>
            <a:pPr algn="ctr" eaLnBrk="1" hangingPunct="1">
              <a:buFont typeface="Wingdings 2" pitchFamily="18" charset="2"/>
              <a:buNone/>
            </a:pPr>
            <a:r>
              <a:rPr lang="az-Latn-AZ" altLang="en-US" u="sng" smtClean="0"/>
              <a:t>həkim tərəfindən ən qısa zamanda ilkin təsdiqlənmə</a:t>
            </a:r>
          </a:p>
          <a:p>
            <a:pPr algn="ctr" eaLnBrk="1" hangingPunct="1">
              <a:buFont typeface="Wingdings 2" pitchFamily="18" charset="2"/>
              <a:buNone/>
            </a:pPr>
            <a:r>
              <a:rPr lang="az-Latn-AZ" altLang="en-US" smtClean="0"/>
              <a:t>(qonşularla davaya görə bir iş çərçivəsində, müayinə üçün 83 gün vaxt sərf olunmuşdu - POZUNTU)</a:t>
            </a:r>
            <a:endParaRPr lang="fr-FR"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352" y="908720"/>
            <a:ext cx="7772400" cy="374441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1" fontAlgn="auto" hangingPunct="1">
              <a:spcAft>
                <a:spcPts val="0"/>
              </a:spcAft>
              <a:defRPr/>
            </a:pPr>
            <a:r>
              <a:rPr lang="fr-FR" sz="7200" i="1" err="1" smtClean="0"/>
              <a:t>Winterwerp</a:t>
            </a:r>
            <a:r>
              <a:rPr lang="az-Latn-AZ" sz="7200" i="1" smtClean="0"/>
              <a:t> meyarlarının tətbiqi</a:t>
            </a:r>
            <a:endParaRPr lang="fr-FR" sz="7200"/>
          </a:p>
        </p:txBody>
      </p:sp>
      <p:sp>
        <p:nvSpPr>
          <p:cNvPr id="4" name="Espace réservé du texte 3"/>
          <p:cNvSpPr>
            <a:spLocks noGrp="1"/>
          </p:cNvSpPr>
          <p:nvPr>
            <p:ph type="body" idx="1"/>
          </p:nvPr>
        </p:nvSpPr>
        <p:spPr>
          <a:xfrm>
            <a:off x="530225" y="5373688"/>
            <a:ext cx="7772400" cy="287337"/>
          </a:xfrm>
        </p:spPr>
        <p:txBody>
          <a:bodyPr>
            <a:normAutofit fontScale="70000" lnSpcReduction="20000"/>
          </a:bodyPr>
          <a:lstStyle/>
          <a:p>
            <a:pPr eaLnBrk="1" fontAlgn="auto" hangingPunct="1">
              <a:spcAft>
                <a:spcPts val="0"/>
              </a:spcAft>
              <a:buClr>
                <a:schemeClr val="accent3"/>
              </a:buClr>
              <a:buFont typeface="Wingdings 2"/>
              <a:buNone/>
              <a:defRPr/>
            </a:pP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288" y="692150"/>
            <a:ext cx="8229600" cy="2232025"/>
          </a:xfrm>
        </p:spPr>
        <p:txBody>
          <a:bodyPr>
            <a:normAutofit fontScale="90000"/>
          </a:bodyPr>
          <a:lstStyle/>
          <a:p>
            <a:pPr algn="just" eaLnBrk="1" fontAlgn="auto" hangingPunct="1">
              <a:spcAft>
                <a:spcPts val="0"/>
              </a:spcAft>
              <a:defRPr/>
            </a:pPr>
            <a:r>
              <a:rPr lang="fr-FR" b="1" dirty="0" smtClean="0"/>
              <a:t/>
            </a:r>
            <a:br>
              <a:rPr lang="fr-FR" b="1" dirty="0" smtClean="0"/>
            </a:br>
            <a:r>
              <a:rPr lang="fr-FR" dirty="0" smtClean="0"/>
              <a:t/>
            </a:r>
            <a:br>
              <a:rPr lang="fr-FR" dirty="0" smtClean="0"/>
            </a:br>
            <a:r>
              <a:rPr lang="fr-FR" dirty="0" smtClean="0"/>
              <a:t> </a:t>
            </a:r>
            <a:r>
              <a:rPr lang="fr-FR" sz="4000" b="1" i="1" dirty="0" err="1" smtClean="0"/>
              <a:t>Shtukaturov</a:t>
            </a:r>
            <a:r>
              <a:rPr lang="fr-FR" sz="4000" b="1" i="1" dirty="0" smtClean="0"/>
              <a:t> v. </a:t>
            </a:r>
            <a:r>
              <a:rPr lang="fr-FR" sz="4000" b="1" i="1" dirty="0" err="1" smtClean="0"/>
              <a:t>Russia</a:t>
            </a:r>
            <a:r>
              <a:rPr lang="az-Latn-AZ" sz="4000" b="1" dirty="0" smtClean="0"/>
              <a:t>, </a:t>
            </a:r>
            <a:r>
              <a:rPr lang="fr-FR" sz="4000" dirty="0" smtClean="0"/>
              <a:t>44009/05 </a:t>
            </a:r>
            <a:r>
              <a:rPr lang="az-Latn-AZ" sz="4000" dirty="0" smtClean="0"/>
              <a:t>– psixi pozgunluğun ağlabatan şəkildə göstərilməməsi </a:t>
            </a:r>
            <a:br>
              <a:rPr lang="az-Latn-AZ" sz="4000" dirty="0" smtClean="0"/>
            </a:br>
            <a:endParaRPr lang="fr-FR" sz="4000" dirty="0"/>
          </a:p>
        </p:txBody>
      </p:sp>
      <p:sp>
        <p:nvSpPr>
          <p:cNvPr id="32771" name="Espace réservé du contenu 2"/>
          <p:cNvSpPr>
            <a:spLocks noGrp="1"/>
          </p:cNvSpPr>
          <p:nvPr>
            <p:ph idx="1"/>
          </p:nvPr>
        </p:nvSpPr>
        <p:spPr>
          <a:xfrm>
            <a:off x="0" y="2565400"/>
            <a:ext cx="8964613" cy="4032250"/>
          </a:xfrm>
        </p:spPr>
        <p:txBody>
          <a:bodyPr/>
          <a:lstStyle/>
          <a:p>
            <a:pPr algn="just" eaLnBrk="1" hangingPunct="1"/>
            <a:endParaRPr lang="az-Latn-AZ" altLang="en-US" sz="3200" smtClean="0"/>
          </a:p>
          <a:p>
            <a:pPr algn="just" eaLnBrk="1" hangingPunct="1"/>
            <a:r>
              <a:rPr lang="az-Latn-AZ" altLang="en-US" sz="3200" smtClean="0"/>
              <a:t>Hökumət - ərizəçinin anasının, oğlunun ruhi xəstəxanaya salınmasını xahiş etməsinin </a:t>
            </a:r>
            <a:r>
              <a:rPr lang="az-Latn-AZ" altLang="en-US" sz="3200" b="1" smtClean="0"/>
              <a:t>səbəbləri</a:t>
            </a:r>
            <a:r>
              <a:rPr lang="az-Latn-AZ" altLang="en-US" sz="3200" smtClean="0"/>
              <a:t>ni izah edə bilməmiş, xəstəxanaya qoyulduğu zamankı səhhətinin vəziyyəti ilə bağlı tibbi sənəd təqdim etməmişdir (</a:t>
            </a:r>
            <a:r>
              <a:rPr lang="az-Latn-AZ" altLang="en-US" sz="3200" b="1" smtClean="0"/>
              <a:t>TİBBİ MÜAYİNƏ</a:t>
            </a:r>
            <a:r>
              <a:rPr lang="az-Latn-AZ" altLang="en-US" sz="3200" smtClean="0"/>
              <a:t>)</a:t>
            </a:r>
            <a:endParaRPr lang="fr-FR" altLang="en-US" sz="32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850"/>
            <a:ext cx="8229600" cy="779463"/>
          </a:xfrm>
        </p:spPr>
        <p:txBody>
          <a:bodyPr>
            <a:normAutofit fontScale="90000"/>
          </a:bodyPr>
          <a:lstStyle/>
          <a:p>
            <a:pPr eaLnBrk="1" fontAlgn="auto" hangingPunct="1">
              <a:spcAft>
                <a:spcPts val="0"/>
              </a:spcAft>
              <a:defRPr/>
            </a:pPr>
            <a:r>
              <a:rPr lang="az-Latn-AZ" sz="4400" dirty="0" smtClean="0"/>
              <a:t>müayinənin səbəbləri</a:t>
            </a:r>
            <a:r>
              <a:rPr lang="az-Latn-AZ" dirty="0" smtClean="0"/>
              <a:t>... </a:t>
            </a:r>
            <a:r>
              <a:rPr lang="az-Latn-AZ" sz="4400" dirty="0" smtClean="0"/>
              <a:t>Maddə 19.3.</a:t>
            </a:r>
            <a:endParaRPr lang="fr-FR" sz="4400" dirty="0"/>
          </a:p>
        </p:txBody>
      </p:sp>
      <p:sp>
        <p:nvSpPr>
          <p:cNvPr id="33795" name="Espace réservé du contenu 2"/>
          <p:cNvSpPr>
            <a:spLocks noGrp="1"/>
          </p:cNvSpPr>
          <p:nvPr>
            <p:ph idx="1"/>
          </p:nvPr>
        </p:nvSpPr>
        <p:spPr>
          <a:xfrm>
            <a:off x="457200" y="1935163"/>
            <a:ext cx="8435975" cy="4662487"/>
          </a:xfrm>
        </p:spPr>
        <p:txBody>
          <a:bodyPr/>
          <a:lstStyle/>
          <a:p>
            <a:pPr marL="0" indent="0" algn="just" eaLnBrk="1" hangingPunct="1">
              <a:buFont typeface="Wingdings 2" pitchFamily="18" charset="2"/>
              <a:buNone/>
            </a:pPr>
            <a:r>
              <a:rPr lang="az-Latn-AZ" altLang="en-US" sz="3200" smtClean="0"/>
              <a:t>Şəxsin psixiatriya müayinəsindən keçirilməsi barədə ərizə şəxsin qohumları və ya qonşuları tərəfindən verildikdə </a:t>
            </a:r>
            <a:r>
              <a:rPr lang="az-Latn-AZ" altLang="en-US" sz="3200" b="1" u="sng" smtClean="0"/>
              <a:t>ən azı üç nəfərin imzası</a:t>
            </a:r>
            <a:r>
              <a:rPr lang="az-Latn-AZ" altLang="en-US" sz="3200" smtClean="0"/>
              <a:t> ... olmalıdır. Ərizədə şəxsin psixiatriya müayinəsinə cəlb olunmasının zəruriliyini əsaslandıran </a:t>
            </a:r>
            <a:r>
              <a:rPr lang="az-Latn-AZ" altLang="en-US" sz="3200" b="1" u="sng" smtClean="0"/>
              <a:t>ətraflı məlumat</a:t>
            </a:r>
            <a:r>
              <a:rPr lang="az-Latn-AZ" altLang="en-US" sz="3200" smtClean="0"/>
              <a:t>, şəxsin və ya onun qanuni nümayəndəsinin həkim-psixiatra müraciət etməkdən boyun qaçırması göstərilməlidir.</a:t>
            </a:r>
            <a:endParaRPr lang="fr-FR" altLang="en-US" sz="32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lstStyle/>
          <a:p>
            <a:pPr eaLnBrk="1" hangingPunct="1"/>
            <a:r>
              <a:rPr lang="az-Latn-AZ" altLang="en-US" smtClean="0"/>
              <a:t>Ilkin qeydlər</a:t>
            </a:r>
            <a:endParaRPr lang="fr-FR" altLang="en-US" smtClean="0"/>
          </a:p>
        </p:txBody>
      </p:sp>
      <p:sp>
        <p:nvSpPr>
          <p:cNvPr id="3" name="Espace réservé du contenu 2"/>
          <p:cNvSpPr>
            <a:spLocks noGrp="1"/>
          </p:cNvSpPr>
          <p:nvPr>
            <p:ph idx="1"/>
          </p:nvPr>
        </p:nvSpPr>
        <p:spPr/>
        <p:txBody>
          <a:bodyPr>
            <a:normAutofit/>
          </a:bodyPr>
          <a:lstStyle/>
          <a:p>
            <a:pPr marL="274320" indent="-274320" algn="ctr" eaLnBrk="1" fontAlgn="auto" hangingPunct="1">
              <a:spcAft>
                <a:spcPts val="0"/>
              </a:spcAft>
              <a:buClr>
                <a:schemeClr val="accent3"/>
              </a:buClr>
              <a:buFont typeface="Wingdings 2"/>
              <a:buNone/>
              <a:defRPr/>
            </a:pPr>
            <a:r>
              <a:rPr lang="az-Latn-AZ" b="1" dirty="0" smtClean="0"/>
              <a:t>Ruhi xəstələrin saxlanmasının zəruriliyi</a:t>
            </a:r>
          </a:p>
          <a:p>
            <a:pPr marL="0" indent="0" algn="just" eaLnBrk="1" fontAlgn="auto" hangingPunct="1">
              <a:spcAft>
                <a:spcPts val="0"/>
              </a:spcAft>
              <a:buClr>
                <a:schemeClr val="accent3"/>
              </a:buClr>
              <a:buFont typeface="Wingdings" pitchFamily="2" charset="2"/>
              <a:buChar char="v"/>
              <a:defRPr/>
            </a:pPr>
            <a:r>
              <a:rPr lang="az-Latn-AZ" sz="3200" dirty="0" smtClean="0"/>
              <a:t>Başqalarını hüquqlarınn müdafiəsi ilə bağlı pozitiv öhdəliklər (məşhur </a:t>
            </a:r>
            <a:r>
              <a:rPr lang="fr-FR" sz="3200" i="1" dirty="0" smtClean="0"/>
              <a:t>Branco </a:t>
            </a:r>
            <a:r>
              <a:rPr lang="fr-FR" sz="3200" i="1" dirty="0" err="1" smtClean="0"/>
              <a:t>Tomasic</a:t>
            </a:r>
            <a:r>
              <a:rPr lang="az-Latn-AZ" sz="3200" i="1" dirty="0" smtClean="0"/>
              <a:t> və başqaları </a:t>
            </a:r>
            <a:r>
              <a:rPr lang="az-Latn-AZ" sz="3200" dirty="0" smtClean="0"/>
              <a:t>və </a:t>
            </a:r>
            <a:r>
              <a:rPr lang="az-Latn-AZ" sz="3200" i="1" dirty="0" smtClean="0"/>
              <a:t>A. Xorvatiyaya q</a:t>
            </a:r>
            <a:r>
              <a:rPr lang="az-Latn-AZ" sz="3200" dirty="0" smtClean="0"/>
              <a:t>. işləri</a:t>
            </a:r>
            <a:r>
              <a:rPr lang="az-Latn-AZ" sz="3200" i="1" dirty="0" smtClean="0"/>
              <a:t> </a:t>
            </a:r>
            <a:r>
              <a:rPr lang="az-Latn-AZ" sz="3200" dirty="0" smtClean="0"/>
              <a:t>)</a:t>
            </a:r>
          </a:p>
          <a:p>
            <a:pPr marL="0" indent="0" algn="just" eaLnBrk="1" fontAlgn="auto" hangingPunct="1">
              <a:spcAft>
                <a:spcPts val="0"/>
              </a:spcAft>
              <a:buClr>
                <a:schemeClr val="accent3"/>
              </a:buClr>
              <a:buFont typeface="Wingdings" pitchFamily="2" charset="2"/>
              <a:buChar char="v"/>
              <a:defRPr/>
            </a:pPr>
            <a:r>
              <a:rPr lang="az-Latn-AZ" sz="3200" dirty="0" smtClean="0"/>
              <a:t>Ruhi xəstələrin hüquqların müdafiəsi ilə bağlı</a:t>
            </a:r>
          </a:p>
          <a:p>
            <a:pPr marL="0" indent="0" algn="just" eaLnBrk="1" fontAlgn="auto" hangingPunct="1">
              <a:spcAft>
                <a:spcPts val="0"/>
              </a:spcAft>
              <a:buClr>
                <a:schemeClr val="accent3"/>
              </a:buClr>
              <a:buFont typeface="Wingdings 2"/>
              <a:buNone/>
              <a:defRPr/>
            </a:pPr>
            <a:r>
              <a:rPr lang="az-Latn-AZ" sz="3200" dirty="0" smtClean="0"/>
              <a:t>(qanunsuz, nəzarətsiz saxlanma təcrübələri, Ümumdünya Psixiatriya Assosiasiyası- SSRİ)</a:t>
            </a:r>
          </a:p>
          <a:p>
            <a:pPr marL="0" indent="0" algn="just" eaLnBrk="1" fontAlgn="auto" hangingPunct="1">
              <a:spcAft>
                <a:spcPts val="0"/>
              </a:spcAft>
              <a:buClr>
                <a:schemeClr val="accent3"/>
              </a:buClr>
              <a:buFont typeface="Wingdings" pitchFamily="2" charset="2"/>
              <a:buChar char="v"/>
              <a:defRPr/>
            </a:pPr>
            <a:endParaRPr lang="az-Latn-AZ" sz="3200" dirty="0" smtClean="0"/>
          </a:p>
          <a:p>
            <a:pPr marL="0" indent="0" algn="just" eaLnBrk="1" fontAlgn="auto" hangingPunct="1">
              <a:spcAft>
                <a:spcPts val="0"/>
              </a:spcAft>
              <a:buClr>
                <a:schemeClr val="accent3"/>
              </a:buClr>
              <a:buFont typeface="Wingdings 2"/>
              <a:buNone/>
              <a:defRPr/>
            </a:pPr>
            <a:endParaRPr lang="fr-FR" sz="32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re 1"/>
          <p:cNvSpPr>
            <a:spLocks noGrp="1"/>
          </p:cNvSpPr>
          <p:nvPr>
            <p:ph type="title"/>
          </p:nvPr>
        </p:nvSpPr>
        <p:spPr>
          <a:xfrm>
            <a:off x="457200" y="704850"/>
            <a:ext cx="8229600" cy="1571625"/>
          </a:xfrm>
        </p:spPr>
        <p:txBody>
          <a:bodyPr/>
          <a:lstStyle/>
          <a:p>
            <a:pPr eaLnBrk="1" hangingPunct="1"/>
            <a:r>
              <a:rPr lang="az-Latn-AZ" altLang="en-US" sz="4000" b="1" smtClean="0"/>
              <a:t>Yeri gəlmişkən... AİHK, maddə 34 + 39-cu qayda məsələsi</a:t>
            </a:r>
            <a:endParaRPr lang="fr-FR" altLang="en-US" sz="4000" b="1" smtClean="0"/>
          </a:p>
        </p:txBody>
      </p:sp>
      <p:sp>
        <p:nvSpPr>
          <p:cNvPr id="34819" name="Espace réservé du contenu 2"/>
          <p:cNvSpPr>
            <a:spLocks noGrp="1"/>
          </p:cNvSpPr>
          <p:nvPr>
            <p:ph idx="1"/>
          </p:nvPr>
        </p:nvSpPr>
        <p:spPr>
          <a:xfrm>
            <a:off x="457200" y="2492375"/>
            <a:ext cx="8229600" cy="3832225"/>
          </a:xfrm>
        </p:spPr>
        <p:txBody>
          <a:bodyPr/>
          <a:lstStyle/>
          <a:p>
            <a:pPr marL="0" indent="0" algn="just" eaLnBrk="1" hangingPunct="1">
              <a:buFont typeface="Wingdings 2" pitchFamily="18" charset="2"/>
              <a:buNone/>
            </a:pPr>
            <a:r>
              <a:rPr lang="az-Latn-AZ" altLang="en-US" sz="3200" smtClean="0"/>
              <a:t>- Ştukaturov fəaliyyət qabiliyyətsiz elan edilmiş, anası qəyyumu təyin edilmiş və onun vəkillə hər hansı ünsiyyətinə icazə verilməmişdi. </a:t>
            </a:r>
          </a:p>
          <a:p>
            <a:pPr marL="0" indent="0" algn="just" eaLnBrk="1" hangingPunct="1">
              <a:buFont typeface="Wingdings 2" pitchFamily="18" charset="2"/>
              <a:buNone/>
            </a:pPr>
            <a:r>
              <a:rPr lang="az-Latn-AZ" altLang="en-US" sz="3200" smtClean="0"/>
              <a:t>AİHM tərəfindən 39-cu qaydanın tətbiqi, vəkillə görüş icazənin verilməsini tələbi</a:t>
            </a:r>
          </a:p>
          <a:p>
            <a:pPr marL="0" indent="0" algn="just" eaLnBrk="1" hangingPunct="1">
              <a:buFont typeface="Wingdings 2" pitchFamily="18" charset="2"/>
              <a:buNone/>
            </a:pPr>
            <a:r>
              <a:rPr lang="az-Latn-AZ" altLang="en-US" sz="3200" smtClean="0"/>
              <a:t>- RF tərəfindən imtina (və </a:t>
            </a:r>
            <a:r>
              <a:rPr lang="az-Latn-AZ" altLang="en-US" sz="3200" b="1" u="sng" smtClean="0"/>
              <a:t>POZUNTU</a:t>
            </a:r>
            <a:r>
              <a:rPr lang="az-Latn-AZ" altLang="en-US" sz="3200" smtClean="0"/>
              <a:t>, m. 34)</a:t>
            </a:r>
            <a:endParaRPr lang="fr-FR" altLang="en-US" sz="32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re 1"/>
          <p:cNvSpPr>
            <a:spLocks noGrp="1"/>
          </p:cNvSpPr>
          <p:nvPr>
            <p:ph type="title"/>
          </p:nvPr>
        </p:nvSpPr>
        <p:spPr/>
        <p:txBody>
          <a:bodyPr/>
          <a:lstStyle/>
          <a:p>
            <a:pPr eaLnBrk="1" hangingPunct="1"/>
            <a:r>
              <a:rPr lang="fr-FR" altLang="en-US" i="1" smtClean="0"/>
              <a:t>C.B.</a:t>
            </a:r>
            <a:r>
              <a:rPr lang="az-Latn-AZ" altLang="en-US" i="1" smtClean="0"/>
              <a:t> v.</a:t>
            </a:r>
            <a:r>
              <a:rPr lang="fr-FR" altLang="en-US" i="1" smtClean="0"/>
              <a:t> R</a:t>
            </a:r>
            <a:r>
              <a:rPr lang="az-Latn-AZ" altLang="en-US" i="1" smtClean="0"/>
              <a:t>om</a:t>
            </a:r>
            <a:r>
              <a:rPr lang="fr-FR" altLang="en-US" i="1" smtClean="0"/>
              <a:t>ani</a:t>
            </a:r>
            <a:r>
              <a:rPr lang="az-Latn-AZ" altLang="en-US" i="1" smtClean="0"/>
              <a:t>a</a:t>
            </a:r>
            <a:r>
              <a:rPr lang="az-Latn-AZ" altLang="en-US" smtClean="0"/>
              <a:t>, </a:t>
            </a:r>
            <a:r>
              <a:rPr lang="fr-FR" altLang="en-US" smtClean="0"/>
              <a:t>20 a</a:t>
            </a:r>
            <a:r>
              <a:rPr lang="az-Latn-AZ" altLang="en-US" smtClean="0"/>
              <a:t>prel</a:t>
            </a:r>
            <a:r>
              <a:rPr lang="fr-FR" altLang="en-US" smtClean="0"/>
              <a:t> 2010</a:t>
            </a:r>
          </a:p>
        </p:txBody>
      </p:sp>
      <p:sp>
        <p:nvSpPr>
          <p:cNvPr id="3" name="Espace réservé du contenu 2"/>
          <p:cNvSpPr>
            <a:spLocks noGrp="1"/>
          </p:cNvSpPr>
          <p:nvPr>
            <p:ph idx="1"/>
          </p:nvPr>
        </p:nvSpPr>
        <p:spPr/>
        <p:txBody>
          <a:bodyPr>
            <a:normAutofit fontScale="92500" lnSpcReduction="10000"/>
          </a:bodyPr>
          <a:lstStyle/>
          <a:p>
            <a:pPr marL="0" indent="0" algn="just" eaLnBrk="1" fontAlgn="auto" hangingPunct="1">
              <a:spcAft>
                <a:spcPts val="0"/>
              </a:spcAft>
              <a:buClr>
                <a:schemeClr val="accent3"/>
              </a:buClr>
              <a:buFont typeface="Wingdings 2"/>
              <a:buNone/>
              <a:tabLst>
                <a:tab pos="449263" algn="l"/>
              </a:tabLst>
              <a:defRPr/>
            </a:pPr>
            <a:r>
              <a:rPr lang="az-Latn-AZ" sz="4000" dirty="0" smtClean="0"/>
              <a:t>Ərizəçi, polis işçisinə iftira iidiası ilə bağlı cinayət işi çərçivəsində, evindən səhər tezdən əlləri qandallanaraq polis idarəsinə, sonra məhkəmə-tibbi laboratoriyasına aparılmış, sonra </a:t>
            </a:r>
            <a:r>
              <a:rPr lang="az-Latn-AZ" sz="4000" i="1" dirty="0" smtClean="0"/>
              <a:t>xəstəxanaya salınmışdı – bunun </a:t>
            </a:r>
            <a:r>
              <a:rPr lang="az-Latn-AZ" sz="4000" b="1" i="1" u="sng" dirty="0" smtClean="0"/>
              <a:t>zəruriliyi həkim tərəfindən müəyyən edilməmişdi</a:t>
            </a:r>
            <a:r>
              <a:rPr lang="az-Latn-AZ" sz="4000" i="1" dirty="0" smtClean="0"/>
              <a:t>.</a:t>
            </a:r>
            <a:r>
              <a:rPr lang="az-Latn-AZ" i="1" dirty="0" smtClean="0"/>
              <a:t> </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a:xfrm>
            <a:off x="457200" y="704850"/>
            <a:ext cx="8229600" cy="1787525"/>
          </a:xfrm>
        </p:spPr>
        <p:txBody>
          <a:bodyPr/>
          <a:lstStyle/>
          <a:p>
            <a:pPr eaLnBrk="1" hangingPunct="1"/>
            <a:r>
              <a:rPr lang="az-Latn-AZ" altLang="en-US" b="1" i="1" smtClean="0"/>
              <a:t>Yaikov v. Russia</a:t>
            </a:r>
            <a:r>
              <a:rPr lang="az-Latn-AZ" altLang="en-US" smtClean="0"/>
              <a:t/>
            </a:r>
            <a:br>
              <a:rPr lang="az-Latn-AZ" altLang="en-US" smtClean="0"/>
            </a:br>
            <a:r>
              <a:rPr lang="az-Latn-AZ" altLang="en-US" smtClean="0"/>
              <a:t>18 iyun 2015</a:t>
            </a:r>
            <a:endParaRPr lang="fr-FR" altLang="en-US" smtClean="0"/>
          </a:p>
        </p:txBody>
      </p:sp>
      <p:sp>
        <p:nvSpPr>
          <p:cNvPr id="36867" name="Espace réservé du contenu 2"/>
          <p:cNvSpPr>
            <a:spLocks noGrp="1"/>
          </p:cNvSpPr>
          <p:nvPr>
            <p:ph idx="1"/>
          </p:nvPr>
        </p:nvSpPr>
        <p:spPr>
          <a:xfrm>
            <a:off x="457200" y="2636838"/>
            <a:ext cx="8229600" cy="3489325"/>
          </a:xfrm>
        </p:spPr>
        <p:txBody>
          <a:bodyPr/>
          <a:lstStyle/>
          <a:p>
            <a:pPr eaLnBrk="1" hangingPunct="1"/>
            <a:r>
              <a:rPr lang="az-Latn-AZ" altLang="en-US" smtClean="0"/>
              <a:t>Ərizəçinin son müayinəsindən 1 il altı ay sonra ruhi xəstəxanaya yerləşdirilməsi -</a:t>
            </a:r>
            <a:r>
              <a:rPr lang="fr-FR" altLang="en-US" smtClean="0"/>
              <a:t> </a:t>
            </a:r>
            <a:r>
              <a:rPr lang="az-Latn-AZ" altLang="en-US" b="1" smtClean="0"/>
              <a:t>POZUNTU</a:t>
            </a:r>
            <a:endParaRPr lang="fr-FR" altLang="en-US" b="1"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fontAlgn="auto" hangingPunct="1">
              <a:spcAft>
                <a:spcPts val="0"/>
              </a:spcAft>
              <a:defRPr/>
            </a:pPr>
            <a:r>
              <a:rPr lang="az-Latn-AZ" dirty="0" smtClean="0"/>
              <a:t>Mlüki Məcəllə, Fəsil 36 </a:t>
            </a:r>
            <a:r>
              <a:rPr lang="az-Latn-AZ" b="1" dirty="0" smtClean="0"/>
              <a:t>prosedur</a:t>
            </a:r>
            <a:endParaRPr lang="fr-FR" b="1" dirty="0"/>
          </a:p>
        </p:txBody>
      </p:sp>
      <p:sp>
        <p:nvSpPr>
          <p:cNvPr id="37891" name="Espace réservé du contenu 2"/>
          <p:cNvSpPr>
            <a:spLocks noGrp="1"/>
          </p:cNvSpPr>
          <p:nvPr>
            <p:ph idx="1"/>
          </p:nvPr>
        </p:nvSpPr>
        <p:spPr/>
        <p:txBody>
          <a:bodyPr/>
          <a:lstStyle/>
          <a:p>
            <a:pPr eaLnBrk="1" hangingPunct="1"/>
            <a:r>
              <a:rPr lang="az-Latn-AZ" altLang="en-US" smtClean="0"/>
              <a:t>Ərizə (qohumlar, qəyyum və ya himayəçi, psixiatriya müəssisəsinin rəhbəri)</a:t>
            </a:r>
          </a:p>
          <a:p>
            <a:pPr eaLnBrk="1" hangingPunct="1"/>
            <a:r>
              <a:rPr lang="az-Latn-AZ" altLang="en-US" smtClean="0"/>
              <a:t>Ərizədə əsaslar göstərilməlidir (Qanun, maddə 11)</a:t>
            </a:r>
          </a:p>
          <a:p>
            <a:pPr eaLnBrk="1" hangingPunct="1"/>
            <a:r>
              <a:rPr lang="az-Latn-AZ" altLang="en-US" smtClean="0"/>
              <a:t>Psixiatriya müəssisəsinin rəhbərliyi tərəfindən ərizə - həkim-psixiatr komissiyasının əsaslandırılmış rəyi əlavə edilməlidir</a:t>
            </a:r>
          </a:p>
          <a:p>
            <a:pPr eaLnBrk="1" hangingPunct="1">
              <a:buFont typeface="Wingdings 2" pitchFamily="18" charset="2"/>
              <a:buNone/>
            </a:pPr>
            <a:endParaRPr lang="az-Latn-AZ" altLang="en-US" smtClean="0"/>
          </a:p>
          <a:p>
            <a:pPr eaLnBrk="1" hangingPunct="1">
              <a:buFont typeface="Wingdings 2" pitchFamily="18" charset="2"/>
              <a:buNone/>
            </a:pPr>
            <a:r>
              <a:rPr lang="az-Latn-AZ" altLang="en-US" b="1" i="1" smtClean="0"/>
              <a:t>Lashin v. Russia</a:t>
            </a:r>
            <a:r>
              <a:rPr lang="az-Latn-AZ" altLang="en-US" smtClean="0"/>
              <a:t> işi ilə oxşarlıq, prosessual müddətlərə əməl olunmaması və </a:t>
            </a:r>
            <a:r>
              <a:rPr lang="az-Latn-AZ" altLang="en-US" b="1" smtClean="0"/>
              <a:t>POZUNTU</a:t>
            </a:r>
            <a:endParaRPr lang="fr-FR" altLang="en-US" b="1"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re 1"/>
          <p:cNvSpPr>
            <a:spLocks noGrp="1"/>
          </p:cNvSpPr>
          <p:nvPr>
            <p:ph type="title"/>
          </p:nvPr>
        </p:nvSpPr>
        <p:spPr/>
        <p:txBody>
          <a:bodyPr/>
          <a:lstStyle/>
          <a:p>
            <a:pPr eaLnBrk="1" hangingPunct="1"/>
            <a:r>
              <a:rPr lang="az-Latn-AZ" altLang="en-US" b="1" i="1" smtClean="0"/>
              <a:t>Lashin v. Russia</a:t>
            </a:r>
            <a:endParaRPr lang="fr-FR" altLang="en-US" smtClean="0"/>
          </a:p>
        </p:txBody>
      </p:sp>
      <p:sp>
        <p:nvSpPr>
          <p:cNvPr id="38915" name="Espace réservé du contenu 2"/>
          <p:cNvSpPr>
            <a:spLocks noGrp="1"/>
          </p:cNvSpPr>
          <p:nvPr>
            <p:ph idx="1"/>
          </p:nvPr>
        </p:nvSpPr>
        <p:spPr/>
        <p:txBody>
          <a:bodyPr/>
          <a:lstStyle/>
          <a:p>
            <a:pPr marL="0" indent="0" algn="just" eaLnBrk="1" hangingPunct="1">
              <a:buFont typeface="Wingdings 2" pitchFamily="18" charset="2"/>
              <a:buNone/>
            </a:pPr>
            <a:r>
              <a:rPr lang="az-Latn-AZ" altLang="en-US" smtClean="0"/>
              <a:t>İşin gedişinin bir nöqtəsində qəyyumluq Psixiatriya Müəssisəsinə verilmiş və o, ərizəçinin hospitallaşdırılması üçün müraciət etmişdi deyə, bu saxlanılma qeyri-könüllü hesab edilməmiş və </a:t>
            </a:r>
            <a:r>
              <a:rPr lang="az-Latn-AZ" altLang="en-US" b="1" smtClean="0"/>
              <a:t>heç bir məhkəmə təminatı olmamışdır</a:t>
            </a:r>
            <a:r>
              <a:rPr lang="az-Latn-AZ" altLang="en-US" smtClean="0"/>
              <a:t>. Pozuntu üçün KAFİdir</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re 1"/>
          <p:cNvSpPr>
            <a:spLocks noGrp="1"/>
          </p:cNvSpPr>
          <p:nvPr>
            <p:ph type="title"/>
          </p:nvPr>
        </p:nvSpPr>
        <p:spPr>
          <a:xfrm>
            <a:off x="457200" y="333375"/>
            <a:ext cx="8229600" cy="1655763"/>
          </a:xfrm>
        </p:spPr>
        <p:txBody>
          <a:bodyPr/>
          <a:lstStyle/>
          <a:p>
            <a:pPr algn="ctr" eaLnBrk="1" hangingPunct="1"/>
            <a:r>
              <a:rPr lang="az-Latn-AZ" altLang="en-US" sz="4000" b="1" smtClean="0"/>
              <a:t>+ Məhkəmə həkimlərin qərarlarına yenidən baxmır, LAKİN </a:t>
            </a:r>
            <a:endParaRPr lang="fr-FR" altLang="en-US" sz="4000" b="1" smtClean="0"/>
          </a:p>
        </p:txBody>
      </p:sp>
      <p:sp>
        <p:nvSpPr>
          <p:cNvPr id="39939" name="Espace réservé du contenu 2"/>
          <p:cNvSpPr>
            <a:spLocks noGrp="1"/>
          </p:cNvSpPr>
          <p:nvPr>
            <p:ph idx="1"/>
          </p:nvPr>
        </p:nvSpPr>
        <p:spPr>
          <a:xfrm>
            <a:off x="457200" y="2276475"/>
            <a:ext cx="8229600" cy="4048125"/>
          </a:xfrm>
        </p:spPr>
        <p:txBody>
          <a:bodyPr/>
          <a:lstStyle/>
          <a:p>
            <a:pPr eaLnBrk="1" hangingPunct="1"/>
            <a:r>
              <a:rPr lang="az-Latn-AZ" altLang="en-US" smtClean="0"/>
              <a:t>Qəyyum həm də ərizəçinin hospitallaşdırılması barədə qərar vermiş və ərizəçinin məhkəmə mübahisəsi qaldırdığı müəssisə idi – </a:t>
            </a:r>
            <a:r>
              <a:rPr lang="az-Latn-AZ" altLang="en-US" b="1" u="sng" smtClean="0">
                <a:solidFill>
                  <a:srgbClr val="FF0000"/>
                </a:solidFill>
              </a:rPr>
              <a:t>QƏRƏZSİZLİK</a:t>
            </a:r>
            <a:r>
              <a:rPr lang="az-Latn-AZ" altLang="en-US" smtClean="0"/>
              <a:t>? </a:t>
            </a:r>
          </a:p>
          <a:p>
            <a:pPr eaLnBrk="1" hangingPunct="1"/>
            <a:r>
              <a:rPr lang="az-Latn-AZ" altLang="en-US" smtClean="0"/>
              <a:t>Məhkəmələrin nəzarəti olmadığından, </a:t>
            </a:r>
            <a:r>
              <a:rPr lang="fr-FR" altLang="en-US" smtClean="0"/>
              <a:t>Winterwerp </a:t>
            </a:r>
            <a:r>
              <a:rPr lang="az-Latn-AZ" altLang="en-US" smtClean="0"/>
              <a:t>meyarlarını yoxlamaq qeyri-mümkündür, yenə də </a:t>
            </a:r>
          </a:p>
          <a:p>
            <a:pPr eaLnBrk="1" hangingPunct="1">
              <a:buFontTx/>
              <a:buChar char="-"/>
            </a:pPr>
            <a:r>
              <a:rPr lang="az-Latn-AZ" altLang="en-US" smtClean="0"/>
              <a:t>xəstəlik arayışındakı qüsurlar: özünə və başqasına mümkün zərər; və</a:t>
            </a:r>
          </a:p>
          <a:p>
            <a:pPr eaLnBrk="1" hangingPunct="1">
              <a:buFontTx/>
              <a:buChar char="-"/>
            </a:pPr>
            <a:r>
              <a:rPr lang="az-Latn-AZ" altLang="en-US" smtClean="0"/>
              <a:t>Səxtəliyin saxlamanı zəruru edəcək dərəcədə olduğu görünmürdü</a:t>
            </a:r>
          </a:p>
          <a:p>
            <a:pPr eaLnBrk="1" hangingPunct="1">
              <a:buFontTx/>
              <a:buChar char="-"/>
            </a:pPr>
            <a:endParaRPr lang="fr-FR"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pPr eaLnBrk="1" hangingPunct="1"/>
            <a:r>
              <a:rPr lang="az-Latn-AZ" altLang="en-US" b="1" i="1" smtClean="0"/>
              <a:t>Guzzardi v. İtaly</a:t>
            </a:r>
            <a:r>
              <a:rPr lang="az-Latn-AZ" altLang="en-US" smtClean="0"/>
              <a:t>, </a:t>
            </a:r>
            <a:r>
              <a:rPr lang="fr-FR" altLang="en-US" smtClean="0"/>
              <a:t>§98</a:t>
            </a:r>
          </a:p>
        </p:txBody>
      </p:sp>
      <p:sp>
        <p:nvSpPr>
          <p:cNvPr id="3" name="Espace réservé du contenu 2"/>
          <p:cNvSpPr>
            <a:spLocks noGrp="1"/>
          </p:cNvSpPr>
          <p:nvPr>
            <p:ph idx="1"/>
          </p:nvPr>
        </p:nvSpPr>
        <p:spPr/>
        <p:txBody>
          <a:bodyPr>
            <a:normAutofit lnSpcReduction="10000"/>
          </a:bodyPr>
          <a:lstStyle/>
          <a:p>
            <a:pPr marL="0" indent="0" algn="just" eaLnBrk="1" fontAlgn="auto" hangingPunct="1">
              <a:spcAft>
                <a:spcPts val="0"/>
              </a:spcAft>
              <a:buClr>
                <a:schemeClr val="accent3"/>
              </a:buClr>
              <a:buFont typeface="Wingdings 2"/>
              <a:buNone/>
              <a:defRPr/>
            </a:pPr>
            <a:r>
              <a:rPr lang="az-Latn-AZ" sz="4400" dirty="0" smtClean="0"/>
              <a:t>Konvensiya </a:t>
            </a:r>
            <a:r>
              <a:rPr lang="fr-FR" sz="4400" dirty="0" err="1" smtClean="0"/>
              <a:t>onl</a:t>
            </a:r>
            <a:r>
              <a:rPr lang="az-Latn-AZ" sz="4400" dirty="0" smtClean="0"/>
              <a:t>a</a:t>
            </a:r>
            <a:r>
              <a:rPr lang="fr-FR" sz="4400" dirty="0" smtClean="0"/>
              <a:t>r</a:t>
            </a:r>
            <a:r>
              <a:rPr lang="az-Latn-AZ" sz="4400" dirty="0" smtClean="0"/>
              <a:t>ın</a:t>
            </a:r>
            <a:r>
              <a:rPr lang="fr-FR" sz="4400" dirty="0" smtClean="0"/>
              <a:t> </a:t>
            </a:r>
            <a:r>
              <a:rPr lang="az-Latn-AZ" sz="4400" dirty="0" smtClean="0"/>
              <a:t>sa</a:t>
            </a:r>
            <a:r>
              <a:rPr lang="fr-FR" sz="4400" dirty="0" err="1" smtClean="0"/>
              <a:t>xl</a:t>
            </a:r>
            <a:r>
              <a:rPr lang="az-Latn-AZ" sz="4400" dirty="0" smtClean="0"/>
              <a:t>a</a:t>
            </a:r>
            <a:r>
              <a:rPr lang="fr-FR" sz="4400" dirty="0" smtClean="0"/>
              <a:t>nm</a:t>
            </a:r>
            <a:r>
              <a:rPr lang="az-Latn-AZ" sz="4400" dirty="0" smtClean="0"/>
              <a:t>a</a:t>
            </a:r>
            <a:r>
              <a:rPr lang="fr-FR" sz="4400" dirty="0" smtClean="0"/>
              <a:t>s</a:t>
            </a:r>
            <a:r>
              <a:rPr lang="az-Latn-AZ" sz="4400" dirty="0" smtClean="0"/>
              <a:t>ı</a:t>
            </a:r>
            <a:r>
              <a:rPr lang="fr-FR" sz="4400" dirty="0" smtClean="0"/>
              <a:t>n</a:t>
            </a:r>
            <a:r>
              <a:rPr lang="az-Latn-AZ" sz="4400" dirty="0" smtClean="0"/>
              <a:t>a</a:t>
            </a:r>
            <a:r>
              <a:rPr lang="fr-FR" sz="4400" dirty="0" smtClean="0"/>
              <a:t> </a:t>
            </a:r>
            <a:r>
              <a:rPr lang="az-Latn-AZ" sz="4400" dirty="0" smtClean="0"/>
              <a:t>imkan</a:t>
            </a:r>
            <a:r>
              <a:rPr lang="fr-FR" sz="4400" dirty="0" smtClean="0"/>
              <a:t> ver</a:t>
            </a:r>
            <a:r>
              <a:rPr lang="az-Latn-AZ" sz="4400" dirty="0" smtClean="0"/>
              <a:t>sə də, bunun yeganə səbəbi bu şəxslərin ictimai təhlüksizlik üçün  hədə təşkil edə bilmələri deyil, həm də saxlanmalarının onların özlərinin maraqlarında olmasıdır.</a:t>
            </a:r>
            <a:endParaRPr lang="fr-FR" sz="4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fontAlgn="auto" hangingPunct="1">
              <a:spcAft>
                <a:spcPts val="0"/>
              </a:spcAft>
              <a:defRPr/>
            </a:pPr>
            <a:r>
              <a:rPr lang="az-Latn-AZ" dirty="0" smtClean="0"/>
              <a:t>Maddə 5.1 e)-in</a:t>
            </a:r>
            <a:r>
              <a:rPr lang="fr-FR" dirty="0" smtClean="0"/>
              <a:t> </a:t>
            </a:r>
            <a:r>
              <a:rPr lang="az-Latn-AZ" dirty="0" smtClean="0"/>
              <a:t>xüsusi </a:t>
            </a:r>
            <a:r>
              <a:rPr lang="fr-FR" dirty="0" err="1" smtClean="0"/>
              <a:t>anla</a:t>
            </a:r>
            <a:r>
              <a:rPr lang="az-Latn-AZ" dirty="0" smtClean="0"/>
              <a:t>yışları</a:t>
            </a:r>
            <a:endParaRPr lang="fr-FR" dirty="0"/>
          </a:p>
        </p:txBody>
      </p:sp>
      <p:sp>
        <p:nvSpPr>
          <p:cNvPr id="9219" name="Espace réservé du contenu 2"/>
          <p:cNvSpPr>
            <a:spLocks noGrp="1"/>
          </p:cNvSpPr>
          <p:nvPr>
            <p:ph idx="1"/>
          </p:nvPr>
        </p:nvSpPr>
        <p:spPr>
          <a:xfrm>
            <a:off x="457200" y="2276475"/>
            <a:ext cx="8507413" cy="4176713"/>
          </a:xfrm>
        </p:spPr>
        <p:txBody>
          <a:bodyPr/>
          <a:lstStyle/>
          <a:p>
            <a:pPr eaLnBrk="1" hangingPunct="1"/>
            <a:r>
              <a:rPr lang="az-Latn-AZ" altLang="en-US" smtClean="0"/>
              <a:t>“</a:t>
            </a:r>
            <a:r>
              <a:rPr lang="az-Latn-AZ" altLang="en-US" b="1" smtClean="0"/>
              <a:t>Ruhi xəstə</a:t>
            </a:r>
            <a:r>
              <a:rPr lang="az-Latn-AZ" altLang="en-US" smtClean="0"/>
              <a:t>” anlayışı</a:t>
            </a:r>
            <a:endParaRPr lang="az-Latn-AZ" altLang="en-US" i="1" smtClean="0"/>
          </a:p>
          <a:p>
            <a:pPr eaLnBrk="1" hangingPunct="1">
              <a:buFont typeface="Wingdings 2" pitchFamily="18" charset="2"/>
              <a:buNone/>
            </a:pPr>
            <a:r>
              <a:rPr lang="az-Latn-AZ" altLang="en-US" i="1" smtClean="0"/>
              <a:t>Dəqiq anlayış verilə bilməz, tibbin inkişafı və cəmiyyətin yanaşmasına görə dəyişir...</a:t>
            </a:r>
          </a:p>
          <a:p>
            <a:pPr eaLnBrk="1" hangingPunct="1">
              <a:buFont typeface="Wingdings 2" pitchFamily="18" charset="2"/>
              <a:buNone/>
            </a:pPr>
            <a:r>
              <a:rPr lang="fr-FR" altLang="en-US" b="1" i="1" smtClean="0"/>
              <a:t>Winterwerp</a:t>
            </a:r>
            <a:r>
              <a:rPr lang="fr-FR" altLang="en-US" i="1" smtClean="0"/>
              <a:t> </a:t>
            </a:r>
            <a:r>
              <a:rPr lang="az-Latn-AZ" altLang="en-US" i="1" smtClean="0"/>
              <a:t>v</a:t>
            </a:r>
            <a:r>
              <a:rPr lang="fr-FR" altLang="en-US" i="1" smtClean="0"/>
              <a:t>. </a:t>
            </a:r>
            <a:r>
              <a:rPr lang="az-Latn-AZ" altLang="en-US" i="1" smtClean="0"/>
              <a:t>Netherlands, </a:t>
            </a:r>
            <a:r>
              <a:rPr lang="fr-FR" altLang="en-US" smtClean="0"/>
              <a:t>24 octobre 1979, §37</a:t>
            </a:r>
            <a:r>
              <a:rPr lang="az-Latn-AZ" altLang="en-US" smtClean="0"/>
              <a:t>, </a:t>
            </a:r>
          </a:p>
          <a:p>
            <a:pPr eaLnBrk="1" hangingPunct="1">
              <a:buFont typeface="Wingdings 2" pitchFamily="18" charset="2"/>
              <a:buNone/>
            </a:pPr>
            <a:r>
              <a:rPr lang="az-Latn-AZ" altLang="en-US" b="1" i="1" u="sng" smtClean="0"/>
              <a:t>Rudenko v. Ukraine – sadəcə olaraq cəmiyyətin normalarından fərqlidir deyə ruhi xəstə hesab edilə bilməz</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57200" y="704850"/>
            <a:ext cx="8229600" cy="923925"/>
          </a:xfrm>
        </p:spPr>
        <p:txBody>
          <a:bodyPr/>
          <a:lstStyle/>
          <a:p>
            <a:pPr algn="ctr" eaLnBrk="1" hangingPunct="1"/>
            <a:r>
              <a:rPr lang="az-Latn-AZ" altLang="en-US" b="1" i="1" u="sng" smtClean="0"/>
              <a:t>“</a:t>
            </a:r>
            <a:r>
              <a:rPr lang="fr-FR" altLang="en-US" b="1" i="1" u="sng" smtClean="0"/>
              <a:t>Ruhi x</a:t>
            </a:r>
            <a:r>
              <a:rPr lang="az-Latn-AZ" altLang="en-US" b="1" i="1" u="sng" smtClean="0"/>
              <a:t>əstə”, əlavə elementlər</a:t>
            </a:r>
            <a:endParaRPr lang="fr-FR" altLang="en-US" b="1" i="1" u="sng" smtClean="0"/>
          </a:p>
        </p:txBody>
      </p:sp>
      <p:sp>
        <p:nvSpPr>
          <p:cNvPr id="3" name="Espace réservé du contenu 2"/>
          <p:cNvSpPr>
            <a:spLocks noGrp="1"/>
          </p:cNvSpPr>
          <p:nvPr>
            <p:ph idx="1"/>
          </p:nvPr>
        </p:nvSpPr>
        <p:spPr>
          <a:xfrm>
            <a:off x="457200" y="1935163"/>
            <a:ext cx="8291513" cy="4589462"/>
          </a:xfrm>
        </p:spPr>
        <p:txBody>
          <a:bodyPr>
            <a:normAutofit fontScale="92500"/>
          </a:bodyPr>
          <a:lstStyle/>
          <a:p>
            <a:pPr marL="274320" indent="-274320" eaLnBrk="1" fontAlgn="auto" hangingPunct="1">
              <a:spcAft>
                <a:spcPts val="0"/>
              </a:spcAft>
              <a:buClr>
                <a:schemeClr val="accent3"/>
              </a:buClr>
              <a:buFont typeface="Wingdings 2"/>
              <a:buNone/>
              <a:defRPr/>
            </a:pPr>
            <a:r>
              <a:rPr lang="az-Latn-AZ" i="1" dirty="0" smtClean="0"/>
              <a:t>Glien v. Germany (pedofil psixopatın preventiv saxlanması)</a:t>
            </a:r>
          </a:p>
          <a:p>
            <a:pPr marL="274320" indent="-274320" eaLnBrk="1" fontAlgn="auto" hangingPunct="1">
              <a:spcAft>
                <a:spcPts val="0"/>
              </a:spcAft>
              <a:buClr>
                <a:schemeClr val="accent3"/>
              </a:buClr>
              <a:buFontTx/>
              <a:buChar char="-"/>
              <a:defRPr/>
            </a:pPr>
            <a:r>
              <a:rPr lang="az-Latn-AZ" sz="3200" dirty="0" smtClean="0"/>
              <a:t>şəxsin K. mənasında ruhi xəstə hesab edilməsi üçün, cinayət məsuliyyətsiz hesab ediləcəs səviyyədə xəstə olması vacib deyil </a:t>
            </a:r>
          </a:p>
          <a:p>
            <a:pPr marL="274320" indent="-274320" eaLnBrk="1" fontAlgn="auto" hangingPunct="1">
              <a:spcAft>
                <a:spcPts val="0"/>
              </a:spcAft>
              <a:buClr>
                <a:schemeClr val="accent3"/>
              </a:buClr>
              <a:buFontTx/>
              <a:buChar char="-"/>
              <a:defRPr/>
            </a:pPr>
            <a:r>
              <a:rPr lang="az-Latn-AZ" sz="3200" dirty="0" smtClean="0"/>
              <a:t>LAKİN maddə 5.1 dar təfsir edilməlidir</a:t>
            </a:r>
          </a:p>
          <a:p>
            <a:pPr marL="274320" indent="-274320" eaLnBrk="1" fontAlgn="auto" hangingPunct="1">
              <a:spcAft>
                <a:spcPts val="0"/>
              </a:spcAft>
              <a:buClr>
                <a:schemeClr val="accent3"/>
              </a:buClr>
              <a:buFontTx/>
              <a:buChar char="-"/>
              <a:defRPr/>
            </a:pPr>
            <a:r>
              <a:rPr lang="az-Latn-AZ" sz="3200" dirty="0" smtClean="0"/>
              <a:t>Psixi pozuntu  müəyyən ciddilik dərəcəsində olmalıdır</a:t>
            </a:r>
          </a:p>
          <a:p>
            <a:pPr marL="274320" indent="-274320" eaLnBrk="1" fontAlgn="auto" hangingPunct="1">
              <a:spcAft>
                <a:spcPts val="0"/>
              </a:spcAft>
              <a:buClr>
                <a:schemeClr val="accent3"/>
              </a:buClr>
              <a:buFontTx/>
              <a:buChar char="-"/>
              <a:defRPr/>
            </a:pPr>
            <a:r>
              <a:rPr lang="az-Latn-AZ" sz="3200" dirty="0" smtClean="0"/>
              <a:t>Əsas meyar – psixatriya müəssisəsində yerləşdiriləcək qədər ciddi olmasıdır</a:t>
            </a:r>
            <a:endParaRPr lang="fr-F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algn="ctr" eaLnBrk="1" hangingPunct="1"/>
            <a:r>
              <a:rPr lang="az-Latn-AZ" altLang="en-US" b="1" u="sng" smtClean="0"/>
              <a:t>Glien v. Germany</a:t>
            </a:r>
            <a:endParaRPr lang="fr-FR" altLang="en-US" b="1" u="sng" smtClean="0"/>
          </a:p>
        </p:txBody>
      </p:sp>
      <p:sp>
        <p:nvSpPr>
          <p:cNvPr id="11267" name="Espace réservé du contenu 2"/>
          <p:cNvSpPr>
            <a:spLocks noGrp="1"/>
          </p:cNvSpPr>
          <p:nvPr>
            <p:ph idx="1"/>
          </p:nvPr>
        </p:nvSpPr>
        <p:spPr/>
        <p:txBody>
          <a:bodyPr/>
          <a:lstStyle/>
          <a:p>
            <a:pPr marL="0" indent="0" algn="just" eaLnBrk="1" hangingPunct="1">
              <a:buFont typeface="Wingdings 2" pitchFamily="18" charset="2"/>
              <a:buNone/>
            </a:pPr>
            <a:r>
              <a:rPr lang="az-Latn-AZ" altLang="en-US" sz="4000" smtClean="0"/>
              <a:t>POZUNTU : şəxs əgər ruhi xəstə hesab edilmişdisə, müvafiq müəssisədə yerləşdirilməli idi. Bu işdə isə, onu həbsxananın preventiv tədbirlərin icra edildiyi qanadında yerləşdirmişdilər.</a:t>
            </a:r>
            <a:endParaRPr lang="fr-FR" altLang="en-US" sz="4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pPr eaLnBrk="1" hangingPunct="1"/>
            <a:r>
              <a:rPr lang="az-Latn-AZ" altLang="en-US" smtClean="0"/>
              <a:t>Azərbaycan qanunvericiliyi</a:t>
            </a:r>
            <a:endParaRPr lang="fr-FR" altLang="en-US" smtClean="0"/>
          </a:p>
        </p:txBody>
      </p:sp>
      <p:sp>
        <p:nvSpPr>
          <p:cNvPr id="12291" name="Espace réservé du contenu 2"/>
          <p:cNvSpPr>
            <a:spLocks noGrp="1"/>
          </p:cNvSpPr>
          <p:nvPr>
            <p:ph idx="1"/>
          </p:nvPr>
        </p:nvSpPr>
        <p:spPr/>
        <p:txBody>
          <a:bodyPr/>
          <a:lstStyle/>
          <a:p>
            <a:pPr algn="just" eaLnBrk="1" hangingPunct="1">
              <a:buFont typeface="Wingdings 2" pitchFamily="18" charset="2"/>
              <a:buNone/>
            </a:pPr>
            <a:r>
              <a:rPr lang="az-Latn-AZ" altLang="en-US" smtClean="0"/>
              <a:t>Psixi pozuntu (Psixiatriya yardımı haqqında AR qanunu, maddə 1) </a:t>
            </a:r>
          </a:p>
          <a:p>
            <a:pPr algn="ctr" eaLnBrk="1" hangingPunct="1">
              <a:buFont typeface="Wingdings 2" pitchFamily="18" charset="2"/>
              <a:buNone/>
            </a:pPr>
            <a:endParaRPr lang="az-Latn-AZ" altLang="en-US" b="1" u="sng" smtClean="0"/>
          </a:p>
          <a:p>
            <a:pPr algn="ctr" eaLnBrk="1" hangingPunct="1">
              <a:buFont typeface="Wingdings 2" pitchFamily="18" charset="2"/>
              <a:buNone/>
            </a:pPr>
            <a:r>
              <a:rPr lang="az-Latn-AZ" altLang="en-US" b="1" u="sng" smtClean="0"/>
              <a:t>“sosial uyğunlaşmanın və səhhətin pozulması ilə müşayiət olunan, kliniki ifadə olunmuş psixopatoloji davranış forması”</a:t>
            </a:r>
          </a:p>
          <a:p>
            <a:pPr eaLnBrk="1" hangingPunct="1"/>
            <a:endParaRPr lang="fr-FR" altLang="en-US" smtClean="0"/>
          </a:p>
          <a:p>
            <a:pPr eaLnBrk="1" hangingPunct="1"/>
            <a:endParaRPr lang="fr-FR"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pPr eaLnBrk="1" hangingPunct="1"/>
            <a:r>
              <a:rPr lang="az-Latn-AZ" altLang="en-US" smtClean="0"/>
              <a:t>“</a:t>
            </a:r>
            <a:r>
              <a:rPr lang="fr-FR" altLang="en-US" b="1" smtClean="0"/>
              <a:t>Saxlan</a:t>
            </a:r>
            <a:r>
              <a:rPr lang="az-Latn-AZ" altLang="en-US" b="1" smtClean="0"/>
              <a:t>ılma</a:t>
            </a:r>
            <a:r>
              <a:rPr lang="az-Latn-AZ" altLang="en-US" smtClean="0"/>
              <a:t>”</a:t>
            </a:r>
            <a:endParaRPr lang="fr-FR" altLang="en-US" smtClean="0"/>
          </a:p>
        </p:txBody>
      </p:sp>
      <p:sp>
        <p:nvSpPr>
          <p:cNvPr id="13315" name="Espace réservé du contenu 2"/>
          <p:cNvSpPr>
            <a:spLocks noGrp="1"/>
          </p:cNvSpPr>
          <p:nvPr>
            <p:ph idx="1"/>
          </p:nvPr>
        </p:nvSpPr>
        <p:spPr>
          <a:xfrm>
            <a:off x="457200" y="1916113"/>
            <a:ext cx="8229600" cy="4465637"/>
          </a:xfrm>
        </p:spPr>
        <p:txBody>
          <a:bodyPr/>
          <a:lstStyle/>
          <a:p>
            <a:pPr marL="0" indent="0" algn="just" eaLnBrk="1" hangingPunct="1">
              <a:buFont typeface="Wingdings 2" pitchFamily="18" charset="2"/>
              <a:buNone/>
            </a:pPr>
            <a:r>
              <a:rPr lang="az-Latn-AZ" altLang="en-US" sz="4000" smtClean="0"/>
              <a:t>H</a:t>
            </a:r>
            <a:r>
              <a:rPr lang="fr-FR" altLang="en-US" sz="4000" smtClean="0"/>
              <a:t>ətta müşayiət </a:t>
            </a:r>
            <a:r>
              <a:rPr lang="fr-FR" altLang="en-US" sz="4000" u="sng" smtClean="0"/>
              <a:t>olunmadan </a:t>
            </a:r>
            <a:r>
              <a:rPr lang="fr-FR" altLang="en-US" sz="4000" smtClean="0"/>
              <a:t>müntəzəm qaydada xəstəxananın həyətinə çıxmaq imkanı ol</a:t>
            </a:r>
            <a:r>
              <a:rPr lang="az-Latn-AZ" altLang="en-US" sz="4000" smtClean="0"/>
              <a:t>sa</a:t>
            </a:r>
            <a:r>
              <a:rPr lang="fr-FR" altLang="en-US" sz="4000" smtClean="0"/>
              <a:t> və müşayiət olunmadan xəstəxananı tərk etməyin də mümkün olduğu açıq xəstəxana palatasında ol</a:t>
            </a:r>
            <a:r>
              <a:rPr lang="az-Latn-AZ" altLang="en-US" sz="4000" smtClean="0"/>
              <a:t>sa da</a:t>
            </a:r>
          </a:p>
          <a:p>
            <a:pPr marL="0" indent="0" algn="just" eaLnBrk="1" hangingPunct="1">
              <a:buFont typeface="Wingdings 2" pitchFamily="18" charset="2"/>
              <a:buNone/>
            </a:pPr>
            <a:r>
              <a:rPr lang="az-Latn-AZ" altLang="en-US" sz="4000" smtClean="0"/>
              <a:t>(</a:t>
            </a:r>
            <a:r>
              <a:rPr lang="fr-FR" altLang="en-US" sz="4000" i="1" smtClean="0"/>
              <a:t>Ashingdane v. </a:t>
            </a:r>
            <a:r>
              <a:rPr lang="az-Latn-AZ" altLang="en-US" sz="4000" i="1" smtClean="0"/>
              <a:t>UK</a:t>
            </a:r>
            <a:r>
              <a:rPr lang="fr-FR" altLang="en-US" sz="4000" smtClean="0"/>
              <a:t>, § 42</a:t>
            </a:r>
            <a:r>
              <a:rPr lang="az-Latn-AZ" altLang="en-US" sz="4000" smtClean="0"/>
              <a:t>)</a:t>
            </a:r>
            <a:endParaRPr lang="fr-FR" altLang="en-US" sz="40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5584</TotalTime>
  <Words>1251</Words>
  <Application>Microsoft Office PowerPoint</Application>
  <PresentationFormat>Экран (4:3)</PresentationFormat>
  <Paragraphs>114</Paragraphs>
  <Slides>35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35</vt:i4>
      </vt:variant>
    </vt:vector>
  </HeadingPairs>
  <TitlesOfParts>
    <vt:vector size="41" baseType="lpstr">
      <vt:lpstr>Arial</vt:lpstr>
      <vt:lpstr>Calibri</vt:lpstr>
      <vt:lpstr>Constantia</vt:lpstr>
      <vt:lpstr>Wingdings 2</vt:lpstr>
      <vt:lpstr>Wingdings</vt:lpstr>
      <vt:lpstr>Débit</vt:lpstr>
      <vt:lpstr>Azadlıqdan məhrumetmə</vt:lpstr>
      <vt:lpstr>Maddə 5</vt:lpstr>
      <vt:lpstr>Ilkin qeydlər</vt:lpstr>
      <vt:lpstr>Guzzardi v. İtaly, §98</vt:lpstr>
      <vt:lpstr>Maddə 5.1 e)-in xüsusi anlayışları</vt:lpstr>
      <vt:lpstr>“Ruhi xəstə”, əlavə elementlər</vt:lpstr>
      <vt:lpstr>Glien v. Germany</vt:lpstr>
      <vt:lpstr>Azərbaycan qanunvericiliyi</vt:lpstr>
      <vt:lpstr>“Saxlanılma”</vt:lpstr>
      <vt:lpstr>Maddə 5§1 c) və e) arasında əlaqə?</vt:lpstr>
      <vt:lpstr>Maddə 5§1-in ümumi təminatları</vt:lpstr>
      <vt:lpstr>Mifobova v. Russia, § 53</vt:lpstr>
      <vt:lpstr>Prosessual təminatlar</vt:lpstr>
      <vt:lpstr>Mifobova-da nəticə </vt:lpstr>
      <vt:lpstr>Umit Bilgic Türkiyəyə qarşı no. 22398/05, 3 sent. 2013</vt:lpstr>
      <vt:lpstr> qeyri‑könüllü  hospitallaşdırma</vt:lpstr>
      <vt:lpstr>AR “Psixiatriya yardımı haqqında” qanunu – “zərurət”</vt:lpstr>
      <vt:lpstr>“Zərurət”</vt:lpstr>
      <vt:lpstr> “Psixiatriya yardımı haqqında” qanun – əsaslar</vt:lpstr>
      <vt:lpstr>+</vt:lpstr>
      <vt:lpstr>AİHM bu barədə...</vt:lpstr>
      <vt:lpstr>Və...</vt:lpstr>
      <vt:lpstr>Maddə 5 §1 e)-nin xüsusi təminatları</vt:lpstr>
      <vt:lpstr>Winterwerp meyarları</vt:lpstr>
      <vt:lpstr>+ “saxlama yeri” tələbi</vt:lpstr>
      <vt:lpstr>Təcili (təxirəsalınmaz) saxlama </vt:lpstr>
      <vt:lpstr>Winterwerp meyarlarının tətbiqi</vt:lpstr>
      <vt:lpstr>   Shtukaturov v. Russia, 44009/05 – psixi pozgunluğun ağlabatan şəkildə göstərilməməsi  </vt:lpstr>
      <vt:lpstr>müayinənin səbəbləri... Maddə 19.3.</vt:lpstr>
      <vt:lpstr>Yeri gəlmişkən... AİHK, maddə 34 + 39-cu qayda məsələsi</vt:lpstr>
      <vt:lpstr>C.B. v. Romania, 20 aprel 2010</vt:lpstr>
      <vt:lpstr>Yaikov v. Russia 18 iyun 2015</vt:lpstr>
      <vt:lpstr>Mlüki Məcəllə, Fəsil 36 prosedur</vt:lpstr>
      <vt:lpstr>Lashin v. Russia</vt:lpstr>
      <vt:lpstr>+ Məhkəmə həkimlərin qərarlarına yenidən baxmır, LAKİN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Konul Gasimova</dc:creator>
  <cp:lastModifiedBy>Eldar</cp:lastModifiedBy>
  <cp:revision>94</cp:revision>
  <dcterms:created xsi:type="dcterms:W3CDTF">2015-07-13T12:40:19Z</dcterms:created>
  <dcterms:modified xsi:type="dcterms:W3CDTF">2016-11-26T14:39:49Z</dcterms:modified>
</cp:coreProperties>
</file>