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4C71EC6-210F-42DE-9C53-41977AD35B3D}" type="datetimeFigureOut">
              <a:rPr lang="ru-RU" smtClean="0"/>
              <a:t>04.07.2016</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04.07.2016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4C71EC6-210F-42DE-9C53-41977AD35B3D}" type="datetimeFigureOut">
              <a:rPr lang="ru-RU" smtClean="0"/>
              <a:t>04.07.2016</a:t>
            </a:fld>
            <a:endParaRPr lang="ru-RU"/>
          </a:p>
        </p:txBody>
      </p:sp>
      <p:sp>
        <p:nvSpPr>
          <p:cNvPr id="27" name="Номер слайда 26"/>
          <p:cNvSpPr>
            <a:spLocks noGrp="1"/>
          </p:cNvSpPr>
          <p:nvPr>
            <p:ph type="sldNum" sz="quarter" idx="11"/>
          </p:nvPr>
        </p:nvSpPr>
        <p:spPr/>
        <p:txBody>
          <a:bodyPr rtlCol="0"/>
          <a:lstStyle/>
          <a:p>
            <a:fld id="{B19B0651-EE4F-4900-A07F-96A6BFA9D0F0}"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4C71EC6-210F-42DE-9C53-41977AD35B3D}" type="datetimeFigureOut">
              <a:rPr lang="ru-RU" smtClean="0"/>
              <a:t>04.07.2016</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04.07.2016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4C71EC6-210F-42DE-9C53-41977AD35B3D}" type="datetimeFigureOut">
              <a:rPr lang="ru-RU" smtClean="0"/>
              <a:t>04.07.2016</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124744"/>
            <a:ext cx="7772400" cy="1470025"/>
          </a:xfrm>
        </p:spPr>
        <p:txBody>
          <a:bodyPr/>
          <a:lstStyle/>
          <a:p>
            <a:r>
              <a:rPr lang="az-Latn-AZ" b="1" dirty="0" smtClean="0"/>
              <a:t>AÇIQ MƏHKƏMƏ ARAŞDIRMASI</a:t>
            </a:r>
            <a:endParaRPr lang="ru-RU" b="1" dirty="0"/>
          </a:p>
        </p:txBody>
      </p:sp>
      <p:sp>
        <p:nvSpPr>
          <p:cNvPr id="3" name="Подзаголовок 2"/>
          <p:cNvSpPr>
            <a:spLocks noGrp="1"/>
          </p:cNvSpPr>
          <p:nvPr>
            <p:ph type="subTitle" idx="1"/>
          </p:nvPr>
        </p:nvSpPr>
        <p:spPr/>
        <p:txBody>
          <a:bodyPr/>
          <a:lstStyle/>
          <a:p>
            <a:r>
              <a:rPr lang="az-Latn-AZ" dirty="0" smtClean="0"/>
              <a:t>Nuranə </a:t>
            </a:r>
            <a:r>
              <a:rPr lang="az-Latn-AZ" dirty="0" smtClean="0"/>
              <a:t>İbadova</a:t>
            </a:r>
            <a:endParaRPr lang="en-US" dirty="0" smtClean="0"/>
          </a:p>
          <a:p>
            <a:endParaRPr lang="en-US" dirty="0"/>
          </a:p>
          <a:p>
            <a:r>
              <a:rPr lang="en-US" dirty="0" smtClean="0"/>
              <a:t>2016</a:t>
            </a:r>
            <a:endParaRPr lang="ru-RU" dirty="0"/>
          </a:p>
        </p:txBody>
      </p:sp>
    </p:spTree>
    <p:extLst>
      <p:ext uri="{BB962C8B-B14F-4D97-AF65-F5344CB8AC3E}">
        <p14:creationId xmlns:p14="http://schemas.microsoft.com/office/powerpoint/2010/main" val="1312797240"/>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t>Açıq məhkəmə hüququndan imtina</a:t>
            </a:r>
            <a:endParaRPr lang="ru-RU" b="1" dirty="0"/>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634848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t>Açıq dinləmələrin keçirilməsinə faktiki maneələr</a:t>
            </a:r>
            <a:endParaRPr lang="ru-RU" b="1" dirty="0"/>
          </a:p>
        </p:txBody>
      </p:sp>
      <p:sp>
        <p:nvSpPr>
          <p:cNvPr id="3" name="Объект 2"/>
          <p:cNvSpPr>
            <a:spLocks noGrp="1"/>
          </p:cNvSpPr>
          <p:nvPr>
            <p:ph idx="1"/>
          </p:nvPr>
        </p:nvSpPr>
        <p:spPr/>
        <p:txBody>
          <a:bodyPr/>
          <a:lstStyle/>
          <a:p>
            <a:r>
              <a:rPr lang="az-Latn-AZ" dirty="0" smtClean="0"/>
              <a:t>Dinləmələrin ictimailiyi;</a:t>
            </a:r>
          </a:p>
          <a:p>
            <a:r>
              <a:rPr lang="az-Latn-AZ" dirty="0" smtClean="0"/>
              <a:t>Dinləmələrini keçirildiyi yer;</a:t>
            </a:r>
          </a:p>
          <a:p>
            <a:r>
              <a:rPr lang="az-Latn-AZ" dirty="0" smtClean="0"/>
              <a:t>Məhkəmə zalının kiçikliyi;</a:t>
            </a:r>
          </a:p>
          <a:p>
            <a:r>
              <a:rPr lang="az-Latn-AZ" dirty="0" smtClean="0"/>
              <a:t>Zala daxil olma şərtləri</a:t>
            </a:r>
            <a:endParaRPr lang="ru-RU" dirty="0"/>
          </a:p>
        </p:txBody>
      </p:sp>
    </p:spTree>
    <p:extLst>
      <p:ext uri="{BB962C8B-B14F-4D97-AF65-F5344CB8AC3E}">
        <p14:creationId xmlns:p14="http://schemas.microsoft.com/office/powerpoint/2010/main" val="1695825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Məhkəmə qərarının açıq elan olunması</a:t>
            </a:r>
            <a:endParaRPr lang="ru-RU" dirty="0"/>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9376155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az-Latn-AZ" dirty="0" smtClean="0"/>
              <a:t>Diqqətinizə görə təşəkkür</a:t>
            </a:r>
            <a:endParaRPr lang="en-GB" dirty="0"/>
          </a:p>
        </p:txBody>
      </p:sp>
    </p:spTree>
    <p:extLst>
      <p:ext uri="{BB962C8B-B14F-4D97-AF65-F5344CB8AC3E}">
        <p14:creationId xmlns:p14="http://schemas.microsoft.com/office/powerpoint/2010/main" val="6515992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Məhkəmə iclasının açıq keirilməsi hüququ özündə nələri ehtiva edir                                                   </a:t>
            </a:r>
            <a:endParaRPr lang="ru-RU" dirty="0"/>
          </a:p>
        </p:txBody>
      </p:sp>
      <p:sp>
        <p:nvSpPr>
          <p:cNvPr id="3" name="Объект 2"/>
          <p:cNvSpPr>
            <a:spLocks noGrp="1"/>
          </p:cNvSpPr>
          <p:nvPr>
            <p:ph idx="1"/>
          </p:nvPr>
        </p:nvSpPr>
        <p:spPr/>
        <p:txBody>
          <a:bodyPr/>
          <a:lstStyle/>
          <a:p>
            <a:endParaRPr lang="az-Latn-AZ" dirty="0" smtClean="0"/>
          </a:p>
          <a:p>
            <a:r>
              <a:rPr lang="az-Latn-AZ" dirty="0"/>
              <a:t>Şifahi məhkəmə iclasları və həmin iclaslarda şəxsən iştirak etmək hüququ</a:t>
            </a:r>
            <a:endParaRPr lang="az-Latn-AZ" dirty="0" smtClean="0"/>
          </a:p>
          <a:p>
            <a:r>
              <a:rPr lang="az-Latn-AZ" dirty="0" smtClean="0"/>
              <a:t>Məhkəmə iclasında səmərəli iştirak hüququ</a:t>
            </a:r>
          </a:p>
          <a:p>
            <a:r>
              <a:rPr lang="az-Latn-AZ" dirty="0" smtClean="0"/>
              <a:t>Məhkəmə iclasının açıq keçirilməsi hüququ</a:t>
            </a:r>
          </a:p>
          <a:p>
            <a:r>
              <a:rPr lang="az-Latn-AZ" dirty="0" smtClean="0"/>
              <a:t>Məhkəmə qərarının ictimaiyyətə elan olunması hüququ</a:t>
            </a:r>
            <a:endParaRPr lang="ru-RU" dirty="0"/>
          </a:p>
        </p:txBody>
      </p:sp>
    </p:spTree>
    <p:extLst>
      <p:ext uri="{BB962C8B-B14F-4D97-AF65-F5344CB8AC3E}">
        <p14:creationId xmlns:p14="http://schemas.microsoft.com/office/powerpoint/2010/main" val="10857254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a:t>Ş</a:t>
            </a:r>
            <a:r>
              <a:rPr lang="az-Latn-AZ" b="1" dirty="0" smtClean="0"/>
              <a:t>ifahi məhkəmə iclasları və həmin iclaslarda şəxsən iştirak etmək hüququ</a:t>
            </a:r>
            <a:br>
              <a:rPr lang="az-Latn-AZ" b="1" dirty="0" smtClean="0"/>
            </a:br>
            <a:endParaRPr lang="ru-RU" b="1" dirty="0"/>
          </a:p>
        </p:txBody>
      </p:sp>
      <p:sp>
        <p:nvSpPr>
          <p:cNvPr id="3" name="Объект 2"/>
          <p:cNvSpPr>
            <a:spLocks noGrp="1"/>
          </p:cNvSpPr>
          <p:nvPr>
            <p:ph idx="1"/>
          </p:nvPr>
        </p:nvSpPr>
        <p:spPr/>
        <p:txBody>
          <a:bodyPr/>
          <a:lstStyle/>
          <a:p>
            <a:r>
              <a:rPr lang="en-US" dirty="0" err="1"/>
              <a:t>Sejdovic</a:t>
            </a:r>
            <a:r>
              <a:rPr lang="en-US" dirty="0"/>
              <a:t> v. Italy </a:t>
            </a:r>
            <a:endParaRPr lang="az-Latn-AZ" dirty="0"/>
          </a:p>
          <a:p>
            <a:r>
              <a:rPr lang="az-Latn-AZ" dirty="0"/>
              <a:t>AllanYacobsson v</a:t>
            </a:r>
            <a:r>
              <a:rPr lang="en-US" dirty="0"/>
              <a:t> </a:t>
            </a:r>
            <a:r>
              <a:rPr lang="en-US" dirty="0" err="1"/>
              <a:t>Sw</a:t>
            </a:r>
            <a:r>
              <a:rPr lang="az-Latn-AZ" dirty="0"/>
              <a:t>eden</a:t>
            </a:r>
          </a:p>
          <a:p>
            <a:r>
              <a:rPr lang="az-Latn-AZ" dirty="0"/>
              <a:t>Zana v Turkey</a:t>
            </a:r>
          </a:p>
          <a:p>
            <a:r>
              <a:rPr lang="az-Latn-AZ" dirty="0"/>
              <a:t>X v </a:t>
            </a:r>
            <a:r>
              <a:rPr lang="en-US" dirty="0" err="1"/>
              <a:t>Sw</a:t>
            </a:r>
            <a:r>
              <a:rPr lang="az-Latn-AZ" dirty="0"/>
              <a:t>eden</a:t>
            </a:r>
          </a:p>
          <a:p>
            <a:r>
              <a:rPr lang="az-Latn-AZ" dirty="0"/>
              <a:t>Nunes Dias v Portuğal</a:t>
            </a:r>
            <a:endParaRPr lang="ru-RU" dirty="0"/>
          </a:p>
          <a:p>
            <a:endParaRPr lang="ru-RU" dirty="0"/>
          </a:p>
        </p:txBody>
      </p:sp>
    </p:spTree>
    <p:extLst>
      <p:ext uri="{BB962C8B-B14F-4D97-AF65-F5344CB8AC3E}">
        <p14:creationId xmlns:p14="http://schemas.microsoft.com/office/powerpoint/2010/main" val="27929886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440160"/>
          </a:xfrm>
        </p:spPr>
        <p:txBody>
          <a:bodyPr>
            <a:normAutofit fontScale="90000"/>
          </a:bodyPr>
          <a:lstStyle/>
          <a:p>
            <a:r>
              <a:rPr lang="az-Latn-AZ" b="1" dirty="0"/>
              <a:t>Məhkəmə iclasında səmərəli iştirak hüququ</a:t>
            </a:r>
            <a:br>
              <a:rPr lang="az-Latn-AZ" b="1" dirty="0"/>
            </a:br>
            <a:endParaRPr lang="az-Latn-AZ" b="1" dirty="0"/>
          </a:p>
        </p:txBody>
      </p:sp>
      <p:sp>
        <p:nvSpPr>
          <p:cNvPr id="3" name="Объект 2"/>
          <p:cNvSpPr>
            <a:spLocks noGrp="1"/>
          </p:cNvSpPr>
          <p:nvPr>
            <p:ph idx="1"/>
          </p:nvPr>
        </p:nvSpPr>
        <p:spPr>
          <a:xfrm>
            <a:off x="179512" y="2780928"/>
            <a:ext cx="8229600" cy="4813995"/>
          </a:xfrm>
        </p:spPr>
        <p:txBody>
          <a:bodyPr/>
          <a:lstStyle/>
          <a:p>
            <a:r>
              <a:rPr lang="az-Latn-AZ" dirty="0" smtClean="0"/>
              <a:t>T and V. v. the United Kingdom</a:t>
            </a:r>
          </a:p>
          <a:p>
            <a:r>
              <a:rPr lang="az-Latn-AZ" dirty="0" smtClean="0"/>
              <a:t>S.C </a:t>
            </a:r>
            <a:r>
              <a:rPr lang="az-Latn-AZ" dirty="0"/>
              <a:t>v. the United </a:t>
            </a:r>
            <a:r>
              <a:rPr lang="az-Latn-AZ" dirty="0" smtClean="0"/>
              <a:t>Kingdom</a:t>
            </a:r>
          </a:p>
          <a:p>
            <a:r>
              <a:rPr lang="az-Latn-AZ" dirty="0" smtClean="0"/>
              <a:t>Timergaliev v. Russia </a:t>
            </a:r>
            <a:endParaRPr lang="ru-RU" dirty="0"/>
          </a:p>
        </p:txBody>
      </p:sp>
    </p:spTree>
    <p:extLst>
      <p:ext uri="{BB962C8B-B14F-4D97-AF65-F5344CB8AC3E}">
        <p14:creationId xmlns:p14="http://schemas.microsoft.com/office/powerpoint/2010/main" val="299410945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80728"/>
            <a:ext cx="8229600" cy="1066800"/>
          </a:xfrm>
        </p:spPr>
        <p:txBody>
          <a:bodyPr>
            <a:normAutofit fontScale="90000"/>
          </a:bodyPr>
          <a:lstStyle/>
          <a:p>
            <a:r>
              <a:rPr lang="az-Latn-AZ" b="1" dirty="0" smtClean="0"/>
              <a:t>Məhkəmə iclaslarının açıqlığı: üçüncü şəxslərin və media nümayəndələrinin iclasda iştirakı</a:t>
            </a:r>
            <a:endParaRPr lang="ru-RU" b="1" dirty="0"/>
          </a:p>
        </p:txBody>
      </p:sp>
      <p:sp>
        <p:nvSpPr>
          <p:cNvPr id="3" name="Объект 2"/>
          <p:cNvSpPr>
            <a:spLocks noGrp="1"/>
          </p:cNvSpPr>
          <p:nvPr>
            <p:ph idx="1"/>
          </p:nvPr>
        </p:nvSpPr>
        <p:spPr>
          <a:xfrm>
            <a:off x="395536" y="2708920"/>
            <a:ext cx="8229600" cy="3805883"/>
          </a:xfrm>
        </p:spPr>
        <p:txBody>
          <a:bodyPr/>
          <a:lstStyle/>
          <a:p>
            <a:r>
              <a:rPr lang="az-Latn-AZ" dirty="0" smtClean="0"/>
              <a:t>Bu tələbin məqsədi mülki və cinayət işləri üzrə  tərəfləri ədalət mühakiməsinin məxfi qaydada həyata keçirilməsindən müdafiə etməkdən, habelə ədliyyə sisteminin daha çox göz önündə olmasını və cəmiyyətin məhkəmə hakimiyyətinə inamımım qorunmasını təmin etməkdən ibarətdir. </a:t>
            </a:r>
            <a:endParaRPr lang="ru-RU" dirty="0"/>
          </a:p>
        </p:txBody>
      </p:sp>
    </p:spTree>
    <p:extLst>
      <p:ext uri="{BB962C8B-B14F-4D97-AF65-F5344CB8AC3E}">
        <p14:creationId xmlns:p14="http://schemas.microsoft.com/office/powerpoint/2010/main" val="26322487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t>Məhkəmə iclasının qapalı keçirilməsi üçün hüquqi əsaslar</a:t>
            </a:r>
            <a:endParaRPr lang="ru-RU" b="1" dirty="0"/>
          </a:p>
        </p:txBody>
      </p:sp>
      <p:sp>
        <p:nvSpPr>
          <p:cNvPr id="3" name="Объект 2"/>
          <p:cNvSpPr>
            <a:spLocks noGrp="1"/>
          </p:cNvSpPr>
          <p:nvPr>
            <p:ph idx="1"/>
          </p:nvPr>
        </p:nvSpPr>
        <p:spPr/>
        <p:txBody>
          <a:bodyPr/>
          <a:lstStyle/>
          <a:p>
            <a:r>
              <a:rPr lang="az-Latn-AZ" dirty="0" smtClean="0"/>
              <a:t>Əxlaq</a:t>
            </a:r>
          </a:p>
          <a:p>
            <a:r>
              <a:rPr lang="az-Latn-AZ" dirty="0" smtClean="0"/>
              <a:t>Ictimai qayda</a:t>
            </a:r>
          </a:p>
          <a:p>
            <a:r>
              <a:rPr lang="az-Latn-AZ" dirty="0" smtClean="0"/>
              <a:t>Milli təhlükəsizlik</a:t>
            </a:r>
          </a:p>
          <a:p>
            <a:r>
              <a:rPr lang="az-Latn-AZ" dirty="0" smtClean="0"/>
              <a:t>Yetkinlik yaşına çatmayanlartın maraqları</a:t>
            </a:r>
          </a:p>
          <a:p>
            <a:r>
              <a:rPr lang="az-Latn-AZ" dirty="0" smtClean="0"/>
              <a:t>Tərəflərin şəxsi həyatının müdafiəsi</a:t>
            </a:r>
          </a:p>
          <a:p>
            <a:r>
              <a:rPr lang="az-Latn-AZ" dirty="0" smtClean="0"/>
              <a:t>Məhkəmənin fikrincə aşkarlığın ədalət mühakiməsinin maraqlarını poza biləcəyi xüsusi halar zamanı</a:t>
            </a:r>
          </a:p>
          <a:p>
            <a:endParaRPr lang="ru-RU" dirty="0"/>
          </a:p>
        </p:txBody>
      </p:sp>
    </p:spTree>
    <p:extLst>
      <p:ext uri="{BB962C8B-B14F-4D97-AF65-F5344CB8AC3E}">
        <p14:creationId xmlns:p14="http://schemas.microsoft.com/office/powerpoint/2010/main" val="12328631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t>Əxlaq və ictimai qaydanın qorunması üçün  qapalılıq</a:t>
            </a:r>
            <a:endParaRPr lang="ru-RU" b="1" dirty="0"/>
          </a:p>
        </p:txBody>
      </p:sp>
      <p:sp>
        <p:nvSpPr>
          <p:cNvPr id="3" name="Объект 2"/>
          <p:cNvSpPr>
            <a:spLocks noGrp="1"/>
          </p:cNvSpPr>
          <p:nvPr>
            <p:ph idx="1"/>
          </p:nvPr>
        </p:nvSpPr>
        <p:spPr/>
        <p:txBody>
          <a:bodyPr>
            <a:normAutofit lnSpcReduction="10000"/>
          </a:bodyPr>
          <a:lstStyle/>
          <a:p>
            <a:pPr algn="just"/>
            <a:r>
              <a:rPr lang="az-Latn-AZ" dirty="0" smtClean="0"/>
              <a:t>Həbsxana intizamı ilə bağlı işlərdə media və ictimaiyyət nümayəndələrinin iclasa buraxılmaması aşkarlıq prinsipinin pozulmasına səbəb olmur. Bununla bağlı Avropa Məhkəməsi qeyd etmişdi ki, «məhkum edilmiş şəslərə qarşı intizam icraatı açıq keçirilməsi dövlət hakimiyyət orqaqnları üçün böyük çətinliklər yaradardı. (Campbell and Fell v. The United Kingdom</a:t>
            </a:r>
          </a:p>
          <a:p>
            <a:pPr algn="just"/>
            <a:r>
              <a:rPr lang="az-Latn-AZ" dirty="0" smtClean="0"/>
              <a:t>Məhkumlara qarşı yeni cinayət ittihamlarına aid işlərdə isə aşkarlıq tələb olunur.</a:t>
            </a:r>
            <a:endParaRPr lang="ru-RU" dirty="0"/>
          </a:p>
        </p:txBody>
      </p:sp>
    </p:spTree>
    <p:extLst>
      <p:ext uri="{BB962C8B-B14F-4D97-AF65-F5344CB8AC3E}">
        <p14:creationId xmlns:p14="http://schemas.microsoft.com/office/powerpoint/2010/main" val="89914656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t>Demokratik cəmiyyətdə milli təhlükəsizlik maraqları üçün qapalılıq</a:t>
            </a:r>
            <a:endParaRPr lang="ru-RU" b="1" dirty="0"/>
          </a:p>
        </p:txBody>
      </p:sp>
      <p:sp>
        <p:nvSpPr>
          <p:cNvPr id="3" name="Объект 2"/>
          <p:cNvSpPr>
            <a:spLocks noGrp="1"/>
          </p:cNvSpPr>
          <p:nvPr>
            <p:ph idx="1"/>
          </p:nvPr>
        </p:nvSpPr>
        <p:spPr/>
        <p:txBody>
          <a:bodyPr/>
          <a:lstStyle/>
          <a:p>
            <a:r>
              <a:rPr lang="az-Latn-AZ" dirty="0" smtClean="0"/>
              <a:t>Kennedy v.</a:t>
            </a:r>
            <a:r>
              <a:rPr lang="az-Latn-AZ" dirty="0"/>
              <a:t> The United Kingdom</a:t>
            </a:r>
            <a:endParaRPr lang="ru-RU" dirty="0"/>
          </a:p>
        </p:txBody>
      </p:sp>
    </p:spTree>
    <p:extLst>
      <p:ext uri="{BB962C8B-B14F-4D97-AF65-F5344CB8AC3E}">
        <p14:creationId xmlns:p14="http://schemas.microsoft.com/office/powerpoint/2010/main" val="213031106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t>Tərəflərin şəxsi həyatlarının müdafiəsi  ilə əlaqədar qapalılıq</a:t>
            </a:r>
            <a:endParaRPr lang="ru-RU" b="1" dirty="0"/>
          </a:p>
        </p:txBody>
      </p:sp>
      <p:sp>
        <p:nvSpPr>
          <p:cNvPr id="3" name="Объект 2"/>
          <p:cNvSpPr>
            <a:spLocks noGrp="1"/>
          </p:cNvSpPr>
          <p:nvPr>
            <p:ph idx="1"/>
          </p:nvPr>
        </p:nvSpPr>
        <p:spPr/>
        <p:txBody>
          <a:bodyPr/>
          <a:lstStyle/>
          <a:p>
            <a:r>
              <a:rPr lang="az-Latn-AZ" dirty="0" smtClean="0"/>
              <a:t>Diennet v France</a:t>
            </a:r>
          </a:p>
          <a:p>
            <a:r>
              <a:rPr lang="az-Latn-AZ" dirty="0" smtClean="0"/>
              <a:t>B. and P. V the </a:t>
            </a:r>
            <a:r>
              <a:rPr lang="az-Latn-AZ" dirty="0"/>
              <a:t>The United Kingdom</a:t>
            </a:r>
            <a:endParaRPr lang="ru-RU" dirty="0"/>
          </a:p>
          <a:p>
            <a:endParaRPr lang="az-Latn-AZ" dirty="0" smtClean="0"/>
          </a:p>
          <a:p>
            <a:pPr marL="0" indent="0">
              <a:buNone/>
            </a:pPr>
            <a:endParaRPr lang="ru-RU" dirty="0"/>
          </a:p>
        </p:txBody>
      </p:sp>
    </p:spTree>
    <p:extLst>
      <p:ext uri="{BB962C8B-B14F-4D97-AF65-F5344CB8AC3E}">
        <p14:creationId xmlns:p14="http://schemas.microsoft.com/office/powerpoint/2010/main" val="237066017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513</TotalTime>
  <Words>307</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Городская</vt:lpstr>
      <vt:lpstr>AÇIQ MƏHKƏMƏ ARAŞDIRMASI</vt:lpstr>
      <vt:lpstr>Məhkəmə iclasının açıq keirilməsi hüququ özündə nələri ehtiva edir                                                   </vt:lpstr>
      <vt:lpstr>Şifahi məhkəmə iclasları və həmin iclaslarda şəxsən iştirak etmək hüququ </vt:lpstr>
      <vt:lpstr>Məhkəmə iclasında səmərəli iştirak hüququ </vt:lpstr>
      <vt:lpstr>Məhkəmə iclaslarının açıqlığı: üçüncü şəxslərin və media nümayəndələrinin iclasda iştirakı</vt:lpstr>
      <vt:lpstr>Məhkəmə iclasının qapalı keçirilməsi üçün hüquqi əsaslar</vt:lpstr>
      <vt:lpstr>Əxlaq və ictimai qaydanın qorunması üçün  qapalılıq</vt:lpstr>
      <vt:lpstr>Demokratik cəmiyyətdə milli təhlükəsizlik maraqları üçün qapalılıq</vt:lpstr>
      <vt:lpstr>Tərəflərin şəxsi həyatlarının müdafiəsi  ilə əlaqədar qapalılıq</vt:lpstr>
      <vt:lpstr>Açıq məhkəmə hüququndan imtina</vt:lpstr>
      <vt:lpstr>Açıq dinləmələrin keçirilməsinə faktiki maneələr</vt:lpstr>
      <vt:lpstr>Məhkəmə qərarının açıq elan olunması</vt:lpstr>
      <vt:lpstr>Diqqətinizə görə təşəkkür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AÇIQ MƏHKƏMƏ ARAŞDIRMASI</dc:title>
  <dc:creator>Nurana-I</dc:creator>
  <cp:lastModifiedBy>ROVSHANOVA Vafa</cp:lastModifiedBy>
  <cp:revision>21</cp:revision>
  <dcterms:created xsi:type="dcterms:W3CDTF">2016-04-18T10:24:45Z</dcterms:created>
  <dcterms:modified xsi:type="dcterms:W3CDTF">2016-07-04T05:16:40Z</dcterms:modified>
</cp:coreProperties>
</file>