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468052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r"/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Təqsirsizlik prezumpsiyası hüququ</a:t>
            </a:r>
            <a:b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z-Latn-A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z-Latn-A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Nuranə </a:t>
            </a:r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İbadova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b="1" dirty="0" smtClean="0"/>
              <a:t>Təqsirsizlik prezumpsiyası nədir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z-Latn-AZ" b="1" i="1" dirty="0" smtClean="0"/>
              <a:t>Cinayət törətməkdə ittiham olunan hər kəs onun təqsiri qanun əsasında sübut edilənədək təqsirsiz hesab edilir. </a:t>
            </a:r>
            <a:r>
              <a:rPr lang="az-Latn-AZ" b="1" i="1" smtClean="0"/>
              <a:t>(Avropa </a:t>
            </a:r>
            <a:r>
              <a:rPr lang="az-Latn-AZ" b="1" i="1" dirty="0" smtClean="0"/>
              <a:t>Konvensiyasının 6.2-ci bəndi)</a:t>
            </a:r>
            <a:endParaRPr lang="en-US" b="1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az-Latn-AZ" b="1" dirty="0" smtClean="0"/>
              <a:t>Təqsirsizlik prezumpsiyasına görə əməl edilməli qaydalar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10000"/>
          </a:bodyPr>
          <a:lstStyle/>
          <a:p>
            <a:r>
              <a:rPr lang="az-Latn-AZ" dirty="0" smtClean="0"/>
              <a:t>Məhkəmə işin taleyini qabaqcadan həll etməməlidir</a:t>
            </a:r>
          </a:p>
          <a:p>
            <a:r>
              <a:rPr lang="az-Latn-AZ" dirty="0" smtClean="0"/>
              <a:t>İttiham tərəfi heç bir ağlabatan şübhəyə yol vermədən təqsirləndirilən şəxsin təqsirini sübuta yetirməlidir.</a:t>
            </a:r>
          </a:p>
          <a:p>
            <a:r>
              <a:rPr lang="az-Latn-AZ" dirty="0" smtClean="0"/>
              <a:t>Təqsirləndirilən şəxsə qarşı təqsiri tamamilə sübuta yetirilmiş şəxs kimi rəftara yol verilməməlidir.</a:t>
            </a:r>
          </a:p>
          <a:p>
            <a:r>
              <a:rPr lang="az-Latn-AZ" dirty="0" smtClean="0"/>
              <a:t>Kütləvi informasiya vasitələri təqsirsizlik prezumpsiyasına xələl gətirən xəbərlərdən, vəzifəli şəxslər isə bu cür ifadələrdən çəkinməlidirlər.</a:t>
            </a:r>
            <a:endParaRPr 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08012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az-Latn-AZ" dirty="0" smtClean="0"/>
              <a:t>İşin nəticəsinin qabaqcadan müəyyənləşdirilməsi və ya ön yarqı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dirty="0" smtClean="0"/>
          </a:p>
          <a:p>
            <a:endParaRPr lang="az-Latn-AZ" dirty="0"/>
          </a:p>
          <a:p>
            <a:r>
              <a:rPr lang="az-Latn-AZ" sz="4800" b="1" dirty="0" smtClean="0"/>
              <a:t>Lavents v. Latvia</a:t>
            </a:r>
            <a:endParaRPr lang="en-US" sz="4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dirty="0" smtClean="0"/>
              <a:t>Sübutetmə yükü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dirty="0" smtClean="0"/>
          </a:p>
          <a:p>
            <a:r>
              <a:rPr lang="az-Latn-AZ" sz="4000" b="1" dirty="0" smtClean="0"/>
              <a:t>Telfner v. Austria</a:t>
            </a:r>
            <a:endParaRPr lang="en-US" sz="4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dirty="0" smtClean="0"/>
              <a:t>Sübutemə yükündən istisnalar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dirty="0" smtClean="0"/>
          </a:p>
          <a:p>
            <a:endParaRPr lang="az-Latn-AZ" dirty="0"/>
          </a:p>
          <a:p>
            <a:r>
              <a:rPr lang="az-Latn-AZ" sz="4400" b="1" dirty="0" smtClean="0"/>
              <a:t>Fillips v. The United Kingdom</a:t>
            </a:r>
          </a:p>
          <a:p>
            <a:r>
              <a:rPr lang="az-Latn-AZ" sz="4400" b="1" dirty="0" smtClean="0"/>
              <a:t>Salabiaki v. France</a:t>
            </a:r>
            <a:endParaRPr lang="en-US" sz="4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dirty="0" smtClean="0"/>
              <a:t>Təqsirləndirilən şəxsə qarşı rəftar 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z-Latn-AZ" dirty="0" smtClean="0"/>
          </a:p>
          <a:p>
            <a:r>
              <a:rPr lang="az-Latn-AZ" sz="4000" b="1" dirty="0" smtClean="0"/>
              <a:t>Gridin v. Russia.</a:t>
            </a:r>
          </a:p>
          <a:p>
            <a:r>
              <a:rPr lang="az-Latn-AZ" sz="4000" b="1" dirty="0" smtClean="0"/>
              <a:t>Ramishvili and kokhreidze v. Georgia</a:t>
            </a:r>
          </a:p>
          <a:p>
            <a:r>
              <a:rPr lang="az-Latn-AZ" sz="4000" b="1" dirty="0" smtClean="0"/>
              <a:t>Jiga v. Romania</a:t>
            </a:r>
            <a:endParaRPr lang="en-US" sz="4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872208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az-Latn-AZ" dirty="0" smtClean="0"/>
              <a:t>Kütləvi informasiya vasitələrinin materialları və vəzifəli şəxslərin ifadələri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409391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12776"/>
            <a:ext cx="8640960" cy="2880320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az-Latn-AZ" dirty="0" smtClean="0"/>
              <a:t>Diqqətinizə görə təşəkkür </a:t>
            </a:r>
            <a:r>
              <a:rPr lang="az-Latn-AZ" dirty="0" smtClean="0">
                <a:sym typeface="Wingdings" panose="05000000000000000000" pitchFamily="2" charset="2"/>
              </a:rPr>
              <a:t>  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790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148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Təqsirsizlik prezumpsiyası hüququ                                Nuranə İbadova  2016</vt:lpstr>
      <vt:lpstr>Təqsirsizlik prezumpsiyası nədir</vt:lpstr>
      <vt:lpstr>Təqsirsizlik prezumpsiyasına görə əməl edilməli qaydalar</vt:lpstr>
      <vt:lpstr>İşin nəticəsinin qabaqcadan müəyyənləşdirilməsi və ya ön yarqı</vt:lpstr>
      <vt:lpstr>Sübutetmə yükü</vt:lpstr>
      <vt:lpstr>Sübutemə yükündən istisnalar</vt:lpstr>
      <vt:lpstr>Təqsirləndirilən şəxsə qarşı rəftar </vt:lpstr>
      <vt:lpstr>Kütləvi informasiya vasitələrinin materialları və vəzifəli şəxslərin ifadələri</vt:lpstr>
      <vt:lpstr>Diqqətinizə görə təşəkkür  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Təqsirsizlik prezumpsiyası hüququ</dc:title>
  <dc:creator>user</dc:creator>
  <cp:lastModifiedBy>ROVSHANOVA Vafa</cp:lastModifiedBy>
  <cp:revision>14</cp:revision>
  <dcterms:created xsi:type="dcterms:W3CDTF">2016-04-19T23:07:43Z</dcterms:created>
  <dcterms:modified xsi:type="dcterms:W3CDTF">2016-07-04T05:09:29Z</dcterms:modified>
</cp:coreProperties>
</file>