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74" r:id="rId9"/>
    <p:sldId id="272" r:id="rId10"/>
    <p:sldId id="273" r:id="rId11"/>
    <p:sldId id="267" r:id="rId12"/>
    <p:sldId id="268" r:id="rId13"/>
    <p:sldId id="269" r:id="rId14"/>
    <p:sldId id="271" r:id="rId15"/>
    <p:sldId id="270" r:id="rId16"/>
    <p:sldId id="278" r:id="rId17"/>
    <p:sldId id="260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0" autoAdjust="0"/>
    <p:restoredTop sz="94737" autoAdjust="0"/>
  </p:normalViewPr>
  <p:slideViewPr>
    <p:cSldViewPr snapToGrid="0" snapToObjects="1">
      <p:cViewPr varScale="1">
        <p:scale>
          <a:sx n="100" d="100"/>
          <a:sy n="100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3339CE-4AD9-411E-B243-E726BD05AF7E}" type="datetimeFigureOut">
              <a:rPr lang="it-IT"/>
              <a:pPr>
                <a:defRPr/>
              </a:pPr>
              <a:t>05/12/2016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D4F88B-2FD0-4136-8C4F-E19DCAD1AE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01AB2D-4323-4734-8BB1-E5B590C19201}" type="datetimeFigureOut">
              <a:rPr lang="it-IT"/>
              <a:pPr>
                <a:defRPr/>
              </a:pPr>
              <a:t>05/12/2016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A9E3C9-C6A6-4579-A13E-734A90C3379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BC70E-998D-4311-AED1-081DF9D25308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6DAC-8453-4CF5-BCE9-AB5B32D06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F516-FC33-4F99-8466-329374F48F0A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5352-E070-44F9-9511-DF12C23EF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13CD-B551-48BD-ACD2-411F69103D67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C6E-AD61-4E0C-A6A6-96A2B1C971F4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3429-B0FE-4F37-826C-D08867B6814C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93008-0221-471A-9956-545FBEB1596B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BAC94-A299-4751-B5CA-DE244EDB7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B44C-C8EF-44F9-8602-520D46A1B78C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3E19-E165-476D-82DE-AFFE6E9BE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3341-2DB4-4E9E-A36C-D06E2DA33677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B59B-030A-485A-B8E2-506B9082D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B87A-D479-43F9-9BCC-3B45CDA2858F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5170-3541-4CF3-9AC9-6E9CC2F0E102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CAF2-C558-4720-8496-AD0CA97E3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0E20-3777-4BFE-8270-E8612B216190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FCF6-C18E-4ACC-AA83-B2F840DC5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632C-CA43-44A8-A84C-FE13D62577E5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591E-D7B6-49CB-A5E2-0A28B812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54EA-35B1-45C2-9362-5818F2057E10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9FB2-2587-4F17-955D-9D8560EB9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9E2D-BB3B-46C3-A62F-10DE6CC6F483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EE368-B5D5-4826-B6BF-93D2CD239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45ED-DBE5-4D23-AC67-0C70CCFA3371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76C8-4DBA-4E9A-84F9-02107D2C8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stile</a:t>
            </a:r>
            <a:endParaRPr lang="lv-LV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  <a:endParaRPr lang="lv-LV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88F8B-784B-4DFE-8BB5-762C467C675A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3048D5-1B6A-45D5-B9A2-1BA8051A3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11" r:id="rId3"/>
    <p:sldLayoutId id="2147483803" r:id="rId4"/>
    <p:sldLayoutId id="2147483804" r:id="rId5"/>
    <p:sldLayoutId id="2147483812" r:id="rId6"/>
    <p:sldLayoutId id="2147483805" r:id="rId7"/>
    <p:sldLayoutId id="2147483806" r:id="rId8"/>
    <p:sldLayoutId id="2147483807" r:id="rId9"/>
    <p:sldLayoutId id="2147483808" r:id="rId10"/>
    <p:sldLayoutId id="2147483813" r:id="rId11"/>
    <p:sldLayoutId id="2147483814" r:id="rId12"/>
    <p:sldLayoutId id="2147483815" r:id="rId13"/>
    <p:sldLayoutId id="2147483809" r:id="rId14"/>
    <p:sldLayoutId id="214748381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0" y="1633538"/>
            <a:ext cx="8915400" cy="14017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AHİK çərçivəsində </a:t>
            </a:r>
            <a:b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</a:br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ədalətli məhkəmə araşdırması hüququ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822700"/>
          </a:xfrm>
        </p:spPr>
        <p:txBody>
          <a:bodyPr/>
          <a:lstStyle/>
          <a:p>
            <a:pPr>
              <a:buClrTx/>
              <a:buFont typeface="Century Gothic" pitchFamily="34" charset="0"/>
              <a:buNone/>
            </a:pPr>
            <a:r>
              <a:rPr lang="en-US" altLang="en-US" sz="2800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AHİK-in 6-cı maddəsinin tətbiq dairəsi </a:t>
            </a:r>
          </a:p>
          <a:p>
            <a:pPr>
              <a:buClrTx/>
              <a:buFont typeface="Century Gothic" pitchFamily="34" charset="0"/>
              <a:buNone/>
            </a:pPr>
            <a:endParaRPr lang="en-US" altLang="en-US" sz="2800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  <a:p>
            <a:pPr>
              <a:buClrTx/>
              <a:buFont typeface="Century Gothic" pitchFamily="34" charset="0"/>
              <a:buNone/>
            </a:pPr>
            <a:endParaRPr lang="en-US" altLang="en-US" sz="2800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  <a:p>
            <a:pPr algn="r">
              <a:buClrTx/>
              <a:buFont typeface="Century Gothic" pitchFamily="34" charset="0"/>
              <a:buNone/>
            </a:pPr>
            <a:r>
              <a:rPr lang="en-US" altLang="en-US" sz="2800" b="1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Ivana Roagna</a:t>
            </a:r>
          </a:p>
          <a:p>
            <a:pPr algn="r">
              <a:buClrTx/>
              <a:buFont typeface="Century Gothic" pitchFamily="34" charset="0"/>
              <a:buNone/>
            </a:pPr>
            <a:r>
              <a:rPr lang="en-US" altLang="en-US" sz="2800" b="1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2015</a:t>
            </a:r>
          </a:p>
          <a:p>
            <a:pPr algn="r">
              <a:buClrTx/>
              <a:buFont typeface="Century Gothic" pitchFamily="34" charset="0"/>
              <a:buNone/>
            </a:pPr>
            <a:endParaRPr lang="en-US" altLang="en-US" sz="2800" b="1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26C76CBC-A070-4BBF-8A07-22C54539B3C8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Bəzi nümunələr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714375" y="2038350"/>
            <a:ext cx="8010525" cy="42275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az-Latn-AZ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D</a:t>
            </a: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iffamasiya</a:t>
            </a:r>
            <a:r>
              <a:rPr lang="az-Latn-AZ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ya</a:t>
            </a: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görə x</a:t>
            </a:r>
            <a:r>
              <a:rPr lang="az-Latn-AZ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üsusi </a:t>
            </a: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məhkəmə təqibi (Kuşmirek Polşaya qarşı)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Sağlam mühit hüququnun pozulmasına görə kompensasiya prosedurları (Taskin və başqaları Türkiyəyə qarşı)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Təcridxanada görüş hüquqlarının məhdudlaşdırılmasına gətirib çıxaran intizam prosedurları (Gülmez Türkiyəyə qarşı)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Xaricdə təhsilin yerli ixtisaslaşma üçün yetərli ola bilməsi ilə əlaqədar mübahisə (Kok Türkiyəyə qarşı) 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Yaxşı reputasiya hüququ (Qradinar Moldovaya qarşı)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8D727B59-AC19-46EA-98B5-41AAC8FC84E0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10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619125" y="1941513"/>
            <a:ext cx="8105775" cy="4324350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Məhkumların hüquqlarının icrasına məhdudiyyətin qoyulması (Enea İtaliyaya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Maliyyə axtarışının və müsadirənin qanuniliyinə etiraz (Ravon Fransaya qarşı)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Kommunikasiya vasitələrinin izlənilməsinin qanuniliyinə etiraz (Kennedi Birləşmiş Krallığa qarşı)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Müəyyən Avropa İcması hüquqları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529332C8-C578-40F0-B7AC-5BCF6C36D5F1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11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sp>
        <p:nvSpPr>
          <p:cNvPr id="17412" name="Titolo 1"/>
          <p:cNvSpPr txBox="1">
            <a:spLocks/>
          </p:cNvSpPr>
          <p:nvPr/>
        </p:nvSpPr>
        <p:spPr bwMode="auto">
          <a:xfrm>
            <a:off x="0" y="6667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1188720" rIns="274320" anchor="ctr"/>
          <a:lstStyle/>
          <a:p>
            <a:r>
              <a:rPr lang="en-US" altLang="en-US" sz="3600">
                <a:solidFill>
                  <a:srgbClr val="FFFFFF"/>
                </a:solidFill>
                <a:latin typeface="Century Gothic" pitchFamily="34" charset="0"/>
                <a:sym typeface="Century Gothic" pitchFamily="34" charset="0"/>
              </a:rPr>
              <a:t>Bəzi nümunələr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endParaRPr lang="en-GB" altLang="en-US" sz="2400" smtClean="0"/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811213" y="2209800"/>
            <a:ext cx="7913687" cy="40560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Bəs fərdlərlə Dövlət arasında ictimai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hüquq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dairəsinə aid olan mübahisələr necə? 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Sosial təminat məsələləri ilə bağlı tədrici inkişaf (təqaüd və digər imtiyazlar) 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Dövlət qulluğunda işə qəbulla bağlı Mübahisələr - 1999-cü ildə "Pelleqren Fransaya qarşı" və "Eskelinen Finlandiyaya qarşı" (2007) işində təqdim edilən funksional meyar testi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748A964-71A9-4CC5-A1D5-CF2AEFDF423C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12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0" y="55880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İstisna edilməyənlər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693738" y="1931988"/>
            <a:ext cx="8031162" cy="4333875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Bağça, orta məktəb və universitet müəllimləri (Volkmer Almaniyaya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Aşağı kateqoriyalı dövlət qulluqçuları (Devlin Birləşmiş Krallığa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Məktəb gözətçiləri (Prokaççini İtaliyaya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Rayon tibbi-pedaqoji mərkəzinin direktoru (Satonne Fransaya qarşı)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Nazirliyin müqavilə əsasında xaricə işləməyə göndərilən texniki mütəxəssisi (Fridlender Fransaya qarşı)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06D9A9F4-F0A1-4C84-B801-6E819B14DBFF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13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0" y="547688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İstisna edilənlər 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800100" y="1984375"/>
            <a:ext cx="7924800" cy="4281488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Silahlı qüvvələr və polis (Batur Türkiyəyə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Baş hakimlər (Pitkeviç Rusiyaya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Yüksəkçinli Diplomatlar və Xarici İşlər Nazirliyi Rəsmiləri (Pelleqren Fransaya qarşı)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2DDEC180-8016-4699-BDCE-B87C6741CD8D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14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İstisna edilənlər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>
          <a:xfrm>
            <a:off x="704850" y="2144713"/>
            <a:ext cx="8020050" cy="4121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Vergi ödənişi öhdəliyi (Ferrazzini İtaliyaya qarşı)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Seçki ilə bağlı və siyasi iddia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Təqsirin etiraf edilməsi haqqında danışıqlar</a:t>
            </a:r>
            <a:r>
              <a:rPr lang="az-Latn-AZ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ı təqib etmək və ya</a:t>
            </a: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müdaxilə </a:t>
            </a:r>
            <a:r>
              <a:rPr lang="az-Latn-AZ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etmək h</a:t>
            </a: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üququ (Mihova İtaliyaya qarşı) 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Azadlıqdan məhrumedilmə 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Sığınacaq, sürgün və dövlət mənsubiyyəti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Ekstradisiya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Şengen məlumat bazasına giriş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30B0DE96-AF90-42DA-B9CE-68439FC9825F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15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0" y="3267075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Cinayət ittihamı nədən ibarətdir? 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it-IT" altLang="en-US" sz="360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9C8AA2E2-1A7C-4A1A-8305-CE9EF564D1FF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16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0" y="450850"/>
            <a:ext cx="8913813" cy="1139825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Cinayət ittihamının mövcudluğu 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736600" y="2209800"/>
            <a:ext cx="7988300" cy="4056063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Engel meyarları (həmçinin kumulyativ):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	yerli qanuna əsasən pozuntunun təsnifatı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	pozuntunun mahiyyəti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	cəzanın mahiyyəti, məqsədi və ağırlıq dərəcəsi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Cinayət hüququnun ağır elementlərinə aid olan və olmayan (məsələn, icazə verilən artıq verginin tutulması) ittihamlar arasında fərq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1E945CA7-9AE0-4DDE-BBEB-61FFEC044786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17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0" y="536575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İstisnalar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>
          <a:xfrm>
            <a:off x="647700" y="1881188"/>
            <a:ext cx="7956550" cy="4098925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5-ci maddə çərçivəsində saxlanılmanın qanuniliyi (Raynprext Avstriyaya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Hökmlərin icrası (Aydın Türkiyəyə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Deportasiya (cinayət təqibi kontekstində olduqda belə)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Ekstradisiya prosedurları (Əl-Moayad Almaniyaya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Avropa Həbs Orderinin icrası prosedurları (Monedero Anqora İspaniyaya qarşı)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9CCB4A5B-4504-4900-B9B7-CA65AFC190D6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18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İstisnalar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>
          <a:xfrm>
            <a:off x="587375" y="2112963"/>
            <a:ext cx="8137525" cy="4152900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Məhkumların beynəlxalq transferi (Erno Szabo İsveçə qarşı – həmçinin bax: Buijen Almaniyaya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Cinayət ittihamı haqqında qərar üçün həlledici olmayan, cinayət təqibi ilə əlaqəli və ya tamamlayıcı prosedurlar (Gutfroynd Almaniyaya qarşı, Qast və Popp Almaniyaya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Prosesin yenidən başladılması, təkrar araşdırma, etibarsızlıq və ya əfv (Öcalan Türkiyəyə qarşı)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CA6EA4F2-1BED-416C-8B49-2CE4A0A6D47C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19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AHİK Maddə 6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19100" y="2595563"/>
            <a:ext cx="8305800" cy="4033837"/>
          </a:xfrm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1.Hər kəs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, onun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  <a:r>
              <a:rPr lang="en-US" altLang="en-US" sz="2400" b="1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mülki hüquq və vəzifələri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müəyyən edilərkən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,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  <a:r>
              <a:rPr lang="en-US" altLang="en-US" sz="2400" b="1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və ya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ona qarşı hər hansı cinayət ittihamı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irəli sürülərkən,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qanun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əsasında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yaradılmış müstəqil və qərəzsiz məhkəmə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vasitəsi ilə,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ağlabatan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müddətdə işinin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ədalətl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və açıq araşdırılması hüququna malikdir. […]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DF5D2748-B8D4-410E-956A-018F53CB20BC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0" y="493713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İstisnalar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747713" y="2058988"/>
            <a:ext cx="7977187" cy="4206875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Yetkinlik yaşına çatmayanlara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xəbərdarlıq (R. Birləşmiş Krallığa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Verginin gec ödənilməsinə görə faizin müəyyən edilməsi (Boofzheim Fransaya qarşı)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İcazəsiz tikintiyə görə inzibati cərimələr (İnosensio Portuqaliyaya qarşı, həmçinin bax: Hamer Belçikaya qarşı)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Hər hansı şəxsin qətllə bağlı istintaqdakı şübhəli statusu haqqında polis tərəfindən verilən məlumatın mətbuatda dərc edilməsi (A. Norveçə qarşı)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AD804932-8BA5-4E79-A50B-F2594849E26B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20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Tətbiq dairəsi 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661988" y="2262188"/>
            <a:ext cx="8062912" cy="4003675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Müstəqil məna:  istinad edilən anlayışların məzmunu milli qanunvericilikdə nəzərdə tutulandan fərqlənə bilər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Faktiki olaraq hər bir mübahisəyə tətbiq edilən bilən geniş konsepsiyalar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Mütərəqqi təfsir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19C9AB72-F631-4E7E-A724-F75B802E71A3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3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0" y="55880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Mülki hüquq və </a:t>
            </a:r>
            <a:r>
              <a:rPr lang="az-Latn-AZ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vəzifələr</a:t>
            </a:r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608013" y="2262188"/>
            <a:ext cx="8116887" cy="4003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Çox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mərhələli test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: 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* Hüquq və ya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vəzifə  ilə bağlı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mübahisənin (fransızca: “contestation”) mövcudluğu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</a:t>
            </a:r>
            <a:endParaRPr lang="en-US" altLang="en-US" sz="2400" smtClean="0"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* Milli qanunvericilikdə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əsası olmalıdır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(lakin mülki mü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bahisənin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həll edilməsi üçün məhkəmə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yə çatımın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olmaması nümunəsinə baxın)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* Mübahisə birbaşa və həlledici məsələdə "hüququ" müəyyən etməlidir </a:t>
            </a:r>
          </a:p>
          <a:p>
            <a:pPr marL="0" indent="0" eaLnBrk="1" hangingPunct="1">
              <a:lnSpc>
                <a:spcPct val="8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* Mahiyyət etibarilə mülki səciyyəli olmalıdır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94297816-ADE7-4276-BF19-B2BCABBEEFAF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4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Mübahisə (Bentam meyarları)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750888" y="2222500"/>
            <a:ext cx="7610475" cy="36703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Həddən artıq texniki çərçivədə təfsir edilməməlidir - formal deyil,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daha çox maddi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 məna</a:t>
            </a:r>
          </a:p>
          <a:p>
            <a:pPr marL="0" indent="0" algn="just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Hüququn yalnız faktiki mövcudluğu ilə deyil, həmçinin tətbiq dairəsi və icraedilmə qaydası ilə əlaqəli ola bilər </a:t>
            </a:r>
          </a:p>
          <a:p>
            <a:pPr marL="0" indent="0" algn="just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Həm "fakt", həm də "qanun məsələləri"nə aid ola bilər </a:t>
            </a:r>
          </a:p>
          <a:p>
            <a:pPr marL="0" indent="0" algn="just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Həqiqi və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ciddi xarakterli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olmalıdır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70AD6E78-DB15-4CA4-8C45-D884962AA4FE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5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Mübahisə (Bentam meyarları)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639763" y="2133600"/>
            <a:ext cx="8085137" cy="4132263"/>
          </a:xfrm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Nəticəsi hər hansı şəxsin mülki hüquqları və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vəzifələri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üçün həlledici olan bütün məhkəmə icraatlarını əhatə edir (yalnız zəif bağlılıq və ya dolayı nəticələr deyil)</a:t>
            </a:r>
          </a:p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Yerli qanunvericilikdə iddia qüvvəsi olan tələb mövcud olmadıqda, tətbiq edilmir </a:t>
            </a:r>
          </a:p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Maddi h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üquqi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əsasın 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yoxluğu ilə hüquqi iddiaların qarşısını alan prosedur maneələr arasındakı fərq </a:t>
            </a:r>
          </a:p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İşə m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əhkəmə qaydasında baxan orqan adekvat deyil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B7A94D01-376D-4DAF-BEBA-D519C798519B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6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Mülki hüquq və </a:t>
            </a:r>
            <a:r>
              <a:rPr lang="az-Latn-AZ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vəzifələr</a:t>
            </a:r>
            <a:r>
              <a:rPr lang="en-US" altLang="en-US" sz="2400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	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596900" y="2273300"/>
            <a:ext cx="8128000" cy="3992563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Liberal yanaşma: 6.1-ci maddə tərəflərin statusundan, işə məhkəmə qaydasında baxan orqanın 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xarakterindən v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ə ya mübahisənin necə həll edilməli olduğunu tənzimləyən qanunvericiliyin xarakterindən asılı olmayaraq tətbiq edilir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Məhkəmə icraatının nəticəsi əsasdır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Hüququn xüsusi və şəxsi mahiyyəti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Kompensasiya prosedurları hətta ictimai qanuna əsaslandıqda belə, adətən bu kateqoriyaya aid olur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89D5A89F-D6D5-49BD-A50F-91CAC2C9DE52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7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contenuto 2"/>
          <p:cNvSpPr>
            <a:spLocks noGrp="1"/>
          </p:cNvSpPr>
          <p:nvPr>
            <p:ph idx="1"/>
          </p:nvPr>
        </p:nvSpPr>
        <p:spPr>
          <a:xfrm>
            <a:off x="693738" y="2401888"/>
            <a:ext cx="8031162" cy="3863975"/>
          </a:xfrm>
        </p:spPr>
        <p:txBody>
          <a:bodyPr/>
          <a:lstStyle/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Xüsusi hüquq elementləri olan adi mülki prosesi əhatə edir (mülki hüquq pozuntusu iddiası, müqavilə və ailə hüququ)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Hüquqlar məhkəmə müdafiə vasitəsi ilə həyata keçirilə bilər </a:t>
            </a:r>
          </a:p>
          <a:p>
            <a:pPr marL="0" indent="0" eaLnBrk="1" hangingPunct="1">
              <a:buClrTx/>
              <a:buFont typeface="Century Gothic" pitchFamily="34" charset="0"/>
              <a:buNone/>
            </a:pP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Geniş spektrli hüquqlar (</a:t>
            </a:r>
            <a:r>
              <a:rPr lang="az-Latn-AZ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məsələn</a:t>
            </a:r>
            <a:r>
              <a:rPr lang="en-US" altLang="en-US" sz="24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, ayrı-seçkiliyin yolverilməzliyi, təhsil)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8DCFDE33-FDFF-4E57-8D48-0E084907A301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8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sp>
        <p:nvSpPr>
          <p:cNvPr id="1434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Mülki hüquq və </a:t>
            </a:r>
            <a:r>
              <a:rPr lang="az-Latn-AZ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vəzifələr</a:t>
            </a:r>
            <a:r>
              <a:rPr lang="en-US" altLang="en-US" sz="2400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-6350" y="666750"/>
            <a:ext cx="8913813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Bəzi nümunələr 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630238" y="1708150"/>
            <a:ext cx="8094662" cy="41735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Mülki məhkəmə çəkişməsi ilə əlaqədar xərc prosedurları (Robins Birləşmiş Krallığa qarşı)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Mütəşəkkil cinayət dəstəsinin üzvü olmaqda şübhəli bilinənlərin mülkiyyətinin müsadirə edilməsi tədbirləri (Riela İtaliyaya qarşı)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Xarici məhkəmənin müsadirə qərarının icrasının təmin edilməsi prosedurları (Sakkoçça Avstriyaya qarşı)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Soyadın dəyişdirilməsi proseduru (Mustafa Fransaya qarşı)</a:t>
            </a:r>
          </a:p>
          <a:p>
            <a:pPr marL="0" indent="0" eaLnBrk="1" hangingPunct="1"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200" smtClean="0"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Cinayət təqibinə mülki tərəfin müdaxilələri (Perez Fransaya qarşı və əksi üçün bax: Qarimpo Portuqaliyaya qarşı)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E75EBB41-581D-46B2-9BF3-0EA37EFA0590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9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874</TotalTime>
  <Words>920</Words>
  <Application>Microsoft Macintosh PowerPoint</Application>
  <PresentationFormat>Экран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 2</vt:lpstr>
      <vt:lpstr>Calibri</vt:lpstr>
      <vt:lpstr>Percezione</vt:lpstr>
      <vt:lpstr>AHİK çərçivəsində  ədalətli məhkəmə araşdırması hüququ</vt:lpstr>
      <vt:lpstr>AHİK Maddə 6 </vt:lpstr>
      <vt:lpstr>Tətbiq dairəsi </vt:lpstr>
      <vt:lpstr>Mülki hüquq və vəzifələr </vt:lpstr>
      <vt:lpstr>Mübahisə (Bentam meyarları)</vt:lpstr>
      <vt:lpstr>Mübahisə (Bentam meyarları)</vt:lpstr>
      <vt:lpstr>Mülki hüquq və vəzifələr </vt:lpstr>
      <vt:lpstr>Mülki hüquq və vəzifələr </vt:lpstr>
      <vt:lpstr>Bəzi nümunələr </vt:lpstr>
      <vt:lpstr>Bəzi nümunələr</vt:lpstr>
      <vt:lpstr>Слайд 11</vt:lpstr>
      <vt:lpstr>Слайд 12</vt:lpstr>
      <vt:lpstr>İstisna edilməyənlər</vt:lpstr>
      <vt:lpstr>İstisna edilənlər </vt:lpstr>
      <vt:lpstr>İstisna edilənlər</vt:lpstr>
      <vt:lpstr>Cinayət ittihamı nədən ibarətdir? </vt:lpstr>
      <vt:lpstr>Cinayət ittihamının mövcudluğu </vt:lpstr>
      <vt:lpstr>İstisnalar</vt:lpstr>
      <vt:lpstr>İstisnalar</vt:lpstr>
      <vt:lpstr>İstisnalar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a fair trial  under the ECHR</dc:title>
  <dc:creator>Ivana Roagna</dc:creator>
  <cp:lastModifiedBy>Eldar</cp:lastModifiedBy>
  <cp:revision>44</cp:revision>
  <dcterms:created xsi:type="dcterms:W3CDTF">2014-10-28T08:06:21Z</dcterms:created>
  <dcterms:modified xsi:type="dcterms:W3CDTF">2016-12-05T16:16:59Z</dcterms:modified>
</cp:coreProperties>
</file>