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320" r:id="rId2"/>
    <p:sldId id="339" r:id="rId3"/>
    <p:sldId id="328" r:id="rId4"/>
    <p:sldId id="327" r:id="rId5"/>
    <p:sldId id="324" r:id="rId6"/>
    <p:sldId id="325" r:id="rId7"/>
    <p:sldId id="326" r:id="rId8"/>
    <p:sldId id="330" r:id="rId9"/>
    <p:sldId id="332" r:id="rId10"/>
    <p:sldId id="334" r:id="rId11"/>
    <p:sldId id="340" r:id="rId12"/>
    <p:sldId id="333" r:id="rId13"/>
    <p:sldId id="336" r:id="rId14"/>
    <p:sldId id="341" r:id="rId15"/>
    <p:sldId id="337" r:id="rId16"/>
    <p:sldId id="301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225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E9C10-A1DB-4CC4-BD45-1E6D82EB7153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3267-E40A-4687-A2D4-5AE689A3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1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60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9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94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72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77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0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7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2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6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6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9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C325F0-9967-C14C-969E-BC013F61F766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0974" y="280271"/>
            <a:ext cx="8234682" cy="1795272"/>
          </a:xfrm>
        </p:spPr>
        <p:txBody>
          <a:bodyPr>
            <a:noAutofit/>
          </a:bodyPr>
          <a:lstStyle/>
          <a:p>
            <a:r>
              <a:rPr lang="az-Latn-AZ" sz="40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az-Latn-AZ" sz="40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az-Latn-A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Məhkəməyə müraciət hüququ 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Qanun əsasında yaradılmış müstəqil və qərəzsiz məhkəmə</a:t>
            </a:r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İşə "ağlabatan müddətdə" baxılması</a:t>
            </a:r>
            <a:r>
              <a:rPr lang="ru-RU" sz="3000" dirty="0"/>
              <a:t/>
            </a:r>
            <a:br>
              <a:rPr lang="ru-RU" sz="3000" dirty="0"/>
            </a:br>
            <a:endParaRPr lang="en-US" sz="3000" b="1" cap="all" dirty="0">
              <a:ln/>
              <a:solidFill>
                <a:schemeClr val="bg2">
                  <a:lumMod val="2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8870" y="5411459"/>
            <a:ext cx="7993017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z-Latn-AZ" sz="30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Ramİl Süleymanov</a:t>
            </a:r>
            <a:endParaRPr lang="az-Latn-AZ" sz="30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az-Latn-AZ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Hüquqşüna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en-US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z-Latn-AZ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7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4000" dirty="0" smtClean="0">
                <a:latin typeface="Times New Roman" pitchFamily="18" charset="0"/>
                <a:cs typeface="Times New Roman" pitchFamily="18" charset="0"/>
              </a:rPr>
              <a:t>Məhkəməyə müraciət hüququna qoyulan məhdudiyyətlər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4" y="2554514"/>
            <a:ext cx="8621485" cy="36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9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8972"/>
            <a:ext cx="8229599" cy="5647192"/>
          </a:xfrm>
        </p:spPr>
        <p:txBody>
          <a:bodyPr>
            <a:normAutofit/>
          </a:bodyPr>
          <a:lstStyle/>
          <a:p>
            <a:r>
              <a:rPr lang="az-Latn-A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Vaxta görə qoyulan məhdudiyyət</a:t>
            </a:r>
          </a:p>
          <a:p>
            <a:pPr>
              <a:buFontTx/>
              <a:buChar char="-"/>
            </a:pPr>
            <a:r>
              <a:rPr lang="az-Latn-A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Qolder Böyük Britaniyaya qarşı  (1975)</a:t>
            </a:r>
          </a:p>
          <a:p>
            <a:pPr>
              <a:buFontTx/>
              <a:buChar char="-"/>
            </a:pPr>
            <a:endParaRPr lang="az-Latn-A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z-Latn-A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Şəxslərə qoyulan məhdudiyyət</a:t>
            </a:r>
          </a:p>
          <a:p>
            <a:pPr>
              <a:buFontTx/>
              <a:buChar char="-"/>
            </a:pPr>
            <a:r>
              <a:rPr lang="az-Latn-A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Eşinqdan Böyük Britaniyaya qarşı (1985)</a:t>
            </a:r>
          </a:p>
          <a:p>
            <a:pPr>
              <a:buFontTx/>
              <a:buChar char="-"/>
            </a:pPr>
            <a:endParaRPr lang="az-Latn-A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az-Latn-AZ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.....Məhkəməyə  müraciət hüququna  qoyulan məhdudiyyət qanuni məqsəd daşımalı və tətbiq edilən vasitələrlə qarşıya qoyulan məqsəd arasında ağlabatan əlaqə mövcud olmalıdır!</a:t>
            </a:r>
            <a:endParaRPr lang="en-US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1" y="1973944"/>
            <a:ext cx="7699829" cy="42762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Poitrimol Fransaya qarşı (1993)</a:t>
            </a:r>
          </a:p>
          <a:p>
            <a:pPr marL="0" indent="0" algn="just">
              <a:buNone/>
            </a:pPr>
            <a:r>
              <a:rPr lang="az-Latn-AZ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Ömər </a:t>
            </a:r>
            <a:r>
              <a:rPr lang="az-Latn-A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Fransaya qarşı (1998)</a:t>
            </a:r>
          </a:p>
          <a:p>
            <a:pPr marL="0" indent="0" algn="just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4000" dirty="0" smtClean="0">
                <a:latin typeface="Times New Roman" pitchFamily="18" charset="0"/>
                <a:cs typeface="Times New Roman" pitchFamily="18" charset="0"/>
              </a:rPr>
              <a:t>Qəbul edilənlik meyarlarına görə qoyulan məhdudiyyət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4000" dirty="0" smtClean="0">
                <a:latin typeface="Times New Roman" pitchFamily="18" charset="0"/>
                <a:cs typeface="Times New Roman" pitchFamily="18" charset="0"/>
              </a:rPr>
              <a:t>Ağlabatan müddətdə məhkəmə araşdırması hüququ	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time-machine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3" y="1473199"/>
            <a:ext cx="9129487" cy="538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4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0743"/>
            <a:ext cx="8229600" cy="4844546"/>
          </a:xfrm>
        </p:spPr>
        <p:txBody>
          <a:bodyPr/>
          <a:lstStyle/>
          <a:p>
            <a:pPr algn="just"/>
            <a:r>
              <a:rPr lang="az-Latn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Hər bir işin konkret hallarına görə</a:t>
            </a:r>
          </a:p>
          <a:p>
            <a:pPr algn="just"/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Avropa Məhkəməsinin tələbləri:</a:t>
            </a:r>
          </a:p>
          <a:p>
            <a:pPr algn="just">
              <a:buFontTx/>
              <a:buChar char="-"/>
            </a:pPr>
            <a:r>
              <a:rPr lang="az-Latn-A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Xüsusi cəldlik</a:t>
            </a:r>
          </a:p>
          <a:p>
            <a:pPr algn="just">
              <a:buFont typeface="Arial" charset="0"/>
              <a:buChar char="•"/>
            </a:pPr>
            <a:r>
              <a:rPr lang="az-Latn-A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Birləşmiş Krallığına qarşı (1987)</a:t>
            </a:r>
          </a:p>
          <a:p>
            <a:pPr algn="just">
              <a:buFont typeface="Arial" charset="0"/>
              <a:buChar char="•"/>
            </a:pPr>
            <a:r>
              <a:rPr lang="az-Latn-A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Fransaya qarşı (1987)</a:t>
            </a:r>
          </a:p>
          <a:p>
            <a:pPr algn="just">
              <a:buFontTx/>
              <a:buChar char="-"/>
            </a:pPr>
            <a:r>
              <a:rPr lang="az-Latn-A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Təcililik</a:t>
            </a:r>
          </a:p>
          <a:p>
            <a:pPr algn="just">
              <a:buFont typeface="Arial" charset="0"/>
              <a:buChar char="•"/>
            </a:pPr>
            <a:r>
              <a:rPr lang="az-Latn-A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Martins Moreyra Portuqaliyaya qarşı (1990)</a:t>
            </a:r>
          </a:p>
          <a:p>
            <a:pPr marL="0" indent="0" algn="just">
              <a:buNone/>
            </a:pPr>
            <a:r>
              <a:rPr lang="az-Latn-A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Qeyd: AİHM bir məhkəmə prosesi üçün maksimum 3 ildən artıq olmayan müddət tələb edir.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>
                <a:latin typeface="Times New Roman" pitchFamily="18" charset="0"/>
                <a:cs typeface="Times New Roman" pitchFamily="18" charset="0"/>
              </a:rPr>
              <a:t>Ağlabatan müddətdə məhkəmə araşdırması hüququ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0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07771"/>
            <a:ext cx="7408333" cy="381839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 de Hark Niderlanda qarşı (1994)</a:t>
            </a:r>
          </a:p>
          <a:p>
            <a:pPr marL="0" indent="0" algn="just">
              <a:buNone/>
            </a:pPr>
            <a:r>
              <a:rPr lang="az-Latn-A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..........Məcburi qüvvəyə  malik qərar qəbul etmək səlahiyyətini qeyri-məhkəmə orqanı hər hansı tərəfin ziyanına dəyişə bilməz: qərarın məcburiliyi «məhkəmə» anlayışına xas olan xüsusiyyətdir.</a:t>
            </a:r>
          </a:p>
          <a:p>
            <a:pPr marL="0" indent="0" algn="just">
              <a:buNone/>
            </a:pPr>
            <a:endParaRPr lang="az-Latn-AZ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Posoxov Rusiyaya qarşı (2003)</a:t>
            </a:r>
          </a:p>
          <a:p>
            <a:pPr algn="just">
              <a:buFont typeface="Arial" charset="0"/>
              <a:buChar char="•"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Belçikaya qarşı (1987)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4000" dirty="0" smtClean="0">
                <a:latin typeface="Times New Roman" pitchFamily="18" charset="0"/>
                <a:cs typeface="Times New Roman" pitchFamily="18" charset="0"/>
              </a:rPr>
              <a:t>Qanun əsasında yaradılmış Məhkəmə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4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325120" y="338328"/>
            <a:ext cx="836168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Q r u p    İ ş İ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985" y="2359342"/>
            <a:ext cx="49339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73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6874" y="2275839"/>
            <a:ext cx="7408333" cy="176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 iştirakınıza və diqq</a:t>
            </a:r>
            <a:r>
              <a:rPr lang="az-Latn-A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az-Latn-A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tinizə görə Təşəkkürlər!!!</a:t>
            </a:r>
          </a:p>
        </p:txBody>
      </p:sp>
      <p:pic>
        <p:nvPicPr>
          <p:cNvPr id="1028" name="Picture 4" descr="http://ic.pics.livejournal.com/jongibbs/16975438/112465/origina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054" y="3850639"/>
            <a:ext cx="3609975" cy="271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z-Latn-AZ" sz="40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Hörmətlİ</a:t>
            </a:r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    </a:t>
            </a:r>
            <a:r>
              <a:rPr lang="az-Latn-AZ" sz="40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İştİrakçIlar</a:t>
            </a:r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cek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3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2641600"/>
            <a:ext cx="8300720" cy="3749040"/>
          </a:xfrm>
        </p:spPr>
        <p:txBody>
          <a:bodyPr numCol="1">
            <a:normAutofit/>
          </a:bodyPr>
          <a:lstStyle/>
          <a:p>
            <a:pPr algn="just">
              <a:lnSpc>
                <a:spcPct val="80000"/>
              </a:lnSpc>
              <a:buFont typeface="Arial" charset="0"/>
              <a:buChar char="•"/>
            </a:pPr>
            <a:endParaRPr lang="az-Latn-AZ" sz="2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az-Latn-AZ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Məhkəmə araşdırması hüququ;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az-Latn-AZ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Məhkəmə tərəfindən qərar qəbul edilməsinə nail olmaq hüququ;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az-Latn-AZ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Maliyyə problemlərinin olmasına rəğmən məhkəməyə çatımlılıq hüququ;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az-Latn-AZ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Yekun məhkəmə qərarının qəbul edilməsi hüququ;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</a:pPr>
            <a:r>
              <a:rPr lang="az-Latn-AZ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Məcburi qüvvəyə malik məhkəmə qərarının icrası hüququ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751967"/>
            <a:ext cx="8420705" cy="991489"/>
          </a:xfrm>
        </p:spPr>
        <p:txBody>
          <a:bodyPr/>
          <a:lstStyle/>
          <a:p>
            <a:pPr algn="ctr"/>
            <a:r>
              <a:rPr lang="az-Latn-AZ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Məhkəmə araşdırması hüququ, Məhkəməyə müraciət hüququ</a:t>
            </a:r>
            <a:endParaRPr lang="en-US" sz="2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Məhkəmə araşdırması hüququ</a:t>
            </a:r>
            <a:endParaRPr lang="en-US" sz="3200" b="1" cap="all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3638" y="1872343"/>
            <a:ext cx="8790705" cy="4742946"/>
          </a:xfrm>
        </p:spPr>
        <p:txBody>
          <a:bodyPr/>
          <a:lstStyle/>
          <a:p>
            <a:r>
              <a:rPr lang="az-Latn-AZ" sz="3000" i="1" dirty="0" smtClean="0">
                <a:latin typeface="Times New Roman" pitchFamily="18" charset="0"/>
                <a:cs typeface="Times New Roman" pitchFamily="18" charset="0"/>
              </a:rPr>
              <a:t>Hər kəs mülki hüquq və vəzifələrinə aid olan  hər hansı bir iddianı qanun əsasında  yaradılmış  məhkəməyə və ya tribunala verə bilər.  Bu hüquqlar bərabərlik  prinsipi əsasında hər kəsə verilir.</a:t>
            </a:r>
          </a:p>
          <a:p>
            <a:endParaRPr lang="az-Latn-AZ" sz="3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30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3638" y="338328"/>
            <a:ext cx="8665882" cy="6047958"/>
          </a:xfrm>
        </p:spPr>
        <p:txBody>
          <a:bodyPr>
            <a:normAutofit/>
          </a:bodyPr>
          <a:lstStyle/>
          <a:p>
            <a:pPr algn="l"/>
            <a:r>
              <a:rPr lang="az-Latn-A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Devir Belçikaya qarşı (1979)</a:t>
            </a:r>
            <a:br>
              <a:rPr lang="az-Latn-A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Şevrol Fransaya qarşı (2003)</a:t>
            </a:r>
            <a:br>
              <a:rPr lang="az-Latn-A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Hacıyev Azərbaycana qarşı (2006)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43605" y="2315419"/>
            <a:ext cx="28565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9144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az-Latn-AZ" sz="3500" b="1" cap="all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Calibri"/>
              </a:rPr>
              <a:t> </a:t>
            </a:r>
            <a:endParaRPr lang="az-Latn-AZ" sz="3500" b="1" cap="all" dirty="0">
              <a:ln/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4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z-Latn-AZ" sz="2500" dirty="0" smtClean="0">
                <a:latin typeface="Times New Roman" pitchFamily="18" charset="0"/>
                <a:cs typeface="Times New Roman" pitchFamily="18" charset="0"/>
              </a:rPr>
              <a:t>*Qanci İtaliyaya qarşı (2003)</a:t>
            </a:r>
          </a:p>
          <a:p>
            <a:pPr marL="0" indent="0">
              <a:buNone/>
            </a:pPr>
            <a:r>
              <a:rPr lang="az-Latn-AZ" sz="2500" dirty="0" smtClean="0">
                <a:latin typeface="Times New Roman" pitchFamily="18" charset="0"/>
                <a:cs typeface="Times New Roman" pitchFamily="18" charset="0"/>
              </a:rPr>
              <a:t>* Qolder Böyük Britaniyaya qarşı (1975)</a:t>
            </a:r>
          </a:p>
          <a:p>
            <a:pPr marL="0" indent="0"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Məhkəmə tərəfindən qərar qəbul edilməsinə nail olmaq hüququ</a:t>
            </a:r>
            <a:endParaRPr lang="ru-RU" sz="3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8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54629"/>
            <a:ext cx="8425542" cy="46634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az-Latn-AZ" sz="3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Eyri İrlandiyaya qarşı (1979)</a:t>
            </a:r>
          </a:p>
          <a:p>
            <a:pPr marL="0" indent="0" algn="just">
              <a:buNone/>
            </a:pPr>
            <a:endParaRPr lang="az-Latn-AZ" sz="3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az-Latn-AZ" sz="3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Məhkəmə qeyd edir: </a:t>
            </a:r>
            <a:r>
              <a:rPr lang="az-Latn-AZ" sz="3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Maliyyə vəsaiti olmayan şəxs məhkəməyə müraciət etmək hüququndan məhrum edilirsə - məhkəmələrin  </a:t>
            </a:r>
            <a:r>
              <a:rPr lang="az-Latn-AZ" sz="3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SADƏCƏ MÖVCUDLUĞU </a:t>
            </a:r>
            <a:r>
              <a:rPr lang="az-Latn-AZ" sz="3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yetərli deyil!</a:t>
            </a:r>
            <a:endParaRPr lang="az-Latn-AZ" sz="3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02320" cy="1185672"/>
          </a:xfrm>
        </p:spPr>
        <p:txBody>
          <a:bodyPr>
            <a:noAutofit/>
          </a:bodyPr>
          <a:lstStyle/>
          <a:p>
            <a:r>
              <a:rPr lang="az-Latn-A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Maliyyə vəsaiti olmayan şəxsin məhkəməyə müraciət hüququ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343" y="1838960"/>
            <a:ext cx="8592457" cy="444572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az-Latn-AZ" sz="3000" dirty="0"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az-Latn-AZ" sz="3000" dirty="0" smtClean="0">
              <a:latin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az-Latn-AZ" sz="3000" dirty="0" smtClean="0">
                <a:latin typeface="Times New Roman" pitchFamily="18" charset="0"/>
                <a:cs typeface="Times New Roman" pitchFamily="18" charset="0"/>
              </a:rPr>
              <a:t>*Burdov Rusiyaya qarşı (2002)</a:t>
            </a:r>
          </a:p>
          <a:p>
            <a:pPr marL="0" indent="0">
              <a:lnSpc>
                <a:spcPct val="80000"/>
              </a:lnSpc>
              <a:buNone/>
            </a:pPr>
            <a:endParaRPr lang="az-Latn-AZ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az-Latn-AZ" sz="3000" dirty="0" smtClean="0">
                <a:latin typeface="Times New Roman" pitchFamily="18" charset="0"/>
                <a:cs typeface="Times New Roman" pitchFamily="18" charset="0"/>
              </a:rPr>
              <a:t>* Kirtatos Yunanıstana qarşı (2003)</a:t>
            </a:r>
            <a:endParaRPr lang="cs-CZ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az-Latn-A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Yekun məhkəmə qərarının qəbul edilməsi hüququ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7794" y="426720"/>
            <a:ext cx="8229600" cy="1532710"/>
          </a:xfrm>
        </p:spPr>
        <p:txBody>
          <a:bodyPr>
            <a:noAutofit/>
          </a:bodyPr>
          <a:lstStyle/>
          <a:p>
            <a:r>
              <a:rPr lang="az-Latn-AZ" sz="4000" dirty="0" smtClean="0">
                <a:latin typeface="Times New Roman" pitchFamily="18" charset="0"/>
                <a:cs typeface="Times New Roman" pitchFamily="18" charset="0"/>
              </a:rPr>
              <a:t>Məcburi qüvvəyə malik yekun məhkəmə qərarının icrası hüququ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3638" y="2452914"/>
            <a:ext cx="8805219" cy="4162376"/>
          </a:xfrm>
        </p:spPr>
        <p:txBody>
          <a:bodyPr anchor="t"/>
          <a:lstStyle/>
          <a:p>
            <a:endParaRPr lang="az-Latn-AZ" dirty="0" smtClean="0"/>
          </a:p>
          <a:p>
            <a:endParaRPr lang="az-Latn-AZ" dirty="0"/>
          </a:p>
          <a:p>
            <a:endParaRPr lang="az-Latn-AZ" dirty="0" smtClean="0"/>
          </a:p>
          <a:p>
            <a:pPr marL="457200" indent="-457200">
              <a:buFont typeface="Arial" charset="0"/>
              <a:buChar char="•"/>
            </a:pPr>
            <a:r>
              <a:rPr lang="az-Latn-AZ" sz="3000" dirty="0" smtClean="0">
                <a:latin typeface="Times New Roman" pitchFamily="18" charset="0"/>
                <a:cs typeface="Times New Roman" pitchFamily="18" charset="0"/>
              </a:rPr>
              <a:t>Tarverdiyev Azərbaycana qarşı (2007)</a:t>
            </a:r>
          </a:p>
          <a:p>
            <a:pPr marL="457200" indent="-457200">
              <a:buFont typeface="Arial" charset="0"/>
              <a:buChar char="•"/>
            </a:pPr>
            <a:endParaRPr lang="az-Latn-AZ" sz="3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377</Words>
  <Application>Microsoft Office PowerPoint</Application>
  <PresentationFormat>On-screen Show (4:3)</PresentationFormat>
  <Paragraphs>66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 Məhkəməyə müraciət hüququ  Qanun əsasında yaradılmış müstəqil və qərəzsiz məhkəmə İşə "ağlabatan müddətdə" baxılması </vt:lpstr>
      <vt:lpstr>PowerPoint Presentation</vt:lpstr>
      <vt:lpstr>PowerPoint Presentation</vt:lpstr>
      <vt:lpstr>Məhkəmə araşdırması hüququ</vt:lpstr>
      <vt:lpstr>* Devir Belçikaya qarşı (1979)  * Şevrol Fransaya qarşı (2003)  * Hacıyev Azərbaycana qarşı (2006)</vt:lpstr>
      <vt:lpstr>Məhkəmə tərəfindən qərar qəbul edilməsinə nail olmaq hüququ</vt:lpstr>
      <vt:lpstr>Maliyyə vəsaiti olmayan şəxsin məhkəməyə müraciət hüququ</vt:lpstr>
      <vt:lpstr>Yekun məhkəmə qərarının qəbul edilməsi hüququ</vt:lpstr>
      <vt:lpstr>Məcburi qüvvəyə malik yekun məhkəmə qərarının icrası hüququ </vt:lpstr>
      <vt:lpstr>Məhkəməyə müraciət hüququna qoyulan məhdudiyyətlər</vt:lpstr>
      <vt:lpstr>PowerPoint Presentation</vt:lpstr>
      <vt:lpstr>Qəbul edilənlik meyarlarına görə qoyulan məhdudiyyət</vt:lpstr>
      <vt:lpstr>Ağlabatan müddətdə məhkəmə araşdırması hüququ </vt:lpstr>
      <vt:lpstr>Ağlabatan müddətdə məhkəmə araşdırması hüququ</vt:lpstr>
      <vt:lpstr>Qanun əsasında yaradılmış Məhkəmə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Məhkəməyə müraciət hüququ  Qanun əsasında yaradılmış müstəqil və qərəzsiz məhkəmə İşə "ağlabatan müddətdə" baxılması </dc:title>
  <cp:lastModifiedBy>ROVSHANOVA Vafa</cp:lastModifiedBy>
  <cp:revision>16</cp:revision>
  <dcterms:modified xsi:type="dcterms:W3CDTF">2016-07-04T07:18:50Z</dcterms:modified>
</cp:coreProperties>
</file>