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34"/>
  </p:notesMasterIdLst>
  <p:sldIdLst>
    <p:sldId id="302" r:id="rId2"/>
    <p:sldId id="303" r:id="rId3"/>
    <p:sldId id="282" r:id="rId4"/>
    <p:sldId id="310" r:id="rId5"/>
    <p:sldId id="312" r:id="rId6"/>
    <p:sldId id="305" r:id="rId7"/>
    <p:sldId id="293" r:id="rId8"/>
    <p:sldId id="294" r:id="rId9"/>
    <p:sldId id="295" r:id="rId10"/>
    <p:sldId id="296" r:id="rId11"/>
    <p:sldId id="309" r:id="rId12"/>
    <p:sldId id="307" r:id="rId13"/>
    <p:sldId id="285" r:id="rId14"/>
    <p:sldId id="313" r:id="rId15"/>
    <p:sldId id="297" r:id="rId16"/>
    <p:sldId id="298" r:id="rId17"/>
    <p:sldId id="299" r:id="rId18"/>
    <p:sldId id="321" r:id="rId19"/>
    <p:sldId id="316" r:id="rId20"/>
    <p:sldId id="331" r:id="rId21"/>
    <p:sldId id="317" r:id="rId22"/>
    <p:sldId id="318" r:id="rId23"/>
    <p:sldId id="319" r:id="rId24"/>
    <p:sldId id="322" r:id="rId25"/>
    <p:sldId id="325" r:id="rId26"/>
    <p:sldId id="326" r:id="rId27"/>
    <p:sldId id="327" r:id="rId28"/>
    <p:sldId id="328" r:id="rId29"/>
    <p:sldId id="323" r:id="rId30"/>
    <p:sldId id="333" r:id="rId31"/>
    <p:sldId id="332" r:id="rId32"/>
    <p:sldId id="301" r:id="rId3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316A30-7383-4F54-A6D0-D338F72AE1A3}" type="datetimeFigureOut">
              <a:rPr lang="ru-RU" smtClean="0"/>
              <a:pPr/>
              <a:t>16.07.2017</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8826B8-0DC0-47DB-963A-49A844994715}" type="slidenum">
              <a:rPr lang="ru-RU" smtClean="0"/>
              <a:pPr/>
              <a:t>‹#›</a:t>
            </a:fld>
            <a:endParaRPr lang="ru-RU"/>
          </a:p>
        </p:txBody>
      </p:sp>
    </p:spTree>
    <p:extLst>
      <p:ext uri="{BB962C8B-B14F-4D97-AF65-F5344CB8AC3E}">
        <p14:creationId xmlns:p14="http://schemas.microsoft.com/office/powerpoint/2010/main" xmlns="" val="2810012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252B129-B3D1-4D69-B5B5-5D3F73F80EFB}" type="slidenum">
              <a:rPr lang="en-US" altLang="en-US"/>
              <a:pPr/>
              <a:t>29</a:t>
            </a:fld>
            <a:endParaRPr lang="en-US" altLang="en-US"/>
          </a:p>
        </p:txBody>
      </p:sp>
    </p:spTree>
    <p:extLst>
      <p:ext uri="{BB962C8B-B14F-4D97-AF65-F5344CB8AC3E}">
        <p14:creationId xmlns:p14="http://schemas.microsoft.com/office/powerpoint/2010/main" xmlns="" val="18281867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ru-RU" smtClean="0"/>
              <a:t>Образец заголовка</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33908D38-FC6A-443A-B02C-660C3D0FB0FB}" type="datetimeFigureOut">
              <a:rPr lang="ru-RU" smtClean="0"/>
              <a:pPr/>
              <a:t>16.07.2017</a:t>
            </a:fld>
            <a:endParaRPr lang="ru-RU"/>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ru-RU"/>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CB87E8F0-9FD0-46D5-B8DB-10A4110B059E}" type="slidenum">
              <a:rPr lang="ru-RU" smtClean="0"/>
              <a:pPr/>
              <a:t>‹#›</a:t>
            </a:fld>
            <a:endParaRPr lang="ru-RU"/>
          </a:p>
        </p:txBody>
      </p:sp>
    </p:spTree>
    <p:extLst>
      <p:ext uri="{BB962C8B-B14F-4D97-AF65-F5344CB8AC3E}">
        <p14:creationId xmlns:p14="http://schemas.microsoft.com/office/powerpoint/2010/main" xmlns="" val="39613374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3908D38-FC6A-443A-B02C-660C3D0FB0FB}" type="datetimeFigureOut">
              <a:rPr lang="ru-RU" smtClean="0"/>
              <a:pPr/>
              <a:t>16.07.2017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B87E8F0-9FD0-46D5-B8DB-10A4110B059E}" type="slidenum">
              <a:rPr lang="ru-RU" smtClean="0"/>
              <a:pPr/>
              <a:t>‹#›</a:t>
            </a:fld>
            <a:endParaRPr lang="ru-RU"/>
          </a:p>
        </p:txBody>
      </p:sp>
    </p:spTree>
    <p:extLst>
      <p:ext uri="{BB962C8B-B14F-4D97-AF65-F5344CB8AC3E}">
        <p14:creationId xmlns:p14="http://schemas.microsoft.com/office/powerpoint/2010/main" xmlns="" val="44455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3908D38-FC6A-443A-B02C-660C3D0FB0FB}" type="datetimeFigureOut">
              <a:rPr lang="ru-RU" smtClean="0"/>
              <a:pPr/>
              <a:t>16.07.2017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B87E8F0-9FD0-46D5-B8DB-10A4110B059E}" type="slidenum">
              <a:rPr lang="ru-RU" smtClean="0"/>
              <a:pPr/>
              <a:t>‹#›</a:t>
            </a:fld>
            <a:endParaRPr lang="ru-RU"/>
          </a:p>
        </p:txBody>
      </p:sp>
    </p:spTree>
    <p:extLst>
      <p:ext uri="{BB962C8B-B14F-4D97-AF65-F5344CB8AC3E}">
        <p14:creationId xmlns:p14="http://schemas.microsoft.com/office/powerpoint/2010/main" xmlns="" val="2365883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3908D38-FC6A-443A-B02C-660C3D0FB0FB}" type="datetimeFigureOut">
              <a:rPr lang="ru-RU" smtClean="0"/>
              <a:pPr/>
              <a:t>16.07.2017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B87E8F0-9FD0-46D5-B8DB-10A4110B059E}" type="slidenum">
              <a:rPr lang="ru-RU" smtClean="0"/>
              <a:pPr/>
              <a:t>‹#›</a:t>
            </a:fld>
            <a:endParaRPr lang="ru-RU"/>
          </a:p>
        </p:txBody>
      </p:sp>
    </p:spTree>
    <p:extLst>
      <p:ext uri="{BB962C8B-B14F-4D97-AF65-F5344CB8AC3E}">
        <p14:creationId xmlns:p14="http://schemas.microsoft.com/office/powerpoint/2010/main" xmlns="" val="4174692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33908D38-FC6A-443A-B02C-660C3D0FB0FB}" type="datetimeFigureOut">
              <a:rPr lang="ru-RU" smtClean="0"/>
              <a:pPr/>
              <a:t>16.07.2017</a:t>
            </a:fld>
            <a:endParaRPr lang="ru-RU"/>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ru-RU"/>
          </a:p>
        </p:txBody>
      </p:sp>
      <p:sp>
        <p:nvSpPr>
          <p:cNvPr id="6" name="Slide Number Placeholder 5"/>
          <p:cNvSpPr>
            <a:spLocks noGrp="1"/>
          </p:cNvSpPr>
          <p:nvPr>
            <p:ph type="sldNum" sz="quarter" idx="12"/>
          </p:nvPr>
        </p:nvSpPr>
        <p:spPr>
          <a:xfrm>
            <a:off x="8604504" y="5211060"/>
            <a:ext cx="2112264" cy="228600"/>
          </a:xfrm>
        </p:spPr>
        <p:txBody>
          <a:bodyPr/>
          <a:lstStyle/>
          <a:p>
            <a:fld id="{CB87E8F0-9FD0-46D5-B8DB-10A4110B059E}" type="slidenum">
              <a:rPr lang="ru-RU" smtClean="0"/>
              <a:pPr/>
              <a:t>‹#›</a:t>
            </a:fld>
            <a:endParaRPr lang="ru-RU"/>
          </a:p>
        </p:txBody>
      </p:sp>
    </p:spTree>
    <p:extLst>
      <p:ext uri="{BB962C8B-B14F-4D97-AF65-F5344CB8AC3E}">
        <p14:creationId xmlns:p14="http://schemas.microsoft.com/office/powerpoint/2010/main" xmlns="" val="265890999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3908D38-FC6A-443A-B02C-660C3D0FB0FB}" type="datetimeFigureOut">
              <a:rPr lang="ru-RU" smtClean="0"/>
              <a:pPr/>
              <a:t>16.07.2017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B87E8F0-9FD0-46D5-B8DB-10A4110B059E}" type="slidenum">
              <a:rPr lang="ru-RU" smtClean="0"/>
              <a:pPr/>
              <a:t>‹#›</a:t>
            </a:fld>
            <a:endParaRPr lang="ru-RU"/>
          </a:p>
        </p:txBody>
      </p:sp>
    </p:spTree>
    <p:extLst>
      <p:ext uri="{BB962C8B-B14F-4D97-AF65-F5344CB8AC3E}">
        <p14:creationId xmlns:p14="http://schemas.microsoft.com/office/powerpoint/2010/main" xmlns="" val="3424925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3908D38-FC6A-443A-B02C-660C3D0FB0FB}" type="datetimeFigureOut">
              <a:rPr lang="ru-RU" smtClean="0"/>
              <a:pPr/>
              <a:t>16.07.2017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B87E8F0-9FD0-46D5-B8DB-10A4110B059E}" type="slidenum">
              <a:rPr lang="ru-RU" smtClean="0"/>
              <a:pPr/>
              <a:t>‹#›</a:t>
            </a:fld>
            <a:endParaRPr lang="ru-RU"/>
          </a:p>
        </p:txBody>
      </p:sp>
    </p:spTree>
    <p:extLst>
      <p:ext uri="{BB962C8B-B14F-4D97-AF65-F5344CB8AC3E}">
        <p14:creationId xmlns:p14="http://schemas.microsoft.com/office/powerpoint/2010/main" xmlns="" val="2896262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3908D38-FC6A-443A-B02C-660C3D0FB0FB}" type="datetimeFigureOut">
              <a:rPr lang="ru-RU" smtClean="0"/>
              <a:pPr/>
              <a:t>16.07.2017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B87E8F0-9FD0-46D5-B8DB-10A4110B059E}" type="slidenum">
              <a:rPr lang="ru-RU" smtClean="0"/>
              <a:pPr/>
              <a:t>‹#›</a:t>
            </a:fld>
            <a:endParaRPr lang="ru-RU"/>
          </a:p>
        </p:txBody>
      </p:sp>
    </p:spTree>
    <p:extLst>
      <p:ext uri="{BB962C8B-B14F-4D97-AF65-F5344CB8AC3E}">
        <p14:creationId xmlns:p14="http://schemas.microsoft.com/office/powerpoint/2010/main" xmlns="" val="4252081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908D38-FC6A-443A-B02C-660C3D0FB0FB}" type="datetimeFigureOut">
              <a:rPr lang="ru-RU" smtClean="0"/>
              <a:pPr/>
              <a:t>16.07.2017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B87E8F0-9FD0-46D5-B8DB-10A4110B059E}" type="slidenum">
              <a:rPr lang="ru-RU" smtClean="0"/>
              <a:pPr/>
              <a:t>‹#›</a:t>
            </a:fld>
            <a:endParaRPr lang="ru-RU"/>
          </a:p>
        </p:txBody>
      </p:sp>
    </p:spTree>
    <p:extLst>
      <p:ext uri="{BB962C8B-B14F-4D97-AF65-F5344CB8AC3E}">
        <p14:creationId xmlns:p14="http://schemas.microsoft.com/office/powerpoint/2010/main" xmlns="" val="1531292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ru-RU" smtClean="0"/>
              <a:t>Образец заголовка</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33908D38-FC6A-443A-B02C-660C3D0FB0FB}" type="datetimeFigureOut">
              <a:rPr lang="ru-RU" smtClean="0"/>
              <a:pPr/>
              <a:t>16.07.2017</a:t>
            </a:fld>
            <a:endParaRPr lang="ru-RU"/>
          </a:p>
        </p:txBody>
      </p:sp>
      <p:sp>
        <p:nvSpPr>
          <p:cNvPr id="9" name="Footer Placeholder 8"/>
          <p:cNvSpPr>
            <a:spLocks noGrp="1"/>
          </p:cNvSpPr>
          <p:nvPr>
            <p:ph type="ftr" sz="quarter" idx="11"/>
          </p:nvPr>
        </p:nvSpPr>
        <p:spPr/>
        <p:txBody>
          <a:bodyPr/>
          <a:lstStyle>
            <a:lvl1pPr algn="r">
              <a:defRPr/>
            </a:lvl1pPr>
          </a:lstStyle>
          <a:p>
            <a:endParaRPr lang="ru-RU"/>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CB87E8F0-9FD0-46D5-B8DB-10A4110B059E}" type="slidenum">
              <a:rPr lang="ru-RU" smtClean="0"/>
              <a:pPr/>
              <a:t>‹#›</a:t>
            </a:fld>
            <a:endParaRPr lang="ru-RU"/>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3467574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33908D38-FC6A-443A-B02C-660C3D0FB0FB}" type="datetimeFigureOut">
              <a:rPr lang="ru-RU" smtClean="0"/>
              <a:pPr/>
              <a:t>16.07.2017</a:t>
            </a:fld>
            <a:endParaRPr lang="ru-RU"/>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ru-RU"/>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CB87E8F0-9FD0-46D5-B8DB-10A4110B059E}" type="slidenum">
              <a:rPr lang="ru-RU" smtClean="0"/>
              <a:pPr/>
              <a:t>‹#›</a:t>
            </a:fld>
            <a:endParaRPr lang="ru-RU"/>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4181391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33908D38-FC6A-443A-B02C-660C3D0FB0FB}" type="datetimeFigureOut">
              <a:rPr lang="ru-RU" smtClean="0"/>
              <a:pPr/>
              <a:t>16.07.2017</a:t>
            </a:fld>
            <a:endParaRPr lang="ru-RU"/>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ru-RU"/>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CB87E8F0-9FD0-46D5-B8DB-10A4110B059E}" type="slidenum">
              <a:rPr lang="ru-RU" smtClean="0"/>
              <a:pPr/>
              <a:t>‹#›</a:t>
            </a:fld>
            <a:endParaRPr lang="ru-RU"/>
          </a:p>
        </p:txBody>
      </p:sp>
    </p:spTree>
    <p:extLst>
      <p:ext uri="{BB962C8B-B14F-4D97-AF65-F5344CB8AC3E}">
        <p14:creationId xmlns:p14="http://schemas.microsoft.com/office/powerpoint/2010/main" xmlns="" val="2433737322"/>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9881" y="920926"/>
            <a:ext cx="6559820" cy="4876800"/>
          </a:xfrm>
        </p:spPr>
        <p:txBody>
          <a:bodyPr>
            <a:normAutofit fontScale="55000" lnSpcReduction="20000"/>
          </a:bodyPr>
          <a:lstStyle/>
          <a:p>
            <a:pPr marL="0" indent="0" algn="ctr">
              <a:buNone/>
            </a:pPr>
            <a:r>
              <a:rPr lang="az-Latn-AZ" sz="5400" b="1" i="1" dirty="0" smtClean="0">
                <a:latin typeface="Times New Roman" panose="02020603050405020304" pitchFamily="18" charset="0"/>
                <a:cs typeface="Times New Roman" panose="02020603050405020304" pitchFamily="18" charset="0"/>
              </a:rPr>
              <a:t>    </a:t>
            </a:r>
          </a:p>
          <a:p>
            <a:pPr marL="0" indent="0" algn="r">
              <a:buNone/>
            </a:pPr>
            <a:r>
              <a:rPr lang="az-Latn-AZ" sz="5400" b="1" i="1" dirty="0" smtClean="0">
                <a:latin typeface="Calibri" panose="020F0502020204030204" pitchFamily="34" charset="0"/>
                <a:cs typeface="Calibri" panose="020F0502020204030204" pitchFamily="34" charset="0"/>
              </a:rPr>
              <a:t>ƏDALƏTLİ MƏHKƏMƏ </a:t>
            </a:r>
          </a:p>
          <a:p>
            <a:pPr marL="0" indent="0" algn="r">
              <a:buNone/>
            </a:pPr>
            <a:r>
              <a:rPr lang="az-Latn-AZ" sz="5400" b="1" i="1" dirty="0" smtClean="0">
                <a:latin typeface="Calibri" panose="020F0502020204030204" pitchFamily="34" charset="0"/>
                <a:cs typeface="Calibri" panose="020F0502020204030204" pitchFamily="34" charset="0"/>
              </a:rPr>
              <a:t>ARAŞDIRMASININ </a:t>
            </a:r>
          </a:p>
          <a:p>
            <a:pPr marL="0" indent="0" algn="r">
              <a:buNone/>
            </a:pPr>
            <a:r>
              <a:rPr lang="az-Latn-AZ" sz="5400" b="1" i="1" dirty="0" smtClean="0">
                <a:latin typeface="Calibri" panose="020F0502020204030204" pitchFamily="34" charset="0"/>
                <a:cs typeface="Calibri" panose="020F0502020204030204" pitchFamily="34" charset="0"/>
              </a:rPr>
              <a:t>ÜMUMİ TƏLƏBLƏRİ</a:t>
            </a:r>
          </a:p>
          <a:p>
            <a:pPr marL="0" indent="0" algn="ctr">
              <a:buNone/>
            </a:pPr>
            <a:endParaRPr lang="az-Latn-AZ" sz="5400" b="1" i="1" dirty="0">
              <a:latin typeface="Calibri" panose="020F0502020204030204" pitchFamily="34" charset="0"/>
              <a:cs typeface="Calibri" panose="020F0502020204030204" pitchFamily="34" charset="0"/>
            </a:endParaRPr>
          </a:p>
          <a:p>
            <a:pPr marL="0" indent="0" algn="ctr">
              <a:buNone/>
            </a:pPr>
            <a:r>
              <a:rPr lang="az-Latn-AZ" sz="5400" b="1" i="1" dirty="0" smtClean="0">
                <a:latin typeface="Calibri" panose="020F0502020204030204" pitchFamily="34" charset="0"/>
                <a:cs typeface="Calibri" panose="020F0502020204030204" pitchFamily="34" charset="0"/>
              </a:rPr>
              <a:t>         </a:t>
            </a:r>
          </a:p>
          <a:p>
            <a:pPr marL="0" indent="0" algn="ctr">
              <a:buNone/>
            </a:pPr>
            <a:endParaRPr lang="az-Latn-AZ" sz="5400" b="1" i="1" dirty="0">
              <a:latin typeface="Calibri" panose="020F0502020204030204" pitchFamily="34" charset="0"/>
              <a:cs typeface="Calibri" panose="020F0502020204030204" pitchFamily="34" charset="0"/>
            </a:endParaRPr>
          </a:p>
          <a:p>
            <a:pPr marL="0" indent="0" algn="r">
              <a:buNone/>
            </a:pPr>
            <a:r>
              <a:rPr lang="az-Latn-AZ" sz="5400" b="1" i="1" dirty="0" smtClean="0">
                <a:latin typeface="Calibri" panose="020F0502020204030204" pitchFamily="34" charset="0"/>
                <a:cs typeface="Calibri" panose="020F0502020204030204" pitchFamily="34" charset="0"/>
              </a:rPr>
              <a:t>                       Şəfa Camalzadə / VƏKİL</a:t>
            </a:r>
            <a:endParaRPr lang="en-US" sz="5400" b="1" i="1" dirty="0">
              <a:latin typeface="Calibri" panose="020F0502020204030204" pitchFamily="34" charset="0"/>
              <a:cs typeface="Calibri" panose="020F0502020204030204" pitchFamily="34" charset="0"/>
            </a:endParaRPr>
          </a:p>
          <a:p>
            <a:pPr marL="0" indent="0" algn="r">
              <a:buNone/>
            </a:pPr>
            <a:r>
              <a:rPr lang="en-US" sz="5400" b="1" i="1" dirty="0" smtClean="0">
                <a:latin typeface="Calibri" panose="020F0502020204030204" pitchFamily="34" charset="0"/>
                <a:cs typeface="Calibri" panose="020F0502020204030204" pitchFamily="34" charset="0"/>
              </a:rPr>
              <a:t>201</a:t>
            </a:r>
            <a:r>
              <a:rPr lang="az-Latn-AZ" sz="5400" b="1" i="1" dirty="0" smtClean="0">
                <a:latin typeface="Calibri" panose="020F0502020204030204" pitchFamily="34" charset="0"/>
                <a:cs typeface="Calibri" panose="020F0502020204030204" pitchFamily="34" charset="0"/>
              </a:rPr>
              <a:t>7</a:t>
            </a:r>
            <a:endParaRPr lang="ru-RU" sz="5400" b="1" i="1"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rotWithShape="1">
          <a:blip r:embed="rId2"/>
          <a:srcRect l="2112" t="2242" r="1761" b="2951"/>
          <a:stretch/>
        </p:blipFill>
        <p:spPr>
          <a:xfrm>
            <a:off x="321972" y="1047568"/>
            <a:ext cx="5583528" cy="4623515"/>
          </a:xfrm>
          <a:prstGeom prst="rect">
            <a:avLst/>
          </a:prstGeom>
        </p:spPr>
      </p:pic>
    </p:spTree>
    <p:extLst>
      <p:ext uri="{BB962C8B-B14F-4D97-AF65-F5344CB8AC3E}">
        <p14:creationId xmlns:p14="http://schemas.microsoft.com/office/powerpoint/2010/main" xmlns="" val="2049176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3792"/>
            <a:ext cx="10515600" cy="6104585"/>
          </a:xfrm>
        </p:spPr>
        <p:txBody>
          <a:bodyPr>
            <a:normAutofit lnSpcReduction="10000"/>
          </a:bodyPr>
          <a:lstStyle/>
          <a:p>
            <a:pPr marL="0" indent="0" algn="just" eaLnBrk="0" fontAlgn="base" hangingPunct="0">
              <a:spcBef>
                <a:spcPct val="0"/>
              </a:spcBef>
              <a:spcAft>
                <a:spcPct val="0"/>
              </a:spcAft>
              <a:buNone/>
            </a:pPr>
            <a:r>
              <a:rPr lang="az-Latn-AZ" altLang="ru-RU" sz="2200" dirty="0">
                <a:solidFill>
                  <a:srgbClr val="000000"/>
                </a:solidFill>
                <a:latin typeface="Cal"/>
                <a:cs typeface="Times New Roman" panose="02020603050405020304" pitchFamily="18" charset="0"/>
              </a:rPr>
              <a:t>32.2.4. müdafiə tərəfi cinayət təqibi ilə bağlı irəli sürümüş ittihamı təkzib edir və ya cinayət prosesini həyata keçirən orqanın diqqətini təqsirləndirilən şəxsin cinayət məsuliyyətindən azad edilməsinə və ya cinayət məsuliyyətini yüngülləşdirən halların mövcudluğuna cəlb edir və təqsirləndirilən şəxsin əməlinin hüquqi tövsifinə və məhkəmənin yekun qərarına dair öz təkliflərini verir;</a:t>
            </a:r>
            <a:endParaRPr lang="az-Latn-AZ" altLang="ru-RU" sz="2200" dirty="0">
              <a:latin typeface="Cal"/>
              <a:cs typeface="Times New Roman" panose="02020603050405020304" pitchFamily="18" charset="0"/>
            </a:endParaRPr>
          </a:p>
          <a:p>
            <a:pPr marL="0" lvl="0" indent="0" algn="just" eaLnBrk="0" fontAlgn="base" hangingPunct="0">
              <a:lnSpc>
                <a:spcPct val="100000"/>
              </a:lnSpc>
              <a:spcBef>
                <a:spcPct val="0"/>
              </a:spcBef>
              <a:spcAft>
                <a:spcPct val="0"/>
              </a:spcAft>
              <a:buNone/>
            </a:pPr>
            <a:r>
              <a:rPr kumimoji="0" lang="az-Latn-AZ" altLang="ru-RU" sz="2200" b="0" i="0" u="none" strike="noStrike" cap="none" normalizeH="0" baseline="0" dirty="0" smtClean="0">
                <a:ln>
                  <a:noFill/>
                </a:ln>
                <a:solidFill>
                  <a:srgbClr val="000000"/>
                </a:solidFill>
                <a:effectLst/>
                <a:latin typeface="Cal"/>
                <a:cs typeface="Times New Roman" panose="02020603050405020304" pitchFamily="18" charset="0"/>
              </a:rPr>
              <a:t>32.2.5. hər bir tərəf heç kimdən asılı olmayaraq müstəqil surətdə öz mövqeyini seçir və onu müdafiə etmək üçün vasitə və üsullarını müəyyən edir;</a:t>
            </a:r>
            <a:endParaRPr kumimoji="0" lang="az-Latn-AZ" altLang="ru-RU" sz="2200" b="0" i="0" u="none" strike="noStrike" cap="none" normalizeH="0" baseline="0" dirty="0" smtClean="0">
              <a:ln>
                <a:noFill/>
              </a:ln>
              <a:solidFill>
                <a:schemeClr val="tx1"/>
              </a:solidFill>
              <a:effectLst/>
              <a:latin typeface="Cal"/>
              <a:cs typeface="Times New Roman" panose="02020603050405020304" pitchFamily="18" charset="0"/>
            </a:endParaRPr>
          </a:p>
          <a:p>
            <a:pPr marL="0" lvl="0" indent="0" algn="just" eaLnBrk="0" fontAlgn="base" hangingPunct="0">
              <a:lnSpc>
                <a:spcPct val="100000"/>
              </a:lnSpc>
              <a:spcBef>
                <a:spcPct val="0"/>
              </a:spcBef>
              <a:spcAft>
                <a:spcPct val="0"/>
              </a:spcAft>
              <a:buNone/>
            </a:pPr>
            <a:r>
              <a:rPr kumimoji="0" lang="az-Latn-AZ" altLang="ru-RU" sz="2200" b="0" i="0" u="none" strike="noStrike" cap="none" normalizeH="0" baseline="0" dirty="0" smtClean="0">
                <a:ln>
                  <a:noFill/>
                </a:ln>
                <a:solidFill>
                  <a:srgbClr val="000000"/>
                </a:solidFill>
                <a:effectLst/>
                <a:latin typeface="Cal"/>
                <a:cs typeface="Times New Roman" panose="02020603050405020304" pitchFamily="18" charset="0"/>
              </a:rPr>
              <a:t>32.2.6. məhkəmə cinayət prosesi tərəflərindən hər birinin vəsatəti ilə əlavə olaraq zəruri materialların əldə edilməsinə kömək göstərir;</a:t>
            </a:r>
            <a:endParaRPr kumimoji="0" lang="az-Latn-AZ" altLang="ru-RU" sz="2200" b="0" i="0" u="none" strike="noStrike" cap="none" normalizeH="0" baseline="0" dirty="0" smtClean="0">
              <a:ln>
                <a:noFill/>
              </a:ln>
              <a:solidFill>
                <a:schemeClr val="tx1"/>
              </a:solidFill>
              <a:effectLst/>
              <a:latin typeface="Cal"/>
              <a:cs typeface="Times New Roman" panose="02020603050405020304" pitchFamily="18" charset="0"/>
            </a:endParaRPr>
          </a:p>
          <a:p>
            <a:pPr marL="0" lvl="0" indent="0" algn="just" eaLnBrk="0" fontAlgn="base" hangingPunct="0">
              <a:lnSpc>
                <a:spcPct val="100000"/>
              </a:lnSpc>
              <a:spcBef>
                <a:spcPct val="0"/>
              </a:spcBef>
              <a:spcAft>
                <a:spcPct val="0"/>
              </a:spcAft>
              <a:buNone/>
            </a:pPr>
            <a:r>
              <a:rPr kumimoji="0" lang="az-Latn-AZ" altLang="ru-RU" sz="2200" b="1" i="0" u="none" strike="noStrike" cap="none" normalizeH="0" baseline="0" dirty="0" smtClean="0">
                <a:ln>
                  <a:noFill/>
                </a:ln>
                <a:solidFill>
                  <a:srgbClr val="000000"/>
                </a:solidFill>
                <a:effectLst/>
                <a:latin typeface="Cal"/>
                <a:cs typeface="Times New Roman" panose="02020603050405020304" pitchFamily="18" charset="0"/>
              </a:rPr>
              <a:t>32.2.7. məhkəmə tərəfindən hökm yalnız cinayət prosesi tərəflərinin iştirakı bərabər əsaslarla təmin edilməklə tədqiq olunmuş sübutlarla əsaslandırılır;</a:t>
            </a:r>
            <a:endParaRPr kumimoji="0" lang="az-Latn-AZ" altLang="ru-RU" sz="2200" b="1" i="0" u="none" strike="noStrike" cap="none" normalizeH="0" baseline="0" dirty="0" smtClean="0">
              <a:ln>
                <a:noFill/>
              </a:ln>
              <a:solidFill>
                <a:schemeClr val="tx1"/>
              </a:solidFill>
              <a:effectLst/>
              <a:latin typeface="Cal"/>
              <a:cs typeface="Times New Roman" panose="02020603050405020304" pitchFamily="18" charset="0"/>
            </a:endParaRPr>
          </a:p>
          <a:p>
            <a:pPr marL="0" lvl="0" indent="0" algn="just" eaLnBrk="0" fontAlgn="base" hangingPunct="0">
              <a:lnSpc>
                <a:spcPct val="100000"/>
              </a:lnSpc>
              <a:spcBef>
                <a:spcPct val="0"/>
              </a:spcBef>
              <a:spcAft>
                <a:spcPct val="0"/>
              </a:spcAft>
              <a:buNone/>
            </a:pPr>
            <a:r>
              <a:rPr kumimoji="0" lang="az-Latn-AZ" altLang="ru-RU" sz="2200" b="0" i="0" u="none" strike="noStrike" cap="none" normalizeH="0" baseline="0" dirty="0" smtClean="0">
                <a:ln>
                  <a:noFill/>
                </a:ln>
                <a:solidFill>
                  <a:srgbClr val="000000"/>
                </a:solidFill>
                <a:effectLst/>
                <a:latin typeface="Cal"/>
                <a:cs typeface="Times New Roman" panose="02020603050405020304" pitchFamily="18" charset="0"/>
              </a:rPr>
              <a:t>32.2.8. dövlət ittihamçısı və xüsusi ittihamçı cinayət təqibini həyata keçirir və cinayət təqibindən imtina edir;</a:t>
            </a:r>
            <a:endParaRPr kumimoji="0" lang="az-Latn-AZ" altLang="ru-RU" sz="2200" b="0" i="0" u="none" strike="noStrike" cap="none" normalizeH="0" baseline="0" dirty="0" smtClean="0">
              <a:ln>
                <a:noFill/>
              </a:ln>
              <a:solidFill>
                <a:schemeClr val="tx1"/>
              </a:solidFill>
              <a:effectLst/>
              <a:latin typeface="Cal"/>
              <a:cs typeface="Times New Roman" panose="02020603050405020304" pitchFamily="18" charset="0"/>
            </a:endParaRPr>
          </a:p>
          <a:p>
            <a:pPr marL="0" lvl="0" indent="0" algn="just" eaLnBrk="0" fontAlgn="base" hangingPunct="0">
              <a:lnSpc>
                <a:spcPct val="100000"/>
              </a:lnSpc>
              <a:spcBef>
                <a:spcPct val="0"/>
              </a:spcBef>
              <a:spcAft>
                <a:spcPct val="0"/>
              </a:spcAft>
              <a:buNone/>
            </a:pPr>
            <a:r>
              <a:rPr kumimoji="0" lang="az-Latn-AZ" altLang="ru-RU" sz="2200" b="0" i="0" u="none" strike="noStrike" cap="none" normalizeH="0" baseline="0" dirty="0" smtClean="0">
                <a:ln>
                  <a:noFill/>
                </a:ln>
                <a:solidFill>
                  <a:srgbClr val="000000"/>
                </a:solidFill>
                <a:effectLst/>
                <a:latin typeface="Cal"/>
                <a:cs typeface="Times New Roman" panose="02020603050405020304" pitchFamily="18" charset="0"/>
              </a:rPr>
              <a:t>32.2.9. təqsirləndirilən şəxs sərbəst olaraq təqsirli olduğunu inkar edir və ya özünü təqsirli bilir;</a:t>
            </a:r>
            <a:endParaRPr kumimoji="0" lang="az-Latn-AZ" altLang="ru-RU" sz="2200" b="0" i="0" u="none" strike="noStrike" cap="none" normalizeH="0" baseline="0" dirty="0" smtClean="0">
              <a:ln>
                <a:noFill/>
              </a:ln>
              <a:solidFill>
                <a:schemeClr val="tx1"/>
              </a:solidFill>
              <a:effectLst/>
              <a:latin typeface="Cal"/>
              <a:cs typeface="Times New Roman" panose="02020603050405020304" pitchFamily="18" charset="0"/>
            </a:endParaRPr>
          </a:p>
          <a:p>
            <a:pPr marL="0" lvl="0" indent="0" algn="just" eaLnBrk="0" fontAlgn="base" hangingPunct="0">
              <a:lnSpc>
                <a:spcPct val="100000"/>
              </a:lnSpc>
              <a:spcBef>
                <a:spcPct val="0"/>
              </a:spcBef>
              <a:spcAft>
                <a:spcPct val="0"/>
              </a:spcAft>
              <a:buNone/>
            </a:pPr>
            <a:r>
              <a:rPr kumimoji="0" lang="az-Latn-AZ" altLang="ru-RU" sz="2200" b="0" i="0" u="none" strike="noStrike" cap="none" normalizeH="0" baseline="0" dirty="0" smtClean="0">
                <a:ln>
                  <a:noFill/>
                </a:ln>
                <a:solidFill>
                  <a:srgbClr val="000000"/>
                </a:solidFill>
                <a:effectLst/>
                <a:latin typeface="Cal"/>
                <a:cs typeface="Times New Roman" panose="02020603050405020304" pitchFamily="18" charset="0"/>
              </a:rPr>
              <a:t>32.2.10. mülki iddiaçı iddiadan imtina edir və ya mülki cavabdehlə barışıq sazişi bağlayır;</a:t>
            </a:r>
            <a:endParaRPr kumimoji="0" lang="az-Latn-AZ" altLang="ru-RU" sz="2200" b="0" i="0" u="none" strike="noStrike" cap="none" normalizeH="0" baseline="0" dirty="0" smtClean="0">
              <a:ln>
                <a:noFill/>
              </a:ln>
              <a:solidFill>
                <a:schemeClr val="tx1"/>
              </a:solidFill>
              <a:effectLst/>
              <a:latin typeface="Cal"/>
              <a:cs typeface="Times New Roman" panose="02020603050405020304" pitchFamily="18" charset="0"/>
            </a:endParaRPr>
          </a:p>
          <a:p>
            <a:pPr marL="0" lvl="0" indent="0" algn="just" eaLnBrk="0" fontAlgn="base" hangingPunct="0">
              <a:lnSpc>
                <a:spcPct val="100000"/>
              </a:lnSpc>
              <a:spcBef>
                <a:spcPct val="0"/>
              </a:spcBef>
              <a:spcAft>
                <a:spcPct val="0"/>
              </a:spcAft>
              <a:buNone/>
            </a:pPr>
            <a:r>
              <a:rPr kumimoji="0" lang="az-Latn-AZ" altLang="ru-RU" sz="2200" b="0" i="0" u="none" strike="noStrike" cap="none" normalizeH="0" baseline="0" dirty="0" smtClean="0">
                <a:ln>
                  <a:noFill/>
                </a:ln>
                <a:solidFill>
                  <a:srgbClr val="000000"/>
                </a:solidFill>
                <a:effectLst/>
                <a:latin typeface="Cal"/>
                <a:cs typeface="Times New Roman" panose="02020603050405020304" pitchFamily="18" charset="0"/>
              </a:rPr>
              <a:t>32.2.11. mülki cavabdeh iddianı qəbul edir və ya mülki iddiaçı ilə barışıq sazişi bağlayır.</a:t>
            </a:r>
            <a:endParaRPr kumimoji="0" lang="az-Latn-AZ" altLang="ru-RU" sz="2200" b="0" i="0" u="none" strike="noStrike" cap="none" normalizeH="0" baseline="0" dirty="0" smtClean="0">
              <a:ln>
                <a:noFill/>
              </a:ln>
              <a:solidFill>
                <a:schemeClr val="tx1"/>
              </a:solidFill>
              <a:effectLst/>
              <a:latin typeface="Cal"/>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540467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b="1" dirty="0" smtClean="0">
                <a:solidFill>
                  <a:srgbClr val="FF0000"/>
                </a:solidFill>
                <a:latin typeface="Times New Roman" panose="02020603050405020304" pitchFamily="18" charset="0"/>
                <a:cs typeface="Times New Roman" panose="02020603050405020304" pitchFamily="18" charset="0"/>
              </a:rPr>
              <a:t>Maddə 6.3 ilə üst-üstə düşə bilər:</a:t>
            </a:r>
            <a:endParaRPr lang="ru-RU"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nSpc>
                <a:spcPct val="80000"/>
              </a:lnSpc>
              <a:buNone/>
            </a:pPr>
            <a:endParaRPr lang="az-Latn-AZ" altLang="en-US" b="1" i="1" dirty="0">
              <a:latin typeface="Times New Roman" panose="02020603050405020304" pitchFamily="18" charset="0"/>
              <a:cs typeface="Times New Roman" panose="02020603050405020304" pitchFamily="18" charset="0"/>
            </a:endParaRPr>
          </a:p>
          <a:p>
            <a:pPr marL="0" indent="0">
              <a:lnSpc>
                <a:spcPct val="80000"/>
              </a:lnSpc>
              <a:buNone/>
            </a:pPr>
            <a:r>
              <a:rPr lang="az-Latn-AZ" altLang="en-US" sz="2800" dirty="0">
                <a:latin typeface="Times New Roman" panose="02020603050405020304" pitchFamily="18" charset="0"/>
                <a:cs typeface="Times New Roman" panose="02020603050405020304" pitchFamily="18" charset="0"/>
              </a:rPr>
              <a:t>Prosessual təminatlar:</a:t>
            </a:r>
          </a:p>
          <a:p>
            <a:pPr>
              <a:lnSpc>
                <a:spcPct val="80000"/>
              </a:lnSpc>
              <a:buFontTx/>
              <a:buChar char="-"/>
            </a:pPr>
            <a:r>
              <a:rPr lang="az-Latn-AZ" altLang="en-US" sz="2800" dirty="0">
                <a:latin typeface="Times New Roman" panose="02020603050405020304" pitchFamily="18" charset="0"/>
                <a:cs typeface="Times New Roman" panose="02020603050405020304" pitchFamily="18" charset="0"/>
              </a:rPr>
              <a:t>Sübutlar təqdim etmək;</a:t>
            </a:r>
          </a:p>
          <a:p>
            <a:pPr>
              <a:lnSpc>
                <a:spcPct val="80000"/>
              </a:lnSpc>
              <a:buFontTx/>
              <a:buChar char="-"/>
            </a:pPr>
            <a:r>
              <a:rPr lang="az-Latn-AZ" altLang="en-US" sz="2800" dirty="0">
                <a:latin typeface="Times New Roman" panose="02020603050405020304" pitchFamily="18" charset="0"/>
                <a:cs typeface="Times New Roman" panose="02020603050405020304" pitchFamily="18" charset="0"/>
              </a:rPr>
              <a:t>Qarşı tərəfin sübutlarına etiraz etmək;</a:t>
            </a:r>
          </a:p>
          <a:p>
            <a:pPr>
              <a:lnSpc>
                <a:spcPct val="80000"/>
              </a:lnSpc>
              <a:buFontTx/>
              <a:buChar char="-"/>
            </a:pPr>
            <a:r>
              <a:rPr lang="az-Latn-AZ" altLang="en-US" sz="2800" dirty="0">
                <a:latin typeface="Times New Roman" panose="02020603050405020304" pitchFamily="18" charset="0"/>
                <a:cs typeface="Times New Roman" panose="02020603050405020304" pitchFamily="18" charset="0"/>
              </a:rPr>
              <a:t>Araşdırılan məsələyə dair arqumentlər irəli sürmək</a:t>
            </a:r>
            <a:r>
              <a:rPr lang="az-Latn-AZ" altLang="en-US" sz="2800" dirty="0" smtClean="0">
                <a:latin typeface="Times New Roman" panose="02020603050405020304" pitchFamily="18" charset="0"/>
                <a:cs typeface="Times New Roman" panose="02020603050405020304" pitchFamily="18" charset="0"/>
              </a:rPr>
              <a:t>.</a:t>
            </a:r>
          </a:p>
          <a:p>
            <a:pPr>
              <a:lnSpc>
                <a:spcPct val="80000"/>
              </a:lnSpc>
              <a:buFontTx/>
              <a:buChar char="-"/>
            </a:pPr>
            <a:endParaRPr lang="az-Latn-AZ" altLang="en-US"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xmlns="" val="8247604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05162"/>
            <a:ext cx="12072730" cy="5523359"/>
          </a:xfrm>
        </p:spPr>
        <p:txBody>
          <a:bodyPr>
            <a:normAutofit/>
          </a:bodyPr>
          <a:lstStyle/>
          <a:p>
            <a:pPr marL="0" indent="0" algn="ctr">
              <a:buNone/>
            </a:pPr>
            <a:r>
              <a:rPr lang="az-Latn-AZ" sz="2800" dirty="0" smtClean="0">
                <a:latin typeface="Cal"/>
              </a:rPr>
              <a:t>   </a:t>
            </a:r>
            <a:r>
              <a:rPr lang="az-Latn-AZ" sz="2800" b="1" dirty="0" smtClean="0">
                <a:solidFill>
                  <a:srgbClr val="FF0000"/>
                </a:solidFill>
                <a:latin typeface="Cal"/>
                <a:cs typeface="Times New Roman" panose="02020603050405020304" pitchFamily="18" charset="0"/>
              </a:rPr>
              <a:t>Pozulduğu hallar                                     Pozulmadığı hallar</a:t>
            </a:r>
          </a:p>
          <a:p>
            <a:pPr marL="0" indent="0" algn="ctr">
              <a:buNone/>
            </a:pPr>
            <a:r>
              <a:rPr lang="az-Latn-AZ" sz="2800" i="1" dirty="0" smtClean="0">
                <a:latin typeface="Cal"/>
                <a:cs typeface="Times New Roman" panose="02020603050405020304" pitchFamily="18" charset="0"/>
              </a:rPr>
              <a:t>Öcalan Türkiyəyə qarşı iş                       Kremzov Avstriyaya qarşı iş   </a:t>
            </a:r>
          </a:p>
          <a:p>
            <a:pPr marL="0" indent="0" algn="ctr">
              <a:buNone/>
            </a:pPr>
            <a:r>
              <a:rPr lang="az-Latn-AZ" sz="2800" i="1" dirty="0" smtClean="0">
                <a:latin typeface="Cal"/>
                <a:cs typeface="Times New Roman" panose="02020603050405020304" pitchFamily="18" charset="0"/>
              </a:rPr>
              <a:t>Dombo </a:t>
            </a:r>
            <a:r>
              <a:rPr lang="az-Latn-AZ" sz="2800" i="1" dirty="0">
                <a:latin typeface="Cal"/>
                <a:cs typeface="Times New Roman" panose="02020603050405020304" pitchFamily="18" charset="0"/>
              </a:rPr>
              <a:t>Behir Niderlanda qarşı iş</a:t>
            </a:r>
            <a:r>
              <a:rPr lang="az-Latn-AZ" sz="2800" i="1" dirty="0" smtClean="0">
                <a:latin typeface="Cal"/>
                <a:cs typeface="Times New Roman" panose="02020603050405020304" pitchFamily="18" charset="0"/>
              </a:rPr>
              <a:t>           Kamazinski </a:t>
            </a:r>
            <a:r>
              <a:rPr lang="az-Latn-AZ" sz="2800" i="1" dirty="0">
                <a:latin typeface="Cal"/>
                <a:cs typeface="Times New Roman" panose="02020603050405020304" pitchFamily="18" charset="0"/>
              </a:rPr>
              <a:t>Avstriyaya qarşı iş</a:t>
            </a:r>
          </a:p>
          <a:p>
            <a:pPr marL="0" indent="0" algn="ctr">
              <a:buNone/>
            </a:pPr>
            <a:r>
              <a:rPr lang="az-Latn-AZ" sz="2800" i="1" dirty="0" smtClean="0">
                <a:latin typeface="Cal"/>
                <a:cs typeface="Times New Roman" panose="02020603050405020304" pitchFamily="18" charset="0"/>
              </a:rPr>
              <a:t>T.P </a:t>
            </a:r>
            <a:r>
              <a:rPr lang="az-Latn-AZ" sz="2800" i="1" dirty="0">
                <a:latin typeface="Cal"/>
                <a:cs typeface="Times New Roman" panose="02020603050405020304" pitchFamily="18" charset="0"/>
              </a:rPr>
              <a:t>və K.M Birləşmiş Krallığa qarşı iş    </a:t>
            </a:r>
            <a:r>
              <a:rPr lang="az-Latn-AZ" sz="2800" i="1" dirty="0" smtClean="0">
                <a:latin typeface="Cal"/>
                <a:cs typeface="Times New Roman" panose="02020603050405020304" pitchFamily="18" charset="0"/>
              </a:rPr>
              <a:t>     Ankerl İsveçrəyə qarşı </a:t>
            </a:r>
            <a:r>
              <a:rPr lang="az-Latn-AZ" sz="2800" i="1" dirty="0">
                <a:latin typeface="Cal"/>
                <a:cs typeface="Times New Roman" panose="02020603050405020304" pitchFamily="18" charset="0"/>
              </a:rPr>
              <a:t>iş </a:t>
            </a:r>
            <a:r>
              <a:rPr lang="az-Latn-AZ" sz="2800" i="1" dirty="0" smtClean="0">
                <a:latin typeface="Cal"/>
                <a:cs typeface="Times New Roman" panose="02020603050405020304" pitchFamily="18" charset="0"/>
              </a:rPr>
              <a:t> </a:t>
            </a:r>
          </a:p>
          <a:p>
            <a:pPr marL="0" indent="0" algn="ctr">
              <a:buNone/>
            </a:pPr>
            <a:r>
              <a:rPr lang="az-Latn-AZ" sz="2800" i="1" dirty="0" smtClean="0">
                <a:latin typeface="Cal"/>
                <a:cs typeface="Times New Roman" panose="02020603050405020304" pitchFamily="18" charset="0"/>
              </a:rPr>
              <a:t>Reis Matoes İspaniyaya qarşı iş                Brandstetter </a:t>
            </a:r>
            <a:r>
              <a:rPr lang="az-Latn-AZ" sz="2800" i="1" dirty="0">
                <a:latin typeface="Cal"/>
                <a:cs typeface="Times New Roman" panose="02020603050405020304" pitchFamily="18" charset="0"/>
              </a:rPr>
              <a:t>Avstriyaya qarşı </a:t>
            </a:r>
            <a:r>
              <a:rPr lang="az-Latn-AZ" sz="2800" i="1" dirty="0" smtClean="0">
                <a:latin typeface="Cal"/>
                <a:cs typeface="Times New Roman" panose="02020603050405020304" pitchFamily="18" charset="0"/>
              </a:rPr>
              <a:t>iş                                           </a:t>
            </a:r>
          </a:p>
          <a:p>
            <a:pPr marL="0" indent="0" algn="ctr">
              <a:buNone/>
            </a:pPr>
            <a:r>
              <a:rPr lang="az-Latn-AZ" sz="2800" dirty="0" smtClean="0">
                <a:latin typeface="Cal"/>
                <a:cs typeface="Times New Roman" panose="02020603050405020304" pitchFamily="18" charset="0"/>
              </a:rPr>
              <a:t> </a:t>
            </a:r>
            <a:endParaRPr lang="ru-RU" sz="2800" dirty="0">
              <a:latin typeface="Cal"/>
              <a:cs typeface="Times New Roman" panose="02020603050405020304" pitchFamily="18" charset="0"/>
            </a:endParaRPr>
          </a:p>
        </p:txBody>
      </p:sp>
    </p:spTree>
    <p:extLst>
      <p:ext uri="{BB962C8B-B14F-4D97-AF65-F5344CB8AC3E}">
        <p14:creationId xmlns:p14="http://schemas.microsoft.com/office/powerpoint/2010/main" xmlns="" val="27071391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44500"/>
            <a:ext cx="10058400" cy="985055"/>
          </a:xfrm>
        </p:spPr>
        <p:txBody>
          <a:bodyPr>
            <a:normAutofit/>
          </a:bodyPr>
          <a:lstStyle/>
          <a:p>
            <a:pPr eaLnBrk="1" hangingPunct="1">
              <a:buSzPct val="100000"/>
              <a:defRPr/>
            </a:pPr>
            <a:r>
              <a:rPr lang="en-US" altLang="en-US" sz="3600" b="1" dirty="0" err="1" smtClean="0">
                <a:solidFill>
                  <a:srgbClr val="FF0000"/>
                </a:solidFill>
                <a:latin typeface="Times New Roman" panose="02020603050405020304" pitchFamily="18" charset="0"/>
                <a:cs typeface="Times New Roman" panose="02020603050405020304" pitchFamily="18" charset="0"/>
              </a:rPr>
              <a:t>Çəkişmə</a:t>
            </a:r>
            <a:r>
              <a:rPr lang="az-Latn-AZ" altLang="en-US" sz="3600" b="1" dirty="0" smtClean="0">
                <a:solidFill>
                  <a:srgbClr val="FF0000"/>
                </a:solidFill>
                <a:latin typeface="Times New Roman" panose="02020603050405020304" pitchFamily="18" charset="0"/>
                <a:cs typeface="Times New Roman" panose="02020603050405020304" pitchFamily="18" charset="0"/>
              </a:rPr>
              <a:t> prinsipi / sübutların açıqlanması</a:t>
            </a:r>
            <a:endParaRPr lang="en-US" altLang="en-US" sz="3600" b="1" dirty="0">
              <a:solidFill>
                <a:srgbClr val="FF0000"/>
              </a:solidFill>
              <a:latin typeface="Times New Roman" panose="02020603050405020304" pitchFamily="18" charset="0"/>
              <a:cs typeface="Times New Roman" panose="02020603050405020304" pitchFamily="18" charset="0"/>
            </a:endParaRPr>
          </a:p>
        </p:txBody>
      </p:sp>
      <p:sp>
        <p:nvSpPr>
          <p:cNvPr id="13315" name="Content Placeholder 2"/>
          <p:cNvSpPr>
            <a:spLocks noGrp="1"/>
          </p:cNvSpPr>
          <p:nvPr>
            <p:ph idx="1"/>
          </p:nvPr>
        </p:nvSpPr>
        <p:spPr>
          <a:xfrm>
            <a:off x="838200" y="1429554"/>
            <a:ext cx="10515600" cy="5428445"/>
          </a:xfrm>
        </p:spPr>
        <p:txBody>
          <a:bodyPr>
            <a:noAutofit/>
          </a:bodyPr>
          <a:lstStyle/>
          <a:p>
            <a:pPr>
              <a:lnSpc>
                <a:spcPct val="80000"/>
              </a:lnSpc>
            </a:pPr>
            <a:r>
              <a:rPr lang="en-US" altLang="en-US" sz="2200" dirty="0" err="1" smtClean="0">
                <a:solidFill>
                  <a:srgbClr val="000000"/>
                </a:solidFill>
                <a:latin typeface="Cal"/>
                <a:cs typeface="Times New Roman" panose="02020603050405020304" pitchFamily="18" charset="0"/>
              </a:rPr>
              <a:t>Tərəflər</a:t>
            </a:r>
            <a:r>
              <a:rPr lang="en-US" altLang="en-US" sz="2200" dirty="0" smtClean="0">
                <a:solidFill>
                  <a:srgbClr val="000000"/>
                </a:solidFill>
                <a:latin typeface="Cal"/>
                <a:cs typeface="Times New Roman" panose="02020603050405020304" pitchFamily="18" charset="0"/>
              </a:rPr>
              <a:t> </a:t>
            </a:r>
            <a:r>
              <a:rPr lang="en-US" altLang="en-US" sz="2200" dirty="0" err="1">
                <a:solidFill>
                  <a:srgbClr val="000000"/>
                </a:solidFill>
                <a:latin typeface="Cal"/>
                <a:cs typeface="Times New Roman" panose="02020603050405020304" pitchFamily="18" charset="0"/>
              </a:rPr>
              <a:t>üçün</a:t>
            </a:r>
            <a:r>
              <a:rPr lang="en-US" altLang="en-US" sz="2200" dirty="0">
                <a:solidFill>
                  <a:srgbClr val="000000"/>
                </a:solidFill>
                <a:latin typeface="Cal"/>
                <a:cs typeface="Times New Roman" panose="02020603050405020304" pitchFamily="18" charset="0"/>
              </a:rPr>
              <a:t> </a:t>
            </a:r>
            <a:r>
              <a:rPr lang="en-US" altLang="en-US" sz="2200" dirty="0" err="1">
                <a:solidFill>
                  <a:srgbClr val="000000"/>
                </a:solidFill>
                <a:latin typeface="Cal"/>
                <a:cs typeface="Times New Roman" panose="02020603050405020304" pitchFamily="18" charset="0"/>
              </a:rPr>
              <a:t>ziddiyyətli</a:t>
            </a:r>
            <a:r>
              <a:rPr lang="en-US" altLang="en-US" sz="2200" dirty="0">
                <a:solidFill>
                  <a:srgbClr val="000000"/>
                </a:solidFill>
                <a:latin typeface="Cal"/>
                <a:cs typeface="Times New Roman" panose="02020603050405020304" pitchFamily="18" charset="0"/>
              </a:rPr>
              <a:t> </a:t>
            </a:r>
            <a:r>
              <a:rPr lang="en-US" altLang="en-US" sz="2200" dirty="0" err="1">
                <a:solidFill>
                  <a:srgbClr val="000000"/>
                </a:solidFill>
                <a:latin typeface="Cal"/>
                <a:cs typeface="Times New Roman" panose="02020603050405020304" pitchFamily="18" charset="0"/>
              </a:rPr>
              <a:t>məsələ</a:t>
            </a:r>
            <a:r>
              <a:rPr lang="en-US" altLang="en-US" sz="2200" dirty="0">
                <a:solidFill>
                  <a:srgbClr val="000000"/>
                </a:solidFill>
                <a:latin typeface="Cal"/>
                <a:cs typeface="Times New Roman" panose="02020603050405020304" pitchFamily="18" charset="0"/>
              </a:rPr>
              <a:t> </a:t>
            </a:r>
            <a:r>
              <a:rPr lang="en-US" altLang="en-US" sz="2200" dirty="0" err="1">
                <a:solidFill>
                  <a:srgbClr val="000000"/>
                </a:solidFill>
                <a:latin typeface="Cal"/>
                <a:cs typeface="Times New Roman" panose="02020603050405020304" pitchFamily="18" charset="0"/>
              </a:rPr>
              <a:t>ilə</a:t>
            </a:r>
            <a:r>
              <a:rPr lang="en-US" altLang="en-US" sz="2200" dirty="0">
                <a:solidFill>
                  <a:srgbClr val="000000"/>
                </a:solidFill>
                <a:latin typeface="Cal"/>
                <a:cs typeface="Times New Roman" panose="02020603050405020304" pitchFamily="18" charset="0"/>
              </a:rPr>
              <a:t> </a:t>
            </a:r>
            <a:r>
              <a:rPr lang="en-US" altLang="en-US" sz="2200" dirty="0" err="1">
                <a:solidFill>
                  <a:srgbClr val="000000"/>
                </a:solidFill>
                <a:latin typeface="Cal"/>
                <a:cs typeface="Times New Roman" panose="02020603050405020304" pitchFamily="18" charset="0"/>
              </a:rPr>
              <a:t>bağlı</a:t>
            </a:r>
            <a:r>
              <a:rPr lang="en-US" altLang="en-US" sz="2200" dirty="0">
                <a:solidFill>
                  <a:srgbClr val="000000"/>
                </a:solidFill>
                <a:latin typeface="Cal"/>
                <a:cs typeface="Times New Roman" panose="02020603050405020304" pitchFamily="18" charset="0"/>
              </a:rPr>
              <a:t> “</a:t>
            </a:r>
            <a:r>
              <a:rPr lang="en-US" altLang="en-US" sz="2200" dirty="0" err="1">
                <a:solidFill>
                  <a:srgbClr val="000000"/>
                </a:solidFill>
                <a:latin typeface="Cal"/>
                <a:cs typeface="Times New Roman" panose="02020603050405020304" pitchFamily="18" charset="0"/>
              </a:rPr>
              <a:t>məlumat</a:t>
            </a:r>
            <a:r>
              <a:rPr lang="en-US" altLang="en-US" sz="2200" dirty="0">
                <a:solidFill>
                  <a:srgbClr val="000000"/>
                </a:solidFill>
                <a:latin typeface="Cal"/>
                <a:cs typeface="Times New Roman" panose="02020603050405020304" pitchFamily="18" charset="0"/>
              </a:rPr>
              <a:t> </a:t>
            </a:r>
            <a:r>
              <a:rPr lang="en-US" altLang="en-US" sz="2200" dirty="0" err="1">
                <a:solidFill>
                  <a:srgbClr val="000000"/>
                </a:solidFill>
                <a:latin typeface="Cal"/>
                <a:cs typeface="Times New Roman" panose="02020603050405020304" pitchFamily="18" charset="0"/>
              </a:rPr>
              <a:t>almaq</a:t>
            </a:r>
            <a:r>
              <a:rPr lang="en-US" altLang="en-US" sz="2200" dirty="0">
                <a:solidFill>
                  <a:srgbClr val="000000"/>
                </a:solidFill>
                <a:latin typeface="Cal"/>
                <a:cs typeface="Times New Roman" panose="02020603050405020304" pitchFamily="18" charset="0"/>
              </a:rPr>
              <a:t> </a:t>
            </a:r>
            <a:r>
              <a:rPr lang="en-US" altLang="en-US" sz="2200" dirty="0" err="1">
                <a:solidFill>
                  <a:srgbClr val="000000"/>
                </a:solidFill>
                <a:latin typeface="Cal"/>
                <a:cs typeface="Times New Roman" panose="02020603050405020304" pitchFamily="18" charset="0"/>
              </a:rPr>
              <a:t>və</a:t>
            </a:r>
            <a:r>
              <a:rPr lang="en-US" altLang="en-US" sz="2200" dirty="0">
                <a:solidFill>
                  <a:srgbClr val="000000"/>
                </a:solidFill>
                <a:latin typeface="Cal"/>
                <a:cs typeface="Times New Roman" panose="02020603050405020304" pitchFamily="18" charset="0"/>
              </a:rPr>
              <a:t> </a:t>
            </a:r>
            <a:r>
              <a:rPr lang="en-US" altLang="en-US" sz="2200" dirty="0" err="1">
                <a:solidFill>
                  <a:srgbClr val="000000"/>
                </a:solidFill>
                <a:latin typeface="Cal"/>
                <a:cs typeface="Times New Roman" panose="02020603050405020304" pitchFamily="18" charset="0"/>
              </a:rPr>
              <a:t>şərh</a:t>
            </a:r>
            <a:r>
              <a:rPr lang="en-US" altLang="en-US" sz="2200" dirty="0">
                <a:solidFill>
                  <a:srgbClr val="000000"/>
                </a:solidFill>
                <a:latin typeface="Cal"/>
                <a:cs typeface="Times New Roman" panose="02020603050405020304" pitchFamily="18" charset="0"/>
              </a:rPr>
              <a:t> </a:t>
            </a:r>
            <a:r>
              <a:rPr lang="en-US" altLang="en-US" sz="2200" dirty="0" err="1">
                <a:solidFill>
                  <a:srgbClr val="000000"/>
                </a:solidFill>
                <a:latin typeface="Cal"/>
                <a:cs typeface="Times New Roman" panose="02020603050405020304" pitchFamily="18" charset="0"/>
              </a:rPr>
              <a:t>bildirmək</a:t>
            </a:r>
            <a:r>
              <a:rPr lang="en-US" altLang="en-US" sz="2200" dirty="0">
                <a:solidFill>
                  <a:srgbClr val="000000"/>
                </a:solidFill>
                <a:latin typeface="Cal"/>
                <a:cs typeface="Times New Roman" panose="02020603050405020304" pitchFamily="18" charset="0"/>
              </a:rPr>
              <a:t>” </a:t>
            </a:r>
            <a:r>
              <a:rPr lang="en-US" altLang="en-US" sz="2200" dirty="0" err="1">
                <a:solidFill>
                  <a:srgbClr val="000000"/>
                </a:solidFill>
                <a:latin typeface="Cal"/>
                <a:cs typeface="Times New Roman" panose="02020603050405020304" pitchFamily="18" charset="0"/>
              </a:rPr>
              <a:t>imkanına</a:t>
            </a:r>
            <a:r>
              <a:rPr lang="en-US" altLang="en-US" sz="2200" dirty="0">
                <a:solidFill>
                  <a:srgbClr val="000000"/>
                </a:solidFill>
                <a:latin typeface="Cal"/>
                <a:cs typeface="Times New Roman" panose="02020603050405020304" pitchFamily="18" charset="0"/>
              </a:rPr>
              <a:t> sahib </a:t>
            </a:r>
            <a:r>
              <a:rPr lang="en-US" altLang="en-US" sz="2200" dirty="0" err="1">
                <a:solidFill>
                  <a:srgbClr val="000000"/>
                </a:solidFill>
                <a:latin typeface="Cal"/>
                <a:cs typeface="Times New Roman" panose="02020603050405020304" pitchFamily="18" charset="0"/>
              </a:rPr>
              <a:t>olmanın</a:t>
            </a:r>
            <a:r>
              <a:rPr lang="en-US" altLang="en-US" sz="2200" dirty="0">
                <a:solidFill>
                  <a:srgbClr val="000000"/>
                </a:solidFill>
                <a:latin typeface="Cal"/>
                <a:cs typeface="Times New Roman" panose="02020603050405020304" pitchFamily="18" charset="0"/>
              </a:rPr>
              <a:t> </a:t>
            </a:r>
            <a:r>
              <a:rPr lang="en-US" altLang="en-US" sz="2200" dirty="0" err="1">
                <a:solidFill>
                  <a:srgbClr val="000000"/>
                </a:solidFill>
                <a:latin typeface="Cal"/>
                <a:cs typeface="Times New Roman" panose="02020603050405020304" pitchFamily="18" charset="0"/>
              </a:rPr>
              <a:t>tələb</a:t>
            </a:r>
            <a:r>
              <a:rPr lang="en-US" altLang="en-US" sz="2200" dirty="0">
                <a:solidFill>
                  <a:srgbClr val="000000"/>
                </a:solidFill>
                <a:latin typeface="Cal"/>
                <a:cs typeface="Times New Roman" panose="02020603050405020304" pitchFamily="18" charset="0"/>
              </a:rPr>
              <a:t> </a:t>
            </a:r>
            <a:r>
              <a:rPr lang="en-US" altLang="en-US" sz="2200" dirty="0" err="1">
                <a:solidFill>
                  <a:srgbClr val="000000"/>
                </a:solidFill>
                <a:latin typeface="Cal"/>
                <a:cs typeface="Times New Roman" panose="02020603050405020304" pitchFamily="18" charset="0"/>
              </a:rPr>
              <a:t>edilməsi</a:t>
            </a:r>
            <a:r>
              <a:rPr lang="en-US" altLang="en-US" sz="2200" dirty="0" smtClean="0">
                <a:solidFill>
                  <a:srgbClr val="000000"/>
                </a:solidFill>
                <a:latin typeface="Cal"/>
                <a:cs typeface="Times New Roman" panose="02020603050405020304" pitchFamily="18" charset="0"/>
              </a:rPr>
              <a:t>.</a:t>
            </a:r>
            <a:r>
              <a:rPr lang="az-Latn-AZ" altLang="en-US" sz="2200" dirty="0" smtClean="0">
                <a:solidFill>
                  <a:srgbClr val="000000"/>
                </a:solidFill>
                <a:latin typeface="Cal"/>
                <a:cs typeface="Times New Roman" panose="02020603050405020304" pitchFamily="18" charset="0"/>
              </a:rPr>
              <a:t> (Krçmar Çex Respublikasına qarşı iş, 2000 – fərqi izah etdi)</a:t>
            </a:r>
            <a:endParaRPr lang="en-US" altLang="en-US" sz="2200" dirty="0">
              <a:solidFill>
                <a:srgbClr val="438086"/>
              </a:solidFill>
              <a:latin typeface="Cal"/>
              <a:cs typeface="Times New Roman" panose="02020603050405020304" pitchFamily="18" charset="0"/>
            </a:endParaRPr>
          </a:p>
          <a:p>
            <a:pPr>
              <a:lnSpc>
                <a:spcPct val="80000"/>
              </a:lnSpc>
            </a:pPr>
            <a:r>
              <a:rPr lang="en-US" altLang="en-US" sz="2200" dirty="0" err="1">
                <a:solidFill>
                  <a:srgbClr val="000000"/>
                </a:solidFill>
                <a:latin typeface="Cal"/>
                <a:cs typeface="Times New Roman" panose="02020603050405020304" pitchFamily="18" charset="0"/>
              </a:rPr>
              <a:t>Müvafiq</a:t>
            </a:r>
            <a:r>
              <a:rPr lang="en-US" altLang="en-US" sz="2200" dirty="0">
                <a:solidFill>
                  <a:srgbClr val="000000"/>
                </a:solidFill>
                <a:latin typeface="Cal"/>
                <a:cs typeface="Times New Roman" panose="02020603050405020304" pitchFamily="18" charset="0"/>
              </a:rPr>
              <a:t> material </a:t>
            </a:r>
            <a:r>
              <a:rPr lang="en-US" altLang="en-US" sz="2200" dirty="0" err="1">
                <a:solidFill>
                  <a:srgbClr val="000000"/>
                </a:solidFill>
                <a:latin typeface="Cal"/>
                <a:cs typeface="Times New Roman" panose="02020603050405020304" pitchFamily="18" charset="0"/>
              </a:rPr>
              <a:t>hər</a:t>
            </a:r>
            <a:r>
              <a:rPr lang="en-US" altLang="en-US" sz="2200" dirty="0">
                <a:solidFill>
                  <a:srgbClr val="000000"/>
                </a:solidFill>
                <a:latin typeface="Cal"/>
                <a:cs typeface="Times New Roman" panose="02020603050405020304" pitchFamily="18" charset="0"/>
              </a:rPr>
              <a:t> </a:t>
            </a:r>
            <a:r>
              <a:rPr lang="en-US" altLang="en-US" sz="2200" dirty="0" err="1">
                <a:solidFill>
                  <a:srgbClr val="000000"/>
                </a:solidFill>
                <a:latin typeface="Cal"/>
                <a:cs typeface="Times New Roman" panose="02020603050405020304" pitchFamily="18" charset="0"/>
              </a:rPr>
              <a:t>iki</a:t>
            </a:r>
            <a:r>
              <a:rPr lang="en-US" altLang="en-US" sz="2200" dirty="0">
                <a:solidFill>
                  <a:srgbClr val="000000"/>
                </a:solidFill>
                <a:latin typeface="Cal"/>
                <a:cs typeface="Times New Roman" panose="02020603050405020304" pitchFamily="18" charset="0"/>
              </a:rPr>
              <a:t> </a:t>
            </a:r>
            <a:r>
              <a:rPr lang="en-US" altLang="en-US" sz="2200" dirty="0" err="1">
                <a:solidFill>
                  <a:srgbClr val="000000"/>
                </a:solidFill>
                <a:latin typeface="Cal"/>
                <a:cs typeface="Times New Roman" panose="02020603050405020304" pitchFamily="18" charset="0"/>
              </a:rPr>
              <a:t>tərəf</a:t>
            </a:r>
            <a:r>
              <a:rPr lang="en-US" altLang="en-US" sz="2200" dirty="0">
                <a:solidFill>
                  <a:srgbClr val="000000"/>
                </a:solidFill>
                <a:latin typeface="Cal"/>
                <a:cs typeface="Times New Roman" panose="02020603050405020304" pitchFamily="18" charset="0"/>
              </a:rPr>
              <a:t> </a:t>
            </a:r>
            <a:r>
              <a:rPr lang="en-US" altLang="en-US" sz="2200" dirty="0" err="1">
                <a:solidFill>
                  <a:srgbClr val="000000"/>
                </a:solidFill>
                <a:latin typeface="Cal"/>
                <a:cs typeface="Times New Roman" panose="02020603050405020304" pitchFamily="18" charset="0"/>
              </a:rPr>
              <a:t>üçün</a:t>
            </a:r>
            <a:r>
              <a:rPr lang="en-US" altLang="en-US" sz="2200" dirty="0">
                <a:solidFill>
                  <a:srgbClr val="000000"/>
                </a:solidFill>
                <a:latin typeface="Cal"/>
                <a:cs typeface="Times New Roman" panose="02020603050405020304" pitchFamily="18" charset="0"/>
              </a:rPr>
              <a:t> </a:t>
            </a:r>
            <a:r>
              <a:rPr lang="en-US" altLang="en-US" sz="2200" dirty="0" err="1">
                <a:solidFill>
                  <a:srgbClr val="000000"/>
                </a:solidFill>
                <a:latin typeface="Cal"/>
                <a:cs typeface="Times New Roman" panose="02020603050405020304" pitchFamily="18" charset="0"/>
              </a:rPr>
              <a:t>əlçatan</a:t>
            </a:r>
            <a:r>
              <a:rPr lang="en-US" altLang="en-US" sz="2200" dirty="0">
                <a:solidFill>
                  <a:srgbClr val="000000"/>
                </a:solidFill>
                <a:latin typeface="Cal"/>
                <a:cs typeface="Times New Roman" panose="02020603050405020304" pitchFamily="18" charset="0"/>
              </a:rPr>
              <a:t> </a:t>
            </a:r>
            <a:r>
              <a:rPr lang="en-US" altLang="en-US" sz="2200" dirty="0" err="1">
                <a:solidFill>
                  <a:srgbClr val="000000"/>
                </a:solidFill>
                <a:latin typeface="Cal"/>
                <a:cs typeface="Times New Roman" panose="02020603050405020304" pitchFamily="18" charset="0"/>
              </a:rPr>
              <a:t>olmalıdır</a:t>
            </a:r>
            <a:r>
              <a:rPr lang="en-US" altLang="en-US" sz="2200" dirty="0" smtClean="0">
                <a:solidFill>
                  <a:srgbClr val="000000"/>
                </a:solidFill>
                <a:latin typeface="Cal"/>
                <a:cs typeface="Times New Roman" panose="02020603050405020304" pitchFamily="18" charset="0"/>
              </a:rPr>
              <a:t>.</a:t>
            </a:r>
            <a:r>
              <a:rPr lang="az-Latn-AZ" altLang="en-US" sz="2200" dirty="0" smtClean="0">
                <a:solidFill>
                  <a:srgbClr val="000000"/>
                </a:solidFill>
                <a:latin typeface="Cal"/>
                <a:cs typeface="Times New Roman" panose="02020603050405020304" pitchFamily="18" charset="0"/>
              </a:rPr>
              <a:t> (Dağtekin və başqaları Türkiyəyə qarşı iş 2008)</a:t>
            </a:r>
            <a:endParaRPr lang="en-US" altLang="en-US" sz="2200" dirty="0">
              <a:solidFill>
                <a:srgbClr val="000000"/>
              </a:solidFill>
              <a:latin typeface="Cal"/>
              <a:cs typeface="Times New Roman" panose="02020603050405020304" pitchFamily="18" charset="0"/>
            </a:endParaRPr>
          </a:p>
          <a:p>
            <a:pPr lvl="1" eaLnBrk="1" hangingPunct="1">
              <a:lnSpc>
                <a:spcPct val="80000"/>
              </a:lnSpc>
              <a:buClr>
                <a:srgbClr val="438086"/>
              </a:buClr>
            </a:pPr>
            <a:r>
              <a:rPr lang="en-US" altLang="en-US" sz="2200" b="1" dirty="0" err="1">
                <a:solidFill>
                  <a:srgbClr val="FF0000"/>
                </a:solidFill>
                <a:latin typeface="Cal"/>
                <a:cs typeface="Times New Roman" panose="02020603050405020304" pitchFamily="18" charset="0"/>
              </a:rPr>
              <a:t>Prokukorluq</a:t>
            </a:r>
            <a:r>
              <a:rPr lang="en-US" altLang="en-US" sz="2200" b="1" dirty="0">
                <a:solidFill>
                  <a:srgbClr val="FF0000"/>
                </a:solidFill>
                <a:latin typeface="Cal"/>
                <a:cs typeface="Times New Roman" panose="02020603050405020304" pitchFamily="18" charset="0"/>
              </a:rPr>
              <a:t> </a:t>
            </a:r>
            <a:r>
              <a:rPr lang="en-US" altLang="en-US" sz="2200" b="1" dirty="0" err="1">
                <a:solidFill>
                  <a:srgbClr val="FF0000"/>
                </a:solidFill>
                <a:latin typeface="Cal"/>
                <a:cs typeface="Times New Roman" panose="02020603050405020304" pitchFamily="18" charset="0"/>
              </a:rPr>
              <a:t>tərəfindən</a:t>
            </a:r>
            <a:r>
              <a:rPr lang="en-US" altLang="en-US" sz="2200" b="1" dirty="0">
                <a:solidFill>
                  <a:srgbClr val="FF0000"/>
                </a:solidFill>
                <a:latin typeface="Cal"/>
                <a:cs typeface="Times New Roman" panose="02020603050405020304" pitchFamily="18" charset="0"/>
              </a:rPr>
              <a:t> “</a:t>
            </a:r>
            <a:r>
              <a:rPr lang="en-US" altLang="en-US" sz="2200" b="1" dirty="0" err="1">
                <a:solidFill>
                  <a:srgbClr val="FF0000"/>
                </a:solidFill>
                <a:latin typeface="Cal"/>
                <a:cs typeface="Times New Roman" panose="02020603050405020304" pitchFamily="18" charset="0"/>
              </a:rPr>
              <a:t>ittiham</a:t>
            </a:r>
            <a:r>
              <a:rPr lang="en-US" altLang="en-US" sz="2200" b="1" dirty="0">
                <a:solidFill>
                  <a:srgbClr val="FF0000"/>
                </a:solidFill>
                <a:latin typeface="Cal"/>
                <a:cs typeface="Times New Roman" panose="02020603050405020304" pitchFamily="18" charset="0"/>
              </a:rPr>
              <a:t> </a:t>
            </a:r>
            <a:r>
              <a:rPr lang="en-US" altLang="en-US" sz="2200" b="1" dirty="0" err="1">
                <a:solidFill>
                  <a:srgbClr val="FF0000"/>
                </a:solidFill>
                <a:latin typeface="Cal"/>
                <a:cs typeface="Times New Roman" panose="02020603050405020304" pitchFamily="18" charset="0"/>
              </a:rPr>
              <a:t>edilən</a:t>
            </a:r>
            <a:r>
              <a:rPr lang="en-US" altLang="en-US" sz="2200" b="1" dirty="0">
                <a:solidFill>
                  <a:srgbClr val="FF0000"/>
                </a:solidFill>
                <a:latin typeface="Cal"/>
                <a:cs typeface="Times New Roman" panose="02020603050405020304" pitchFamily="18" charset="0"/>
              </a:rPr>
              <a:t> </a:t>
            </a:r>
            <a:r>
              <a:rPr lang="en-US" altLang="en-US" sz="2200" b="1" dirty="0" err="1">
                <a:solidFill>
                  <a:srgbClr val="FF0000"/>
                </a:solidFill>
                <a:latin typeface="Cal"/>
                <a:cs typeface="Times New Roman" panose="02020603050405020304" pitchFamily="18" charset="0"/>
              </a:rPr>
              <a:t>şəxsin</a:t>
            </a:r>
            <a:r>
              <a:rPr lang="en-US" altLang="en-US" sz="2200" b="1" dirty="0">
                <a:solidFill>
                  <a:srgbClr val="FF0000"/>
                </a:solidFill>
                <a:latin typeface="Cal"/>
                <a:cs typeface="Times New Roman" panose="02020603050405020304" pitchFamily="18" charset="0"/>
              </a:rPr>
              <a:t> </a:t>
            </a:r>
            <a:r>
              <a:rPr lang="en-US" altLang="en-US" sz="2200" b="1" dirty="0" err="1">
                <a:solidFill>
                  <a:srgbClr val="FF0000"/>
                </a:solidFill>
                <a:latin typeface="Cal"/>
                <a:cs typeface="Times New Roman" panose="02020603050405020304" pitchFamily="18" charset="0"/>
              </a:rPr>
              <a:t>lehinə</a:t>
            </a:r>
            <a:r>
              <a:rPr lang="en-US" altLang="en-US" sz="2200" b="1" dirty="0">
                <a:solidFill>
                  <a:srgbClr val="FF0000"/>
                </a:solidFill>
                <a:latin typeface="Cal"/>
                <a:cs typeface="Times New Roman" panose="02020603050405020304" pitchFamily="18" charset="0"/>
              </a:rPr>
              <a:t> </a:t>
            </a:r>
            <a:r>
              <a:rPr lang="en-US" altLang="en-US" sz="2200" b="1" dirty="0" err="1">
                <a:solidFill>
                  <a:srgbClr val="FF0000"/>
                </a:solidFill>
                <a:latin typeface="Cal"/>
                <a:cs typeface="Times New Roman" panose="02020603050405020304" pitchFamily="18" charset="0"/>
              </a:rPr>
              <a:t>və</a:t>
            </a:r>
            <a:r>
              <a:rPr lang="en-US" altLang="en-US" sz="2200" b="1" dirty="0">
                <a:solidFill>
                  <a:srgbClr val="FF0000"/>
                </a:solidFill>
                <a:latin typeface="Cal"/>
                <a:cs typeface="Times New Roman" panose="02020603050405020304" pitchFamily="18" charset="0"/>
              </a:rPr>
              <a:t> </a:t>
            </a:r>
            <a:r>
              <a:rPr lang="en-US" altLang="en-US" sz="2200" b="1" dirty="0" err="1">
                <a:solidFill>
                  <a:srgbClr val="FF0000"/>
                </a:solidFill>
                <a:latin typeface="Cal"/>
                <a:cs typeface="Times New Roman" panose="02020603050405020304" pitchFamily="18" charset="0"/>
              </a:rPr>
              <a:t>əleyhinə</a:t>
            </a:r>
            <a:r>
              <a:rPr lang="en-US" altLang="en-US" sz="2200" b="1" dirty="0">
                <a:solidFill>
                  <a:srgbClr val="FF0000"/>
                </a:solidFill>
                <a:latin typeface="Cal"/>
                <a:cs typeface="Times New Roman" panose="02020603050405020304" pitchFamily="18" charset="0"/>
              </a:rPr>
              <a:t> </a:t>
            </a:r>
            <a:r>
              <a:rPr lang="en-US" altLang="en-US" sz="2200" b="1" dirty="0" err="1">
                <a:solidFill>
                  <a:srgbClr val="FF0000"/>
                </a:solidFill>
                <a:latin typeface="Cal"/>
                <a:cs typeface="Times New Roman" panose="02020603050405020304" pitchFamily="18" charset="0"/>
              </a:rPr>
              <a:t>olan</a:t>
            </a:r>
            <a:r>
              <a:rPr lang="en-US" altLang="en-US" sz="2200" b="1" dirty="0">
                <a:solidFill>
                  <a:srgbClr val="FF0000"/>
                </a:solidFill>
                <a:latin typeface="Cal"/>
                <a:cs typeface="Times New Roman" panose="02020603050405020304" pitchFamily="18" charset="0"/>
              </a:rPr>
              <a:t> </a:t>
            </a:r>
            <a:r>
              <a:rPr lang="en-US" altLang="en-US" sz="2200" b="1" dirty="0" err="1">
                <a:solidFill>
                  <a:srgbClr val="FF0000"/>
                </a:solidFill>
                <a:latin typeface="Cal"/>
                <a:cs typeface="Times New Roman" panose="02020603050405020304" pitchFamily="18" charset="0"/>
              </a:rPr>
              <a:t>bütün</a:t>
            </a:r>
            <a:r>
              <a:rPr lang="en-US" altLang="en-US" sz="2200" b="1" dirty="0">
                <a:solidFill>
                  <a:srgbClr val="FF0000"/>
                </a:solidFill>
                <a:latin typeface="Cal"/>
                <a:cs typeface="Times New Roman" panose="02020603050405020304" pitchFamily="18" charset="0"/>
              </a:rPr>
              <a:t> </a:t>
            </a:r>
            <a:r>
              <a:rPr lang="en-US" altLang="en-US" sz="2200" b="1" dirty="0" err="1">
                <a:solidFill>
                  <a:srgbClr val="FF0000"/>
                </a:solidFill>
                <a:latin typeface="Cal"/>
                <a:cs typeface="Times New Roman" panose="02020603050405020304" pitchFamily="18" charset="0"/>
              </a:rPr>
              <a:t>maddi</a:t>
            </a:r>
            <a:r>
              <a:rPr lang="en-US" altLang="en-US" sz="2200" b="1" dirty="0">
                <a:solidFill>
                  <a:srgbClr val="FF0000"/>
                </a:solidFill>
                <a:latin typeface="Cal"/>
                <a:cs typeface="Times New Roman" panose="02020603050405020304" pitchFamily="18" charset="0"/>
              </a:rPr>
              <a:t> </a:t>
            </a:r>
            <a:r>
              <a:rPr lang="en-US" altLang="en-US" sz="2200" b="1" dirty="0" err="1">
                <a:solidFill>
                  <a:srgbClr val="FF0000"/>
                </a:solidFill>
                <a:latin typeface="Cal"/>
                <a:cs typeface="Times New Roman" panose="02020603050405020304" pitchFamily="18" charset="0"/>
              </a:rPr>
              <a:t>sübutların</a:t>
            </a:r>
            <a:r>
              <a:rPr lang="en-US" altLang="en-US" sz="2200" b="1" dirty="0">
                <a:solidFill>
                  <a:srgbClr val="FF0000"/>
                </a:solidFill>
                <a:latin typeface="Cal"/>
                <a:cs typeface="Times New Roman" panose="02020603050405020304" pitchFamily="18" charset="0"/>
              </a:rPr>
              <a:t>” </a:t>
            </a:r>
            <a:r>
              <a:rPr lang="en-US" altLang="en-US" sz="2200" b="1" dirty="0" err="1">
                <a:solidFill>
                  <a:srgbClr val="FF0000"/>
                </a:solidFill>
                <a:latin typeface="Cal"/>
                <a:cs typeface="Times New Roman" panose="02020603050405020304" pitchFamily="18" charset="0"/>
              </a:rPr>
              <a:t>açıqlanması</a:t>
            </a:r>
            <a:r>
              <a:rPr lang="en-US" altLang="en-US" sz="2200" b="1" dirty="0">
                <a:solidFill>
                  <a:srgbClr val="FF0000"/>
                </a:solidFill>
                <a:latin typeface="Cal"/>
                <a:cs typeface="Times New Roman" panose="02020603050405020304" pitchFamily="18" charset="0"/>
              </a:rPr>
              <a:t> </a:t>
            </a:r>
            <a:r>
              <a:rPr lang="en-US" altLang="en-US" sz="2200" b="1" dirty="0" err="1">
                <a:solidFill>
                  <a:srgbClr val="FF0000"/>
                </a:solidFill>
                <a:latin typeface="Cal"/>
                <a:cs typeface="Times New Roman" panose="02020603050405020304" pitchFamily="18" charset="0"/>
              </a:rPr>
              <a:t>daxildir</a:t>
            </a:r>
            <a:r>
              <a:rPr lang="en-US" altLang="en-US" sz="2200" b="1" dirty="0">
                <a:solidFill>
                  <a:srgbClr val="FF0000"/>
                </a:solidFill>
                <a:latin typeface="Cal"/>
                <a:cs typeface="Times New Roman" panose="02020603050405020304" pitchFamily="18" charset="0"/>
              </a:rPr>
              <a:t>.</a:t>
            </a:r>
          </a:p>
          <a:p>
            <a:pPr lvl="1" eaLnBrk="1" hangingPunct="1">
              <a:lnSpc>
                <a:spcPct val="80000"/>
              </a:lnSpc>
              <a:buClr>
                <a:srgbClr val="438086"/>
              </a:buClr>
            </a:pPr>
            <a:r>
              <a:rPr lang="en-US" altLang="en-US" sz="2200" b="1" dirty="0" err="1">
                <a:solidFill>
                  <a:srgbClr val="FF0000"/>
                </a:solidFill>
                <a:latin typeface="Cal"/>
                <a:cs typeface="Times New Roman" panose="02020603050405020304" pitchFamily="18" charset="0"/>
              </a:rPr>
              <a:t>Təhlükəsizliklə</a:t>
            </a:r>
            <a:r>
              <a:rPr lang="en-US" altLang="en-US" sz="2200" b="1" dirty="0">
                <a:solidFill>
                  <a:srgbClr val="FF0000"/>
                </a:solidFill>
                <a:latin typeface="Cal"/>
                <a:cs typeface="Times New Roman" panose="02020603050405020304" pitchFamily="18" charset="0"/>
              </a:rPr>
              <a:t> </a:t>
            </a:r>
            <a:r>
              <a:rPr lang="en-US" altLang="en-US" sz="2200" b="1" dirty="0" err="1">
                <a:solidFill>
                  <a:srgbClr val="FF0000"/>
                </a:solidFill>
                <a:latin typeface="Cal"/>
                <a:cs typeface="Times New Roman" panose="02020603050405020304" pitchFamily="18" charset="0"/>
              </a:rPr>
              <a:t>bağlı</a:t>
            </a:r>
            <a:r>
              <a:rPr lang="en-US" altLang="en-US" sz="2200" b="1" dirty="0">
                <a:solidFill>
                  <a:srgbClr val="FF0000"/>
                </a:solidFill>
                <a:latin typeface="Cal"/>
                <a:cs typeface="Times New Roman" panose="02020603050405020304" pitchFamily="18" charset="0"/>
              </a:rPr>
              <a:t> </a:t>
            </a:r>
            <a:r>
              <a:rPr lang="en-US" altLang="en-US" sz="2200" b="1" dirty="0" err="1">
                <a:solidFill>
                  <a:srgbClr val="FF0000"/>
                </a:solidFill>
                <a:latin typeface="Cal"/>
                <a:cs typeface="Times New Roman" panose="02020603050405020304" pitchFamily="18" charset="0"/>
              </a:rPr>
              <a:t>mülahizələr</a:t>
            </a:r>
            <a:r>
              <a:rPr lang="en-US" altLang="en-US" sz="2200" b="1" dirty="0">
                <a:solidFill>
                  <a:srgbClr val="FF0000"/>
                </a:solidFill>
                <a:latin typeface="Cal"/>
                <a:cs typeface="Times New Roman" panose="02020603050405020304" pitchFamily="18" charset="0"/>
              </a:rPr>
              <a:t> </a:t>
            </a:r>
            <a:r>
              <a:rPr lang="en-US" altLang="en-US" sz="2200" b="1" dirty="0" err="1">
                <a:solidFill>
                  <a:srgbClr val="FF0000"/>
                </a:solidFill>
                <a:latin typeface="Cal"/>
                <a:cs typeface="Times New Roman" panose="02020603050405020304" pitchFamily="18" charset="0"/>
              </a:rPr>
              <a:t>nəzərə</a:t>
            </a:r>
            <a:r>
              <a:rPr lang="en-US" altLang="en-US" sz="2200" b="1" dirty="0">
                <a:solidFill>
                  <a:srgbClr val="FF0000"/>
                </a:solidFill>
                <a:latin typeface="Cal"/>
                <a:cs typeface="Times New Roman" panose="02020603050405020304" pitchFamily="18" charset="0"/>
              </a:rPr>
              <a:t> </a:t>
            </a:r>
            <a:r>
              <a:rPr lang="en-US" altLang="en-US" sz="2200" b="1" dirty="0" err="1">
                <a:solidFill>
                  <a:srgbClr val="FF0000"/>
                </a:solidFill>
                <a:latin typeface="Cal"/>
                <a:cs typeface="Times New Roman" panose="02020603050405020304" pitchFamily="18" charset="0"/>
              </a:rPr>
              <a:t>alına</a:t>
            </a:r>
            <a:r>
              <a:rPr lang="en-US" altLang="en-US" sz="2200" b="1" dirty="0">
                <a:solidFill>
                  <a:srgbClr val="FF0000"/>
                </a:solidFill>
                <a:latin typeface="Cal"/>
                <a:cs typeface="Times New Roman" panose="02020603050405020304" pitchFamily="18" charset="0"/>
              </a:rPr>
              <a:t> </a:t>
            </a:r>
            <a:r>
              <a:rPr lang="en-US" altLang="en-US" sz="2200" b="1" dirty="0" err="1">
                <a:solidFill>
                  <a:srgbClr val="FF0000"/>
                </a:solidFill>
                <a:latin typeface="Cal"/>
                <a:cs typeface="Times New Roman" panose="02020603050405020304" pitchFamily="18" charset="0"/>
              </a:rPr>
              <a:t>bilər</a:t>
            </a:r>
            <a:r>
              <a:rPr lang="en-US" altLang="en-US" sz="2200" b="1" dirty="0">
                <a:solidFill>
                  <a:srgbClr val="FF0000"/>
                </a:solidFill>
                <a:latin typeface="Cal"/>
                <a:cs typeface="Times New Roman" panose="02020603050405020304" pitchFamily="18" charset="0"/>
              </a:rPr>
              <a:t>, </a:t>
            </a:r>
            <a:r>
              <a:rPr lang="en-US" altLang="en-US" sz="2200" b="1" dirty="0" err="1">
                <a:solidFill>
                  <a:srgbClr val="FF0000"/>
                </a:solidFill>
                <a:latin typeface="Cal"/>
                <a:cs typeface="Times New Roman" panose="02020603050405020304" pitchFamily="18" charset="0"/>
              </a:rPr>
              <a:t>lakin</a:t>
            </a:r>
            <a:r>
              <a:rPr lang="en-US" altLang="en-US" sz="2200" b="1" dirty="0">
                <a:solidFill>
                  <a:srgbClr val="FF0000"/>
                </a:solidFill>
                <a:latin typeface="Cal"/>
                <a:cs typeface="Times New Roman" panose="02020603050405020304" pitchFamily="18" charset="0"/>
              </a:rPr>
              <a:t> </a:t>
            </a:r>
            <a:r>
              <a:rPr lang="en-US" altLang="en-US" sz="2200" b="1" dirty="0" err="1">
                <a:solidFill>
                  <a:srgbClr val="FF0000"/>
                </a:solidFill>
                <a:latin typeface="Cal"/>
                <a:cs typeface="Times New Roman" panose="02020603050405020304" pitchFamily="18" charset="0"/>
              </a:rPr>
              <a:t>onlar</a:t>
            </a:r>
            <a:r>
              <a:rPr lang="en-US" altLang="en-US" sz="2200" b="1" dirty="0">
                <a:solidFill>
                  <a:srgbClr val="FF0000"/>
                </a:solidFill>
                <a:latin typeface="Cal"/>
                <a:cs typeface="Times New Roman" panose="02020603050405020304" pitchFamily="18" charset="0"/>
              </a:rPr>
              <a:t> </a:t>
            </a:r>
            <a:r>
              <a:rPr lang="en-US" altLang="en-US" sz="2200" b="1" dirty="0" err="1">
                <a:solidFill>
                  <a:srgbClr val="FF0000"/>
                </a:solidFill>
                <a:latin typeface="Cal"/>
                <a:cs typeface="Times New Roman" panose="02020603050405020304" pitchFamily="18" charset="0"/>
              </a:rPr>
              <a:t>ədalətə</a:t>
            </a:r>
            <a:r>
              <a:rPr lang="en-US" altLang="en-US" sz="2200" b="1" dirty="0">
                <a:solidFill>
                  <a:srgbClr val="FF0000"/>
                </a:solidFill>
                <a:latin typeface="Cal"/>
                <a:cs typeface="Times New Roman" panose="02020603050405020304" pitchFamily="18" charset="0"/>
              </a:rPr>
              <a:t> </a:t>
            </a:r>
            <a:r>
              <a:rPr lang="en-US" altLang="en-US" sz="2200" b="1" dirty="0" err="1">
                <a:solidFill>
                  <a:srgbClr val="FF0000"/>
                </a:solidFill>
                <a:latin typeface="Cal"/>
                <a:cs typeface="Times New Roman" panose="02020603050405020304" pitchFamily="18" charset="0"/>
              </a:rPr>
              <a:t>xələl</a:t>
            </a:r>
            <a:r>
              <a:rPr lang="en-US" altLang="en-US" sz="2200" b="1" dirty="0">
                <a:solidFill>
                  <a:srgbClr val="FF0000"/>
                </a:solidFill>
                <a:latin typeface="Cal"/>
                <a:cs typeface="Times New Roman" panose="02020603050405020304" pitchFamily="18" charset="0"/>
              </a:rPr>
              <a:t> </a:t>
            </a:r>
            <a:r>
              <a:rPr lang="en-US" altLang="en-US" sz="2200" b="1" dirty="0" err="1">
                <a:solidFill>
                  <a:srgbClr val="FF0000"/>
                </a:solidFill>
                <a:latin typeface="Cal"/>
                <a:cs typeface="Times New Roman" panose="02020603050405020304" pitchFamily="18" charset="0"/>
              </a:rPr>
              <a:t>gətirə</a:t>
            </a:r>
            <a:r>
              <a:rPr lang="en-US" altLang="en-US" sz="2200" b="1" dirty="0">
                <a:solidFill>
                  <a:srgbClr val="FF0000"/>
                </a:solidFill>
                <a:latin typeface="Cal"/>
                <a:cs typeface="Times New Roman" panose="02020603050405020304" pitchFamily="18" charset="0"/>
              </a:rPr>
              <a:t> </a:t>
            </a:r>
            <a:r>
              <a:rPr lang="en-US" altLang="en-US" sz="2200" b="1" dirty="0" err="1">
                <a:solidFill>
                  <a:srgbClr val="FF0000"/>
                </a:solidFill>
                <a:latin typeface="Cal"/>
                <a:cs typeface="Times New Roman" panose="02020603050405020304" pitchFamily="18" charset="0"/>
              </a:rPr>
              <a:t>bilməz</a:t>
            </a:r>
            <a:r>
              <a:rPr lang="en-US" altLang="en-US" sz="2200" dirty="0" smtClean="0">
                <a:solidFill>
                  <a:srgbClr val="438086"/>
                </a:solidFill>
                <a:latin typeface="Cal"/>
                <a:cs typeface="Times New Roman" panose="02020603050405020304" pitchFamily="18" charset="0"/>
              </a:rPr>
              <a:t>.</a:t>
            </a:r>
            <a:endParaRPr lang="az-Latn-AZ" altLang="en-US" sz="2200" dirty="0" smtClean="0">
              <a:solidFill>
                <a:srgbClr val="438086"/>
              </a:solidFill>
              <a:latin typeface="Cal"/>
              <a:cs typeface="Times New Roman" panose="02020603050405020304" pitchFamily="18" charset="0"/>
            </a:endParaRPr>
          </a:p>
          <a:p>
            <a:pPr marL="0" indent="0">
              <a:lnSpc>
                <a:spcPct val="80000"/>
              </a:lnSpc>
              <a:buNone/>
            </a:pPr>
            <a:r>
              <a:rPr lang="az-Latn-AZ" altLang="en-US" sz="2200" b="1" dirty="0">
                <a:solidFill>
                  <a:srgbClr val="000000"/>
                </a:solidFill>
                <a:latin typeface="Cal"/>
                <a:cs typeface="Times New Roman" panose="02020603050405020304" pitchFamily="18" charset="0"/>
              </a:rPr>
              <a:t>Bu hüquq mütləq hüquq deyil:</a:t>
            </a:r>
          </a:p>
          <a:p>
            <a:pPr marL="0" indent="0">
              <a:lnSpc>
                <a:spcPct val="80000"/>
              </a:lnSpc>
              <a:buNone/>
            </a:pPr>
            <a:r>
              <a:rPr lang="az-Latn-AZ" altLang="en-US" sz="2200" dirty="0">
                <a:solidFill>
                  <a:srgbClr val="000000"/>
                </a:solidFill>
                <a:latin typeface="Cal"/>
                <a:cs typeface="Times New Roman" panose="02020603050405020304" pitchFamily="18" charset="0"/>
              </a:rPr>
              <a:t>Məlumatların açıqlanması zəruri olan hallarda məhdudlaşdırıla bilər.</a:t>
            </a:r>
          </a:p>
          <a:p>
            <a:pPr marL="0" indent="0">
              <a:lnSpc>
                <a:spcPct val="80000"/>
              </a:lnSpc>
              <a:buNone/>
            </a:pPr>
            <a:r>
              <a:rPr lang="az-Latn-AZ" altLang="en-US" sz="2200" b="1" dirty="0">
                <a:solidFill>
                  <a:srgbClr val="FF0000"/>
                </a:solidFill>
                <a:latin typeface="Cal"/>
                <a:cs typeface="Times New Roman" panose="02020603050405020304" pitchFamily="18" charset="0"/>
              </a:rPr>
              <a:t>Zəruri olan hallar:</a:t>
            </a:r>
          </a:p>
          <a:p>
            <a:pPr>
              <a:lnSpc>
                <a:spcPct val="80000"/>
              </a:lnSpc>
            </a:pPr>
            <a:r>
              <a:rPr lang="az-Latn-AZ" altLang="en-US" sz="2200" dirty="0">
                <a:solidFill>
                  <a:srgbClr val="000000"/>
                </a:solidFill>
                <a:latin typeface="Cal"/>
                <a:cs typeface="Times New Roman" panose="02020603050405020304" pitchFamily="18" charset="0"/>
              </a:rPr>
              <a:t>milli təhlükəsizlik;</a:t>
            </a:r>
          </a:p>
          <a:p>
            <a:pPr>
              <a:lnSpc>
                <a:spcPct val="80000"/>
              </a:lnSpc>
            </a:pPr>
            <a:r>
              <a:rPr lang="az-Latn-AZ" altLang="en-US" sz="2200" dirty="0">
                <a:solidFill>
                  <a:srgbClr val="000000"/>
                </a:solidFill>
                <a:latin typeface="Cal"/>
                <a:cs typeface="Times New Roman" panose="02020603050405020304" pitchFamily="18" charset="0"/>
              </a:rPr>
              <a:t>şahidlərin qorunması;</a:t>
            </a:r>
          </a:p>
          <a:p>
            <a:pPr>
              <a:lnSpc>
                <a:spcPct val="80000"/>
              </a:lnSpc>
            </a:pPr>
            <a:r>
              <a:rPr lang="az-Latn-AZ" altLang="en-US" sz="2200" dirty="0">
                <a:solidFill>
                  <a:srgbClr val="000000"/>
                </a:solidFill>
                <a:latin typeface="Cal"/>
                <a:cs typeface="Times New Roman" panose="02020603050405020304" pitchFamily="18" charset="0"/>
              </a:rPr>
              <a:t>istintaqın gizli üsulları.</a:t>
            </a:r>
          </a:p>
          <a:p>
            <a:pPr marL="274320" lvl="1" indent="0" eaLnBrk="1" hangingPunct="1">
              <a:lnSpc>
                <a:spcPct val="80000"/>
              </a:lnSpc>
              <a:buClr>
                <a:srgbClr val="438086"/>
              </a:buClr>
              <a:buNone/>
            </a:pPr>
            <a:endParaRPr lang="en-US" altLang="en-US" sz="2200" i="1" dirty="0">
              <a:solidFill>
                <a:srgbClr val="53548A"/>
              </a:solidFill>
              <a:latin typeface="Cal"/>
              <a:cs typeface="Times New Roman" panose="02020603050405020304" pitchFamily="18" charset="0"/>
            </a:endParaRPr>
          </a:p>
          <a:p>
            <a:pPr lvl="2" eaLnBrk="1" hangingPunct="1">
              <a:lnSpc>
                <a:spcPct val="80000"/>
              </a:lnSpc>
              <a:buClr>
                <a:srgbClr val="53548A"/>
              </a:buClr>
            </a:pPr>
            <a:endParaRPr lang="en-US" altLang="en-US" sz="1800" dirty="0">
              <a:solidFill>
                <a:srgbClr val="53548A"/>
              </a:solidFill>
              <a:latin typeface="Times New Roman" panose="02020603050405020304" pitchFamily="18" charset="0"/>
              <a:cs typeface="Times New Roman" panose="02020603050405020304" pitchFamily="18" charset="0"/>
            </a:endParaRPr>
          </a:p>
          <a:p>
            <a:pPr eaLnBrk="1" hangingPunct="1">
              <a:lnSpc>
                <a:spcPct val="80000"/>
              </a:lnSpc>
            </a:pPr>
            <a:endParaRPr lang="en-US" altLang="en-US" sz="1800" dirty="0">
              <a:solidFill>
                <a:srgbClr val="53548A"/>
              </a:solidFill>
              <a:latin typeface="Times New Roman" panose="02020603050405020304" pitchFamily="18" charset="0"/>
              <a:cs typeface="Times New Roman" panose="02020603050405020304" pitchFamily="18" charset="0"/>
            </a:endParaRPr>
          </a:p>
          <a:p>
            <a:pPr eaLnBrk="1" hangingPunct="1">
              <a:lnSpc>
                <a:spcPct val="80000"/>
              </a:lnSpc>
            </a:pPr>
            <a:endParaRPr lang="en-US" altLang="en-US" sz="1800" dirty="0">
              <a:solidFill>
                <a:srgbClr val="53548A"/>
              </a:solidFill>
              <a:latin typeface="Times New Roman" panose="02020603050405020304" pitchFamily="18" charset="0"/>
              <a:cs typeface="Times New Roman" panose="02020603050405020304" pitchFamily="18" charset="0"/>
            </a:endParaRPr>
          </a:p>
          <a:p>
            <a:pPr lvl="1" eaLnBrk="1" hangingPunct="1">
              <a:lnSpc>
                <a:spcPct val="80000"/>
              </a:lnSpc>
              <a:buClr>
                <a:srgbClr val="438086"/>
              </a:buClr>
            </a:pPr>
            <a:endParaRPr lang="en-US" altLang="en-US" sz="1800" dirty="0">
              <a:solidFill>
                <a:srgbClr val="53548A"/>
              </a:solidFill>
              <a:latin typeface="Times New Roman" panose="02020603050405020304" pitchFamily="18" charset="0"/>
              <a:cs typeface="Times New Roman" panose="02020603050405020304" pitchFamily="18" charset="0"/>
            </a:endParaRPr>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hangingPunct="0">
              <a:buSzPct val="100000"/>
            </a:pPr>
            <a:fld id="{5FB5E424-B8DD-49B0-8F07-D27389ACDA95}" type="slidenum">
              <a:rPr lang="en-US" altLang="en-US" smtClean="0">
                <a:solidFill>
                  <a:srgbClr val="FFFFFF"/>
                </a:solidFill>
              </a:rPr>
              <a:pPr eaLnBrk="0" hangingPunct="0">
                <a:buSzPct val="100000"/>
              </a:pPr>
              <a:t>13</a:t>
            </a:fld>
            <a:endParaRPr lang="en-US" altLang="en-US" smtClean="0">
              <a:solidFill>
                <a:srgbClr val="FFFFFF"/>
              </a:solidFill>
            </a:endParaRPr>
          </a:p>
        </p:txBody>
      </p:sp>
    </p:spTree>
    <p:extLst>
      <p:ext uri="{BB962C8B-B14F-4D97-AF65-F5344CB8AC3E}">
        <p14:creationId xmlns:p14="http://schemas.microsoft.com/office/powerpoint/2010/main" xmlns="" val="41283968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1084606"/>
          </a:xfrm>
        </p:spPr>
        <p:txBody>
          <a:bodyPr>
            <a:normAutofit fontScale="90000"/>
          </a:bodyPr>
          <a:lstStyle/>
          <a:p>
            <a:r>
              <a:rPr lang="en-US" altLang="en-US" b="1" dirty="0" err="1">
                <a:solidFill>
                  <a:srgbClr val="FF0000"/>
                </a:solidFill>
                <a:latin typeface="Times New Roman" panose="02020603050405020304" pitchFamily="18" charset="0"/>
                <a:cs typeface="Times New Roman" panose="02020603050405020304" pitchFamily="18" charset="0"/>
              </a:rPr>
              <a:t>Çəkişmə</a:t>
            </a:r>
            <a:r>
              <a:rPr lang="az-Latn-AZ" altLang="en-US" b="1" dirty="0">
                <a:solidFill>
                  <a:srgbClr val="FF0000"/>
                </a:solidFill>
                <a:latin typeface="Times New Roman" panose="02020603050405020304" pitchFamily="18" charset="0"/>
                <a:cs typeface="Times New Roman" panose="02020603050405020304" pitchFamily="18" charset="0"/>
              </a:rPr>
              <a:t> prinsipi / sübutların açıqlanması</a:t>
            </a:r>
            <a:endParaRPr lang="ru-RU" dirty="0"/>
          </a:p>
        </p:txBody>
      </p:sp>
      <p:sp>
        <p:nvSpPr>
          <p:cNvPr id="3" name="Объект 2"/>
          <p:cNvSpPr>
            <a:spLocks noGrp="1"/>
          </p:cNvSpPr>
          <p:nvPr>
            <p:ph idx="1"/>
          </p:nvPr>
        </p:nvSpPr>
        <p:spPr>
          <a:xfrm>
            <a:off x="1066800" y="1727200"/>
            <a:ext cx="10058400" cy="4889500"/>
          </a:xfrm>
        </p:spPr>
        <p:txBody>
          <a:bodyPr>
            <a:normAutofit/>
          </a:bodyPr>
          <a:lstStyle/>
          <a:p>
            <a:pPr marL="0" indent="0">
              <a:lnSpc>
                <a:spcPct val="80000"/>
              </a:lnSpc>
              <a:buNone/>
            </a:pPr>
            <a:r>
              <a:rPr lang="en-US" altLang="en-US" sz="2400" dirty="0" err="1">
                <a:latin typeface="Calibri" panose="020F0502020204030204" pitchFamily="34" charset="0"/>
                <a:cs typeface="Calibri" panose="020F0502020204030204" pitchFamily="34" charset="0"/>
              </a:rPr>
              <a:t>Strasburq</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Məhkəməsi</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məlumatların</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açıqlanmasının</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məhdudlaşdırılması</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ilə</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bağlı</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faktiki</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əsaslandırılmalara</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baxmayacaq</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əksinə</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təqsirləndirilən</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şəxslər</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üçün</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təkrar</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zəmanətlər</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daxil</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olmaqla</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qərar</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qəbuletmə</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proseduruna</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baxacaq</a:t>
            </a:r>
            <a:r>
              <a:rPr lang="en-US" altLang="en-US" sz="2400" dirty="0">
                <a:latin typeface="Calibri" panose="020F0502020204030204" pitchFamily="34" charset="0"/>
                <a:cs typeface="Calibri" panose="020F0502020204030204" pitchFamily="34" charset="0"/>
              </a:rPr>
              <a:t>.</a:t>
            </a:r>
          </a:p>
          <a:p>
            <a:pPr lvl="1">
              <a:lnSpc>
                <a:spcPct val="80000"/>
              </a:lnSpc>
              <a:buClr>
                <a:srgbClr val="438086"/>
              </a:buClr>
            </a:pPr>
            <a:endParaRPr lang="az-Latn-AZ" altLang="en-US" sz="2400" i="1" dirty="0">
              <a:latin typeface="Calibri" panose="020F0502020204030204" pitchFamily="34" charset="0"/>
              <a:cs typeface="Calibri" panose="020F0502020204030204" pitchFamily="34" charset="0"/>
            </a:endParaRPr>
          </a:p>
          <a:p>
            <a:pPr lvl="1">
              <a:lnSpc>
                <a:spcPct val="80000"/>
              </a:lnSpc>
              <a:buClr>
                <a:srgbClr val="438086"/>
              </a:buClr>
            </a:pPr>
            <a:r>
              <a:rPr lang="en-US" altLang="en-US" sz="2400" b="1" i="1" dirty="0">
                <a:latin typeface="Calibri" panose="020F0502020204030204" pitchFamily="34" charset="0"/>
                <a:cs typeface="Calibri" panose="020F0502020204030204" pitchFamily="34" charset="0"/>
              </a:rPr>
              <a:t>Rowe </a:t>
            </a:r>
            <a:r>
              <a:rPr lang="en-US" altLang="en-US" sz="2400" b="1" i="1" dirty="0" err="1">
                <a:latin typeface="Calibri" panose="020F0502020204030204" pitchFamily="34" charset="0"/>
                <a:cs typeface="Calibri" panose="020F0502020204030204" pitchFamily="34" charset="0"/>
              </a:rPr>
              <a:t>və</a:t>
            </a:r>
            <a:r>
              <a:rPr lang="en-US" altLang="en-US" sz="2400" b="1" i="1" dirty="0">
                <a:latin typeface="Calibri" panose="020F0502020204030204" pitchFamily="34" charset="0"/>
                <a:cs typeface="Calibri" panose="020F0502020204030204" pitchFamily="34" charset="0"/>
              </a:rPr>
              <a:t> Davis </a:t>
            </a:r>
            <a:r>
              <a:rPr lang="en-US" altLang="en-US" sz="2400" b="1" i="1" dirty="0" err="1">
                <a:latin typeface="Calibri" panose="020F0502020204030204" pitchFamily="34" charset="0"/>
                <a:cs typeface="Calibri" panose="020F0502020204030204" pitchFamily="34" charset="0"/>
              </a:rPr>
              <a:t>Birləşmiş</a:t>
            </a:r>
            <a:r>
              <a:rPr lang="en-US" altLang="en-US" sz="2400" b="1" i="1" dirty="0">
                <a:latin typeface="Calibri" panose="020F0502020204030204" pitchFamily="34" charset="0"/>
                <a:cs typeface="Calibri" panose="020F0502020204030204" pitchFamily="34" charset="0"/>
              </a:rPr>
              <a:t> </a:t>
            </a:r>
            <a:r>
              <a:rPr lang="en-US" altLang="en-US" sz="2400" b="1" i="1" dirty="0" err="1">
                <a:latin typeface="Calibri" panose="020F0502020204030204" pitchFamily="34" charset="0"/>
                <a:cs typeface="Calibri" panose="020F0502020204030204" pitchFamily="34" charset="0"/>
              </a:rPr>
              <a:t>Krallığa</a:t>
            </a:r>
            <a:r>
              <a:rPr lang="en-US" altLang="en-US" sz="2400" b="1" i="1" dirty="0">
                <a:latin typeface="Calibri" panose="020F0502020204030204" pitchFamily="34" charset="0"/>
                <a:cs typeface="Calibri" panose="020F0502020204030204" pitchFamily="34" charset="0"/>
              </a:rPr>
              <a:t> </a:t>
            </a:r>
            <a:r>
              <a:rPr lang="en-US" altLang="en-US" sz="2400" b="1" i="1" dirty="0" err="1">
                <a:latin typeface="Calibri" panose="020F0502020204030204" pitchFamily="34" charset="0"/>
                <a:cs typeface="Calibri" panose="020F0502020204030204" pitchFamily="34" charset="0"/>
              </a:rPr>
              <a:t>qarşı</a:t>
            </a:r>
            <a:r>
              <a:rPr lang="en-US" altLang="en-US" sz="2400" b="1" i="1" dirty="0">
                <a:latin typeface="Calibri" panose="020F0502020204030204" pitchFamily="34" charset="0"/>
                <a:cs typeface="Calibri" panose="020F0502020204030204" pitchFamily="34" charset="0"/>
              </a:rPr>
              <a:t> (2000)</a:t>
            </a:r>
            <a:r>
              <a:rPr lang="az-Latn-AZ" altLang="en-US" sz="2400" b="1" i="1"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Prokurorluq</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məhkəmədən</a:t>
            </a:r>
            <a:r>
              <a:rPr lang="en-US" altLang="en-US" sz="2400" dirty="0">
                <a:latin typeface="Calibri" panose="020F0502020204030204" pitchFamily="34" charset="0"/>
                <a:cs typeface="Calibri" panose="020F0502020204030204" pitchFamily="34" charset="0"/>
              </a:rPr>
              <a:t> </a:t>
            </a:r>
            <a:endParaRPr lang="az-Latn-AZ" altLang="en-US" sz="2400" dirty="0" smtClean="0">
              <a:latin typeface="Calibri" panose="020F0502020204030204" pitchFamily="34" charset="0"/>
              <a:cs typeface="Calibri" panose="020F0502020204030204" pitchFamily="34" charset="0"/>
            </a:endParaRPr>
          </a:p>
          <a:p>
            <a:pPr marL="274320" lvl="1" indent="0">
              <a:lnSpc>
                <a:spcPct val="80000"/>
              </a:lnSpc>
              <a:buClr>
                <a:srgbClr val="438086"/>
              </a:buClr>
              <a:buNone/>
            </a:pPr>
            <a:r>
              <a:rPr lang="en-US" altLang="en-US" sz="2400" dirty="0" smtClean="0">
                <a:latin typeface="Calibri" panose="020F0502020204030204" pitchFamily="34" charset="0"/>
                <a:cs typeface="Calibri" panose="020F0502020204030204" pitchFamily="34" charset="0"/>
              </a:rPr>
              <a:t>(</a:t>
            </a:r>
            <a:r>
              <a:rPr lang="en-US" altLang="en-US" sz="2400" dirty="0">
                <a:latin typeface="Calibri" panose="020F0502020204030204" pitchFamily="34" charset="0"/>
                <a:cs typeface="Calibri" panose="020F0502020204030204" pitchFamily="34" charset="0"/>
              </a:rPr>
              <a:t>o </a:t>
            </a:r>
            <a:r>
              <a:rPr lang="en-US" altLang="en-US" sz="2400" dirty="0" err="1">
                <a:latin typeface="Calibri" panose="020F0502020204030204" pitchFamily="34" charset="0"/>
                <a:cs typeface="Calibri" panose="020F0502020204030204" pitchFamily="34" charset="0"/>
              </a:rPr>
              <a:t>cümlədən</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məhkəmə</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hakimi</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informatorun</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rolu</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və</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mükafatlandırılması</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ilə</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bağlı</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məlumatları</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gizlədir</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İlkin</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məhkəmə</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kontekstindən</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kənarlaşma</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olduğuna</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görə</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ikinci</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instansiya</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məhkəmə</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qiymətləndirməsi</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kifayət</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deyil</a:t>
            </a:r>
            <a:r>
              <a:rPr lang="en-US" altLang="en-US" sz="2400" dirty="0">
                <a:latin typeface="Calibri" panose="020F0502020204030204" pitchFamily="34" charset="0"/>
                <a:cs typeface="Calibri" panose="020F0502020204030204" pitchFamily="34" charset="0"/>
              </a:rPr>
              <a:t>.</a:t>
            </a:r>
          </a:p>
          <a:p>
            <a:pPr lvl="1">
              <a:lnSpc>
                <a:spcPct val="80000"/>
              </a:lnSpc>
              <a:buClr>
                <a:srgbClr val="438086"/>
              </a:buClr>
            </a:pPr>
            <a:endParaRPr lang="az-Latn-AZ" altLang="en-US" sz="2400" i="1" dirty="0">
              <a:latin typeface="Calibri" panose="020F0502020204030204" pitchFamily="34" charset="0"/>
              <a:cs typeface="Calibri" panose="020F0502020204030204" pitchFamily="34" charset="0"/>
            </a:endParaRPr>
          </a:p>
          <a:p>
            <a:pPr lvl="1">
              <a:lnSpc>
                <a:spcPct val="80000"/>
              </a:lnSpc>
              <a:buClr>
                <a:srgbClr val="438086"/>
              </a:buClr>
            </a:pPr>
            <a:r>
              <a:rPr lang="en-US" altLang="en-US" sz="2400" b="1" i="1" dirty="0" err="1">
                <a:latin typeface="Calibri" panose="020F0502020204030204" pitchFamily="34" charset="0"/>
                <a:cs typeface="Calibri" panose="020F0502020204030204" pitchFamily="34" charset="0"/>
              </a:rPr>
              <a:t>Edvards</a:t>
            </a:r>
            <a:r>
              <a:rPr lang="en-US" altLang="en-US" sz="2400" b="1" i="1" dirty="0">
                <a:latin typeface="Calibri" panose="020F0502020204030204" pitchFamily="34" charset="0"/>
                <a:cs typeface="Calibri" panose="020F0502020204030204" pitchFamily="34" charset="0"/>
              </a:rPr>
              <a:t> </a:t>
            </a:r>
            <a:r>
              <a:rPr lang="en-US" altLang="en-US" sz="2400" b="1" i="1" dirty="0" err="1">
                <a:latin typeface="Calibri" panose="020F0502020204030204" pitchFamily="34" charset="0"/>
                <a:cs typeface="Calibri" panose="020F0502020204030204" pitchFamily="34" charset="0"/>
              </a:rPr>
              <a:t>və</a:t>
            </a:r>
            <a:r>
              <a:rPr lang="en-US" altLang="en-US" sz="2400" b="1" i="1" dirty="0">
                <a:latin typeface="Calibri" panose="020F0502020204030204" pitchFamily="34" charset="0"/>
                <a:cs typeface="Calibri" panose="020F0502020204030204" pitchFamily="34" charset="0"/>
              </a:rPr>
              <a:t> Levis </a:t>
            </a:r>
            <a:r>
              <a:rPr lang="en-US" altLang="en-US" sz="2400" b="1" i="1" dirty="0" err="1">
                <a:latin typeface="Calibri" panose="020F0502020204030204" pitchFamily="34" charset="0"/>
                <a:cs typeface="Calibri" panose="020F0502020204030204" pitchFamily="34" charset="0"/>
              </a:rPr>
              <a:t>Birləşmiş</a:t>
            </a:r>
            <a:r>
              <a:rPr lang="en-US" altLang="en-US" sz="2400" b="1" i="1" dirty="0">
                <a:latin typeface="Calibri" panose="020F0502020204030204" pitchFamily="34" charset="0"/>
                <a:cs typeface="Calibri" panose="020F0502020204030204" pitchFamily="34" charset="0"/>
              </a:rPr>
              <a:t> </a:t>
            </a:r>
            <a:r>
              <a:rPr lang="en-US" altLang="en-US" sz="2400" b="1" i="1" dirty="0" err="1">
                <a:latin typeface="Calibri" panose="020F0502020204030204" pitchFamily="34" charset="0"/>
                <a:cs typeface="Calibri" panose="020F0502020204030204" pitchFamily="34" charset="0"/>
              </a:rPr>
              <a:t>Krallığa</a:t>
            </a:r>
            <a:r>
              <a:rPr lang="en-US" altLang="en-US" sz="2400" b="1" i="1" dirty="0">
                <a:latin typeface="Calibri" panose="020F0502020204030204" pitchFamily="34" charset="0"/>
                <a:cs typeface="Calibri" panose="020F0502020204030204" pitchFamily="34" charset="0"/>
              </a:rPr>
              <a:t> </a:t>
            </a:r>
            <a:r>
              <a:rPr lang="en-US" altLang="en-US" sz="2400" b="1" i="1" dirty="0" err="1">
                <a:latin typeface="Calibri" panose="020F0502020204030204" pitchFamily="34" charset="0"/>
                <a:cs typeface="Calibri" panose="020F0502020204030204" pitchFamily="34" charset="0"/>
              </a:rPr>
              <a:t>qarşı</a:t>
            </a:r>
            <a:r>
              <a:rPr lang="en-US" altLang="en-US" sz="2400" b="1" i="1" dirty="0">
                <a:latin typeface="Calibri" panose="020F0502020204030204" pitchFamily="34" charset="0"/>
                <a:cs typeface="Calibri" panose="020F0502020204030204" pitchFamily="34" charset="0"/>
              </a:rPr>
              <a:t> (2004)</a:t>
            </a:r>
            <a:r>
              <a:rPr lang="az-Latn-AZ" altLang="en-US" sz="2400" b="1" i="1" dirty="0">
                <a:latin typeface="Calibri" panose="020F0502020204030204" pitchFamily="34" charset="0"/>
                <a:cs typeface="Calibri" panose="020F0502020204030204" pitchFamily="34" charset="0"/>
              </a:rPr>
              <a:t> </a:t>
            </a:r>
            <a:r>
              <a:rPr lang="en-US" altLang="en-US" sz="2400" dirty="0">
                <a:latin typeface="Calibri" panose="020F0502020204030204" pitchFamily="34" charset="0"/>
                <a:cs typeface="Calibri" panose="020F0502020204030204" pitchFamily="34" charset="0"/>
              </a:rPr>
              <a:t>Hakim </a:t>
            </a:r>
            <a:r>
              <a:rPr lang="en-US" altLang="en-US" sz="2400" dirty="0" err="1">
                <a:latin typeface="Calibri" panose="020F0502020204030204" pitchFamily="34" charset="0"/>
                <a:cs typeface="Calibri" panose="020F0502020204030204" pitchFamily="34" charset="0"/>
              </a:rPr>
              <a:t>müdafiəyə</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faydalı</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ola</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biləcəyi</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təqdirdə</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açıqlanacaq</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gizlədilmiş</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sübutu</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gözdən</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keçirmişdi</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Lakin</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qanun</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pozuntusuna</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yol</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verilmişdir</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müdafiə</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tərəfi</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də</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sübutun</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zərərli</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olub-olmamasını</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bilmək</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hüququna</a:t>
            </a:r>
            <a:r>
              <a:rPr lang="en-US" altLang="en-US" sz="2400" dirty="0">
                <a:latin typeface="Calibri" panose="020F0502020204030204" pitchFamily="34" charset="0"/>
                <a:cs typeface="Calibri" panose="020F0502020204030204" pitchFamily="34" charset="0"/>
              </a:rPr>
              <a:t> sahib </a:t>
            </a:r>
            <a:r>
              <a:rPr lang="en-US" altLang="en-US" sz="2400" dirty="0" err="1">
                <a:latin typeface="Calibri" panose="020F0502020204030204" pitchFamily="34" charset="0"/>
                <a:cs typeface="Calibri" panose="020F0502020204030204" pitchFamily="34" charset="0"/>
              </a:rPr>
              <a:t>olmalıdır</a:t>
            </a:r>
            <a:r>
              <a:rPr lang="en-US" altLang="en-US" sz="2400" dirty="0">
                <a:latin typeface="Calibri" panose="020F0502020204030204" pitchFamily="34" charset="0"/>
                <a:cs typeface="Calibri" panose="020F0502020204030204" pitchFamily="34" charset="0"/>
              </a:rPr>
              <a:t> - </a:t>
            </a:r>
            <a:r>
              <a:rPr lang="en-US" altLang="en-US" sz="2400" dirty="0" err="1">
                <a:latin typeface="Calibri" panose="020F0502020204030204" pitchFamily="34" charset="0"/>
                <a:cs typeface="Calibri" panose="020F0502020204030204" pitchFamily="34" charset="0"/>
              </a:rPr>
              <a:t>bu</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halda</a:t>
            </a:r>
            <a:r>
              <a:rPr lang="en-US" altLang="en-US" sz="2400" dirty="0">
                <a:latin typeface="Calibri" panose="020F0502020204030204" pitchFamily="34" charset="0"/>
                <a:cs typeface="Calibri" panose="020F0502020204030204" pitchFamily="34" charset="0"/>
              </a:rPr>
              <a:t> o </a:t>
            </a:r>
            <a:r>
              <a:rPr lang="en-US" altLang="en-US" sz="2400" dirty="0" err="1">
                <a:latin typeface="Calibri" panose="020F0502020204030204" pitchFamily="34" charset="0"/>
                <a:cs typeface="Calibri" panose="020F0502020204030204" pitchFamily="34" charset="0"/>
              </a:rPr>
              <a:t>təkzib</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oluna</a:t>
            </a: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bilər</a:t>
            </a:r>
            <a:r>
              <a:rPr lang="en-US" altLang="en-US" sz="2400" dirty="0">
                <a:latin typeface="Calibri" panose="020F0502020204030204" pitchFamily="34" charset="0"/>
                <a:cs typeface="Calibri" panose="020F0502020204030204" pitchFamily="34" charset="0"/>
              </a:rPr>
              <a:t>.</a:t>
            </a:r>
          </a:p>
          <a:p>
            <a:pPr lvl="2">
              <a:lnSpc>
                <a:spcPct val="80000"/>
              </a:lnSpc>
              <a:buClr>
                <a:srgbClr val="53548A"/>
              </a:buClr>
            </a:pPr>
            <a:endParaRPr lang="en-US" altLang="en-US" sz="2400" dirty="0">
              <a:solidFill>
                <a:srgbClr val="53548A"/>
              </a:solidFill>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xmlns="" val="31969698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566670"/>
            <a:ext cx="11353800" cy="5610293"/>
          </a:xfrm>
        </p:spPr>
        <p:txBody>
          <a:bodyPr>
            <a:normAutofit/>
          </a:bodyPr>
          <a:lstStyle/>
          <a:p>
            <a:pPr marL="0" indent="0" algn="just">
              <a:buNone/>
            </a:pPr>
            <a:r>
              <a:rPr lang="az-Latn-AZ" dirty="0"/>
              <a:t> </a:t>
            </a:r>
            <a:r>
              <a:rPr lang="az-Latn-AZ" dirty="0" smtClean="0"/>
              <a:t>                                                                                                    </a:t>
            </a:r>
          </a:p>
          <a:p>
            <a:pPr marL="0" indent="0" algn="just">
              <a:buNone/>
            </a:pPr>
            <a:r>
              <a:rPr lang="az-Latn-AZ" sz="4800" b="1" i="1" dirty="0">
                <a:latin typeface="Times New Roman" panose="02020603050405020304" pitchFamily="18" charset="0"/>
                <a:cs typeface="Times New Roman" panose="02020603050405020304" pitchFamily="18" charset="0"/>
              </a:rPr>
              <a:t>	</a:t>
            </a:r>
            <a:r>
              <a:rPr lang="az-Latn-AZ" sz="4800" b="1" i="1" dirty="0" smtClean="0">
                <a:latin typeface="Times New Roman" panose="02020603050405020304" pitchFamily="18" charset="0"/>
                <a:cs typeface="Times New Roman" panose="02020603050405020304" pitchFamily="18" charset="0"/>
              </a:rPr>
              <a:t>						</a:t>
            </a:r>
            <a:r>
              <a:rPr lang="az-Latn-AZ" sz="6000" b="1" i="1" dirty="0" smtClean="0">
                <a:latin typeface="Times New Roman" panose="02020603050405020304" pitchFamily="18" charset="0"/>
                <a:cs typeface="Times New Roman" panose="02020603050405020304" pitchFamily="18" charset="0"/>
              </a:rPr>
              <a:t>Açıq məhkəmə </a:t>
            </a:r>
          </a:p>
        </p:txBody>
      </p:sp>
      <p:sp>
        <p:nvSpPr>
          <p:cNvPr id="6" name="Content Placeholder 2"/>
          <p:cNvSpPr txBox="1">
            <a:spLocks/>
          </p:cNvSpPr>
          <p:nvPr/>
        </p:nvSpPr>
        <p:spPr>
          <a:xfrm>
            <a:off x="683653" y="1171978"/>
            <a:ext cx="10515600" cy="32148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endParaRPr lang="ru-RU" sz="6600" i="1" dirty="0">
              <a:latin typeface="Times New Roman" panose="02020603050405020304" pitchFamily="18" charset="0"/>
              <a:cs typeface="Times New Roman" panose="02020603050405020304" pitchFamily="18" charset="0"/>
            </a:endParaRPr>
          </a:p>
        </p:txBody>
      </p:sp>
      <p:pic>
        <p:nvPicPr>
          <p:cNvPr id="7" name="Picture 2" descr="http://www.hra.am/i/up/Dataran_murch.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29106" y="1171978"/>
            <a:ext cx="5594595" cy="476518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039174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b="1" dirty="0" smtClean="0">
                <a:solidFill>
                  <a:srgbClr val="FF0000"/>
                </a:solidFill>
                <a:latin typeface="Cal"/>
                <a:cs typeface="Times New Roman" panose="02020603050405020304" pitchFamily="18" charset="0"/>
              </a:rPr>
              <a:t>Açıq məhkəmə araşdırması</a:t>
            </a:r>
            <a:endParaRPr lang="ru-RU" b="1" dirty="0">
              <a:solidFill>
                <a:srgbClr val="FF0000"/>
              </a:solidFill>
              <a:latin typeface="Cal"/>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az-Latn-AZ" sz="2200" dirty="0" smtClean="0">
                <a:latin typeface="Cal"/>
                <a:cs typeface="Times New Roman" panose="02020603050405020304" pitchFamily="18" charset="0"/>
              </a:rPr>
              <a:t>Məhkəmə araşdırmalarının ədalətliliyinin (</a:t>
            </a:r>
            <a:r>
              <a:rPr lang="az-Latn-AZ" sz="2200" dirty="0">
                <a:latin typeface="Cal"/>
                <a:cs typeface="Times New Roman" panose="02020603050405020304" pitchFamily="18" charset="0"/>
              </a:rPr>
              <a:t>6-cı </a:t>
            </a:r>
            <a:r>
              <a:rPr lang="az-Latn-AZ" sz="2200" dirty="0" smtClean="0">
                <a:latin typeface="Cal"/>
                <a:cs typeface="Times New Roman" panose="02020603050405020304" pitchFamily="18" charset="0"/>
              </a:rPr>
              <a:t>maddənin məqsədi </a:t>
            </a:r>
            <a:r>
              <a:rPr lang="az-Latn-AZ" sz="2200" dirty="0">
                <a:latin typeface="Cal"/>
                <a:cs typeface="Times New Roman" panose="02020603050405020304" pitchFamily="18" charset="0"/>
              </a:rPr>
              <a:t>məhz </a:t>
            </a:r>
            <a:r>
              <a:rPr lang="az-Latn-AZ" sz="2200" dirty="0" smtClean="0">
                <a:latin typeface="Cal"/>
                <a:cs typeface="Times New Roman" panose="02020603050405020304" pitchFamily="18" charset="0"/>
              </a:rPr>
              <a:t>ədalətli məhkəmə araşdırmasıdır</a:t>
            </a:r>
            <a:r>
              <a:rPr lang="az-Latn-AZ" sz="2200" dirty="0">
                <a:latin typeface="Cal"/>
                <a:cs typeface="Times New Roman" panose="02020603050405020304" pitchFamily="18" charset="0"/>
              </a:rPr>
              <a:t>) </a:t>
            </a:r>
            <a:r>
              <a:rPr lang="az-Latn-AZ" sz="2200" dirty="0" smtClean="0">
                <a:latin typeface="Cal"/>
                <a:cs typeface="Times New Roman" panose="02020603050405020304" pitchFamily="18" charset="0"/>
              </a:rPr>
              <a:t>təmin edilməsinə ədliy</a:t>
            </a:r>
            <a:r>
              <a:rPr lang="az-Latn-AZ" sz="2200" dirty="0" smtClean="0">
                <a:latin typeface="Cal"/>
                <a:cs typeface="Times New Roman" panose="02020603050405020304" pitchFamily="18" charset="0"/>
              </a:rPr>
              <a:t>yə s</a:t>
            </a:r>
            <a:r>
              <a:rPr lang="az-Latn-AZ" sz="2200" dirty="0" smtClean="0">
                <a:latin typeface="Cal"/>
                <a:cs typeface="Times New Roman" panose="02020603050405020304" pitchFamily="18" charset="0"/>
              </a:rPr>
              <a:t>istemi tərəfindən şərait yaradılması</a:t>
            </a:r>
            <a:r>
              <a:rPr lang="az-Latn-AZ" sz="2200" dirty="0">
                <a:latin typeface="Cal"/>
                <a:cs typeface="Times New Roman" panose="02020603050405020304" pitchFamily="18" charset="0"/>
              </a:rPr>
              <a:t>, </a:t>
            </a:r>
            <a:r>
              <a:rPr lang="az-Latn-AZ" sz="2200" dirty="0" smtClean="0">
                <a:latin typeface="Cal"/>
                <a:cs typeface="Times New Roman" panose="02020603050405020304" pitchFamily="18" charset="0"/>
              </a:rPr>
              <a:t>demokratik cəmiyyətdə mühüm əhəmiyyət daşıyır</a:t>
            </a:r>
            <a:r>
              <a:rPr lang="az-Latn-AZ" sz="2200" dirty="0">
                <a:latin typeface="Cal"/>
                <a:cs typeface="Times New Roman" panose="02020603050405020304" pitchFamily="18" charset="0"/>
              </a:rPr>
              <a:t>. Açıq </a:t>
            </a:r>
            <a:r>
              <a:rPr lang="az-Latn-AZ" sz="2200" dirty="0" smtClean="0">
                <a:latin typeface="Cal"/>
                <a:cs typeface="Times New Roman" panose="02020603050405020304" pitchFamily="18" charset="0"/>
              </a:rPr>
              <a:t>dinləmə mətbuata </a:t>
            </a:r>
            <a:r>
              <a:rPr lang="az-Latn-AZ" sz="2200" dirty="0">
                <a:latin typeface="Cal"/>
                <a:cs typeface="Times New Roman" panose="02020603050405020304" pitchFamily="18" charset="0"/>
              </a:rPr>
              <a:t>da </a:t>
            </a:r>
            <a:r>
              <a:rPr lang="az-Latn-AZ" sz="2200" dirty="0" smtClean="0">
                <a:latin typeface="Cal"/>
                <a:cs typeface="Times New Roman" panose="02020603050405020304" pitchFamily="18" charset="0"/>
              </a:rPr>
              <a:t>imkan verir </a:t>
            </a:r>
            <a:r>
              <a:rPr lang="az-Latn-AZ" sz="2200" dirty="0">
                <a:latin typeface="Cal"/>
                <a:cs typeface="Times New Roman" panose="02020603050405020304" pitchFamily="18" charset="0"/>
              </a:rPr>
              <a:t>ki, </a:t>
            </a:r>
            <a:r>
              <a:rPr lang="az-Latn-AZ" sz="2200" dirty="0" smtClean="0">
                <a:latin typeface="Cal"/>
                <a:cs typeface="Times New Roman" panose="02020603050405020304" pitchFamily="18" charset="0"/>
              </a:rPr>
              <a:t>özünün mühüm rolunu, yəni ictimai nəzarətçi rolunu həyata keçirsin</a:t>
            </a:r>
            <a:r>
              <a:rPr lang="az-Latn-AZ" sz="2200" dirty="0">
                <a:latin typeface="Cal"/>
                <a:cs typeface="Times New Roman" panose="02020603050405020304" pitchFamily="18" charset="0"/>
              </a:rPr>
              <a:t>. </a:t>
            </a:r>
            <a:endParaRPr lang="az-Latn-AZ" sz="2200" dirty="0" smtClean="0">
              <a:latin typeface="Cal"/>
              <a:cs typeface="Times New Roman" panose="02020603050405020304" pitchFamily="18" charset="0"/>
            </a:endParaRPr>
          </a:p>
          <a:p>
            <a:pPr marL="0" indent="0" algn="just">
              <a:buNone/>
            </a:pPr>
            <a:endParaRPr lang="ru-RU" sz="2200" dirty="0">
              <a:latin typeface="Cal"/>
              <a:cs typeface="Times New Roman" panose="02020603050405020304" pitchFamily="18" charset="0"/>
            </a:endParaRPr>
          </a:p>
          <a:p>
            <a:pPr algn="just"/>
            <a:r>
              <a:rPr lang="az-Latn-AZ" sz="2200" dirty="0">
                <a:latin typeface="Cal"/>
                <a:cs typeface="Times New Roman" panose="02020603050405020304" pitchFamily="18" charset="0"/>
              </a:rPr>
              <a:t> </a:t>
            </a:r>
            <a:r>
              <a:rPr lang="az-Latn-AZ" sz="2200" i="1" dirty="0" smtClean="0">
                <a:latin typeface="Cal"/>
                <a:cs typeface="Times New Roman" panose="02020603050405020304" pitchFamily="18" charset="0"/>
              </a:rPr>
              <a:t>Aksen Almaniyaya qarşı iş, </a:t>
            </a:r>
            <a:r>
              <a:rPr lang="az-Latn-AZ" sz="2200" dirty="0" smtClean="0">
                <a:latin typeface="Cal"/>
                <a:cs typeface="Times New Roman" panose="02020603050405020304" pitchFamily="18" charset="0"/>
              </a:rPr>
              <a:t>1983.</a:t>
            </a:r>
            <a:endParaRPr lang="ru-RU" sz="2200" dirty="0">
              <a:latin typeface="Cal"/>
              <a:cs typeface="Times New Roman" panose="02020603050405020304" pitchFamily="18" charset="0"/>
            </a:endParaRPr>
          </a:p>
          <a:p>
            <a:pPr algn="just"/>
            <a:r>
              <a:rPr lang="az-Latn-AZ" sz="2200" i="1" dirty="0" smtClean="0">
                <a:latin typeface="Cal"/>
                <a:cs typeface="Times New Roman" panose="02020603050405020304" pitchFamily="18" charset="0"/>
              </a:rPr>
              <a:t>Göç Türkiyəyə qarşı iş,  </a:t>
            </a:r>
            <a:r>
              <a:rPr lang="az-Latn-AZ" sz="2200" dirty="0" smtClean="0">
                <a:latin typeface="Cal"/>
                <a:cs typeface="Times New Roman" panose="02020603050405020304" pitchFamily="18" charset="0"/>
              </a:rPr>
              <a:t>2002 (ən azı bir instansiyada şəxsən iştirak)</a:t>
            </a:r>
            <a:endParaRPr lang="ru-RU" sz="2200" dirty="0">
              <a:latin typeface="Cal"/>
              <a:cs typeface="Times New Roman" panose="02020603050405020304" pitchFamily="18" charset="0"/>
            </a:endParaRPr>
          </a:p>
          <a:p>
            <a:pPr marL="0" indent="0" algn="just">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9672258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1186206"/>
          </a:xfrm>
        </p:spPr>
        <p:txBody>
          <a:bodyPr>
            <a:normAutofit/>
          </a:bodyPr>
          <a:lstStyle/>
          <a:p>
            <a:pPr algn="ctr"/>
            <a:r>
              <a:rPr lang="az-Latn-AZ" sz="3800" b="1" dirty="0" smtClean="0">
                <a:solidFill>
                  <a:srgbClr val="FF0000"/>
                </a:solidFill>
                <a:latin typeface="Cal"/>
                <a:cs typeface="Times New Roman" panose="02020603050405020304" pitchFamily="18" charset="0"/>
              </a:rPr>
              <a:t>«Açıq məhkəmə araşdırması hüququ» nələri özündə ehtiva edir?</a:t>
            </a:r>
            <a:endParaRPr lang="ru-RU" sz="3800" b="1" dirty="0">
              <a:solidFill>
                <a:srgbClr val="FF0000"/>
              </a:solidFill>
              <a:latin typeface="Cal"/>
              <a:cs typeface="Times New Roman" panose="02020603050405020304" pitchFamily="18" charset="0"/>
            </a:endParaRPr>
          </a:p>
        </p:txBody>
      </p:sp>
      <p:sp>
        <p:nvSpPr>
          <p:cNvPr id="3" name="Content Placeholder 2"/>
          <p:cNvSpPr>
            <a:spLocks noGrp="1"/>
          </p:cNvSpPr>
          <p:nvPr>
            <p:ph idx="1"/>
          </p:nvPr>
        </p:nvSpPr>
        <p:spPr>
          <a:xfrm>
            <a:off x="1066800" y="1828800"/>
            <a:ext cx="10439400" cy="4206240"/>
          </a:xfrm>
        </p:spPr>
        <p:txBody>
          <a:bodyPr>
            <a:noAutofit/>
          </a:bodyPr>
          <a:lstStyle/>
          <a:p>
            <a:pPr>
              <a:buFontTx/>
              <a:buChar char="-"/>
            </a:pPr>
            <a:r>
              <a:rPr lang="az-Latn-AZ" sz="2000" b="1" dirty="0">
                <a:latin typeface="Cal"/>
              </a:rPr>
              <a:t>Şifahi məhkəmə iclasları və </a:t>
            </a:r>
            <a:r>
              <a:rPr lang="az-Latn-AZ" sz="2000" b="1" dirty="0" smtClean="0">
                <a:latin typeface="Cal"/>
                <a:cs typeface="Times New Roman" panose="02020603050405020304" pitchFamily="18" charset="0"/>
              </a:rPr>
              <a:t>məhkəmə iclasında şəxsən iştirak hüququ </a:t>
            </a:r>
            <a:r>
              <a:rPr lang="az-Latn-AZ" sz="2000" i="1" dirty="0" smtClean="0">
                <a:latin typeface="Cal"/>
                <a:cs typeface="Times New Roman" panose="02020603050405020304" pitchFamily="18" charset="0"/>
              </a:rPr>
              <a:t>(Andreyeva Latviyaya qarşı iş,);</a:t>
            </a:r>
          </a:p>
          <a:p>
            <a:pPr marL="0" indent="0">
              <a:buNone/>
            </a:pPr>
            <a:endParaRPr lang="az-Latn-AZ" sz="1000" i="1" dirty="0" smtClean="0">
              <a:latin typeface="Cal"/>
              <a:cs typeface="Times New Roman" panose="02020603050405020304" pitchFamily="18" charset="0"/>
            </a:endParaRPr>
          </a:p>
          <a:p>
            <a:pPr>
              <a:buFontTx/>
              <a:buChar char="-"/>
            </a:pPr>
            <a:r>
              <a:rPr lang="az-Latn-AZ" sz="2000" b="1" dirty="0" smtClean="0">
                <a:latin typeface="Cal"/>
                <a:cs typeface="Times New Roman" panose="02020603050405020304" pitchFamily="18" charset="0"/>
              </a:rPr>
              <a:t>Məhkəmə iclasının açıq keçirilməsi</a:t>
            </a:r>
            <a:r>
              <a:rPr lang="az-Latn-AZ" sz="2000" dirty="0" smtClean="0">
                <a:latin typeface="Cal"/>
                <a:cs typeface="Times New Roman" panose="02020603050405020304" pitchFamily="18" charset="0"/>
              </a:rPr>
              <a:t> </a:t>
            </a:r>
            <a:r>
              <a:rPr lang="az-Latn-AZ" sz="2000" i="1" dirty="0" smtClean="0">
                <a:latin typeface="Cal"/>
                <a:cs typeface="Times New Roman" panose="02020603050405020304" pitchFamily="18" charset="0"/>
              </a:rPr>
              <a:t>(Kempell və Fell Birləşmiş Krallığa qarşı iş, Riyepan Avstriyaya qarşı iş);</a:t>
            </a:r>
          </a:p>
          <a:p>
            <a:pPr marL="0" indent="0">
              <a:buNone/>
            </a:pPr>
            <a:endParaRPr lang="az-Latn-AZ" sz="1000" i="1" dirty="0" smtClean="0">
              <a:latin typeface="Cal"/>
              <a:cs typeface="Times New Roman" panose="02020603050405020304" pitchFamily="18" charset="0"/>
            </a:endParaRPr>
          </a:p>
          <a:p>
            <a:pPr>
              <a:buFontTx/>
              <a:buChar char="-"/>
            </a:pPr>
            <a:r>
              <a:rPr lang="az-Latn-AZ" sz="2000" b="1" dirty="0" smtClean="0">
                <a:latin typeface="Cal"/>
                <a:cs typeface="Times New Roman" panose="02020603050405020304" pitchFamily="18" charset="0"/>
              </a:rPr>
              <a:t>Məhkəmə qərarının açıq elan olunması hüququ</a:t>
            </a:r>
            <a:r>
              <a:rPr lang="az-Latn-AZ" sz="2000" dirty="0" smtClean="0">
                <a:latin typeface="Cal"/>
                <a:cs typeface="Times New Roman" panose="02020603050405020304" pitchFamily="18" charset="0"/>
              </a:rPr>
              <a:t> </a:t>
            </a:r>
            <a:r>
              <a:rPr lang="az-Latn-AZ" sz="2000" i="1" dirty="0" smtClean="0">
                <a:latin typeface="Cal"/>
                <a:cs typeface="Times New Roman" panose="02020603050405020304" pitchFamily="18" charset="0"/>
              </a:rPr>
              <a:t>(Sutter İsveçrəyə qarşı iş, Kempell və Fell Birləşmiş Krallığa qarşı iş).</a:t>
            </a:r>
          </a:p>
          <a:p>
            <a:pPr marL="0" indent="0">
              <a:buNone/>
            </a:pPr>
            <a:endParaRPr lang="az-Latn-AZ" sz="1000" i="1" dirty="0" smtClean="0">
              <a:latin typeface="Cal"/>
              <a:cs typeface="Times New Roman" panose="02020603050405020304" pitchFamily="18" charset="0"/>
            </a:endParaRPr>
          </a:p>
          <a:p>
            <a:r>
              <a:rPr lang="az-Latn-AZ" sz="2000" b="1" dirty="0" smtClean="0">
                <a:latin typeface="Cal"/>
              </a:rPr>
              <a:t>Məhkəmə iclasında səmərəli iştirak hüququ</a:t>
            </a:r>
          </a:p>
          <a:p>
            <a:pPr>
              <a:buFontTx/>
              <a:buChar char="-"/>
            </a:pPr>
            <a:endParaRPr lang="az-Latn-AZ" sz="800" b="1" dirty="0" smtClean="0">
              <a:latin typeface="Cal"/>
              <a:cs typeface="Times New Roman" panose="02020603050405020304" pitchFamily="18" charset="0"/>
            </a:endParaRPr>
          </a:p>
        </p:txBody>
      </p:sp>
    </p:spTree>
    <p:extLst>
      <p:ext uri="{BB962C8B-B14F-4D97-AF65-F5344CB8AC3E}">
        <p14:creationId xmlns:p14="http://schemas.microsoft.com/office/powerpoint/2010/main" xmlns="" val="40414950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066800" y="642594"/>
            <a:ext cx="10058400" cy="983006"/>
          </a:xfrm>
        </p:spPr>
        <p:txBody>
          <a:bodyPr/>
          <a:lstStyle/>
          <a:p>
            <a:pPr eaLnBrk="1" hangingPunct="1"/>
            <a:r>
              <a:rPr lang="en-US" altLang="en-US" b="1" dirty="0" err="1" smtClean="0">
                <a:solidFill>
                  <a:srgbClr val="FF0000"/>
                </a:solidFill>
              </a:rPr>
              <a:t>Şəxsən</a:t>
            </a:r>
            <a:r>
              <a:rPr lang="en-US" altLang="en-US" b="1" dirty="0" smtClean="0">
                <a:solidFill>
                  <a:srgbClr val="FF0000"/>
                </a:solidFill>
              </a:rPr>
              <a:t> </a:t>
            </a:r>
            <a:r>
              <a:rPr lang="en-US" altLang="en-US" b="1" dirty="0" err="1" smtClean="0">
                <a:solidFill>
                  <a:srgbClr val="FF0000"/>
                </a:solidFill>
              </a:rPr>
              <a:t>iştirak</a:t>
            </a:r>
            <a:endParaRPr lang="en-US" altLang="en-US" b="1" dirty="0" smtClean="0">
              <a:solidFill>
                <a:srgbClr val="FF0000"/>
              </a:solidFill>
            </a:endParaRPr>
          </a:p>
        </p:txBody>
      </p:sp>
      <p:sp>
        <p:nvSpPr>
          <p:cNvPr id="13315" name="Content Placeholder 2"/>
          <p:cNvSpPr>
            <a:spLocks noGrp="1"/>
          </p:cNvSpPr>
          <p:nvPr>
            <p:ph idx="1"/>
          </p:nvPr>
        </p:nvSpPr>
        <p:spPr>
          <a:xfrm>
            <a:off x="622300" y="1968500"/>
            <a:ext cx="10591800" cy="4605338"/>
          </a:xfrm>
        </p:spPr>
        <p:txBody>
          <a:bodyPr>
            <a:normAutofit lnSpcReduction="10000"/>
          </a:bodyPr>
          <a:lstStyle/>
          <a:p>
            <a:pPr eaLnBrk="1" hangingPunct="1">
              <a:lnSpc>
                <a:spcPct val="70000"/>
              </a:lnSpc>
            </a:pPr>
            <a:r>
              <a:rPr lang="en-US" altLang="en-US" sz="2400" b="1" dirty="0" err="1">
                <a:solidFill>
                  <a:schemeClr val="tx1">
                    <a:lumMod val="95000"/>
                    <a:lumOff val="5000"/>
                  </a:schemeClr>
                </a:solidFill>
                <a:latin typeface="Cal"/>
              </a:rPr>
              <a:t>Ümumiyyətlə</a:t>
            </a:r>
            <a:r>
              <a:rPr lang="en-US" altLang="en-US" sz="2400" b="1" dirty="0">
                <a:solidFill>
                  <a:schemeClr val="tx1">
                    <a:lumMod val="95000"/>
                    <a:lumOff val="5000"/>
                  </a:schemeClr>
                </a:solidFill>
                <a:latin typeface="Cal"/>
              </a:rPr>
              <a:t>, </a:t>
            </a:r>
            <a:r>
              <a:rPr lang="en-US" altLang="en-US" sz="2400" b="1" dirty="0" err="1">
                <a:solidFill>
                  <a:schemeClr val="tx1">
                    <a:lumMod val="95000"/>
                    <a:lumOff val="5000"/>
                  </a:schemeClr>
                </a:solidFill>
                <a:latin typeface="Cal"/>
              </a:rPr>
              <a:t>təqsirləndirilən</a:t>
            </a:r>
            <a:r>
              <a:rPr lang="en-US" altLang="en-US" sz="2400" b="1" dirty="0">
                <a:solidFill>
                  <a:schemeClr val="tx1">
                    <a:lumMod val="95000"/>
                    <a:lumOff val="5000"/>
                  </a:schemeClr>
                </a:solidFill>
                <a:latin typeface="Cal"/>
              </a:rPr>
              <a:t> </a:t>
            </a:r>
            <a:r>
              <a:rPr lang="en-US" altLang="en-US" sz="2400" b="1" dirty="0" err="1">
                <a:solidFill>
                  <a:schemeClr val="tx1">
                    <a:lumMod val="95000"/>
                    <a:lumOff val="5000"/>
                  </a:schemeClr>
                </a:solidFill>
                <a:latin typeface="Cal"/>
              </a:rPr>
              <a:t>şəxs</a:t>
            </a:r>
            <a:r>
              <a:rPr lang="en-US" altLang="en-US" sz="2400" b="1" dirty="0">
                <a:solidFill>
                  <a:schemeClr val="tx1">
                    <a:lumMod val="95000"/>
                    <a:lumOff val="5000"/>
                  </a:schemeClr>
                </a:solidFill>
                <a:latin typeface="Cal"/>
              </a:rPr>
              <a:t> </a:t>
            </a:r>
            <a:r>
              <a:rPr lang="en-US" altLang="en-US" sz="2400" b="1" dirty="0" err="1">
                <a:solidFill>
                  <a:schemeClr val="tx1">
                    <a:lumMod val="95000"/>
                    <a:lumOff val="5000"/>
                  </a:schemeClr>
                </a:solidFill>
                <a:latin typeface="Cal"/>
              </a:rPr>
              <a:t>həmişə</a:t>
            </a:r>
            <a:r>
              <a:rPr lang="en-US" altLang="en-US" sz="2400" b="1" dirty="0">
                <a:solidFill>
                  <a:schemeClr val="tx1">
                    <a:lumMod val="95000"/>
                    <a:lumOff val="5000"/>
                  </a:schemeClr>
                </a:solidFill>
                <a:latin typeface="Cal"/>
              </a:rPr>
              <a:t> </a:t>
            </a:r>
            <a:r>
              <a:rPr lang="en-US" altLang="en-US" sz="2400" b="1" dirty="0" err="1">
                <a:solidFill>
                  <a:schemeClr val="tx1">
                    <a:lumMod val="95000"/>
                    <a:lumOff val="5000"/>
                  </a:schemeClr>
                </a:solidFill>
                <a:latin typeface="Cal"/>
              </a:rPr>
              <a:t>məhkəmə</a:t>
            </a:r>
            <a:r>
              <a:rPr lang="en-US" altLang="en-US" sz="2400" b="1" dirty="0">
                <a:solidFill>
                  <a:schemeClr val="tx1">
                    <a:lumMod val="95000"/>
                    <a:lumOff val="5000"/>
                  </a:schemeClr>
                </a:solidFill>
                <a:latin typeface="Cal"/>
              </a:rPr>
              <a:t> </a:t>
            </a:r>
            <a:r>
              <a:rPr lang="en-US" altLang="en-US" sz="2400" b="1" dirty="0" err="1">
                <a:solidFill>
                  <a:schemeClr val="tx1">
                    <a:lumMod val="95000"/>
                    <a:lumOff val="5000"/>
                  </a:schemeClr>
                </a:solidFill>
                <a:latin typeface="Cal"/>
              </a:rPr>
              <a:t>prosesi</a:t>
            </a:r>
            <a:r>
              <a:rPr lang="en-US" altLang="en-US" sz="2400" b="1" dirty="0">
                <a:solidFill>
                  <a:schemeClr val="tx1">
                    <a:lumMod val="95000"/>
                    <a:lumOff val="5000"/>
                  </a:schemeClr>
                </a:solidFill>
                <a:latin typeface="Cal"/>
              </a:rPr>
              <a:t> </a:t>
            </a:r>
            <a:r>
              <a:rPr lang="en-US" altLang="en-US" sz="2400" b="1" dirty="0" err="1">
                <a:solidFill>
                  <a:schemeClr val="tx1">
                    <a:lumMod val="95000"/>
                    <a:lumOff val="5000"/>
                  </a:schemeClr>
                </a:solidFill>
                <a:latin typeface="Cal"/>
              </a:rPr>
              <a:t>və</a:t>
            </a:r>
            <a:r>
              <a:rPr lang="en-US" altLang="en-US" sz="2400" b="1" dirty="0">
                <a:solidFill>
                  <a:schemeClr val="tx1">
                    <a:lumMod val="95000"/>
                    <a:lumOff val="5000"/>
                  </a:schemeClr>
                </a:solidFill>
                <a:latin typeface="Cal"/>
              </a:rPr>
              <a:t> </a:t>
            </a:r>
            <a:r>
              <a:rPr lang="en-US" altLang="en-US" sz="2400" b="1" dirty="0" err="1">
                <a:solidFill>
                  <a:schemeClr val="tx1">
                    <a:lumMod val="95000"/>
                    <a:lumOff val="5000"/>
                  </a:schemeClr>
                </a:solidFill>
                <a:latin typeface="Cal"/>
              </a:rPr>
              <a:t>müvafiq</a:t>
            </a:r>
            <a:r>
              <a:rPr lang="en-US" altLang="en-US" sz="2400" b="1" dirty="0">
                <a:solidFill>
                  <a:schemeClr val="tx1">
                    <a:lumMod val="95000"/>
                    <a:lumOff val="5000"/>
                  </a:schemeClr>
                </a:solidFill>
                <a:latin typeface="Cal"/>
              </a:rPr>
              <a:t> </a:t>
            </a:r>
            <a:r>
              <a:rPr lang="en-US" altLang="en-US" sz="2400" b="1" dirty="0" err="1">
                <a:solidFill>
                  <a:schemeClr val="tx1">
                    <a:lumMod val="95000"/>
                    <a:lumOff val="5000"/>
                  </a:schemeClr>
                </a:solidFill>
                <a:latin typeface="Cal"/>
              </a:rPr>
              <a:t>əhəmiyyətli</a:t>
            </a:r>
            <a:r>
              <a:rPr lang="en-US" altLang="en-US" sz="2400" b="1" dirty="0">
                <a:solidFill>
                  <a:schemeClr val="tx1">
                    <a:lumMod val="95000"/>
                    <a:lumOff val="5000"/>
                  </a:schemeClr>
                </a:solidFill>
                <a:latin typeface="Cal"/>
              </a:rPr>
              <a:t> </a:t>
            </a:r>
            <a:r>
              <a:rPr lang="en-US" altLang="en-US" sz="2400" b="1" dirty="0" err="1">
                <a:solidFill>
                  <a:schemeClr val="tx1">
                    <a:lumMod val="95000"/>
                    <a:lumOff val="5000"/>
                  </a:schemeClr>
                </a:solidFill>
                <a:latin typeface="Cal"/>
              </a:rPr>
              <a:t>məhkəmə</a:t>
            </a:r>
            <a:r>
              <a:rPr lang="en-US" altLang="en-US" sz="2400" b="1" dirty="0">
                <a:solidFill>
                  <a:schemeClr val="tx1">
                    <a:lumMod val="95000"/>
                    <a:lumOff val="5000"/>
                  </a:schemeClr>
                </a:solidFill>
                <a:latin typeface="Cal"/>
              </a:rPr>
              <a:t> </a:t>
            </a:r>
            <a:r>
              <a:rPr lang="en-US" altLang="en-US" sz="2400" b="1" dirty="0" err="1">
                <a:solidFill>
                  <a:schemeClr val="tx1">
                    <a:lumMod val="95000"/>
                    <a:lumOff val="5000"/>
                  </a:schemeClr>
                </a:solidFill>
                <a:latin typeface="Cal"/>
              </a:rPr>
              <a:t>tədbirlərində</a:t>
            </a:r>
            <a:r>
              <a:rPr lang="en-US" altLang="en-US" sz="2400" b="1" dirty="0">
                <a:solidFill>
                  <a:schemeClr val="tx1">
                    <a:lumMod val="95000"/>
                    <a:lumOff val="5000"/>
                  </a:schemeClr>
                </a:solidFill>
                <a:latin typeface="Cal"/>
              </a:rPr>
              <a:t> </a:t>
            </a:r>
            <a:r>
              <a:rPr lang="en-US" altLang="en-US" sz="2400" b="1" dirty="0" err="1">
                <a:solidFill>
                  <a:schemeClr val="tx1">
                    <a:lumMod val="95000"/>
                    <a:lumOff val="5000"/>
                  </a:schemeClr>
                </a:solidFill>
                <a:latin typeface="Cal"/>
              </a:rPr>
              <a:t>iştirak</a:t>
            </a:r>
            <a:r>
              <a:rPr lang="en-US" altLang="en-US" sz="2400" b="1" dirty="0">
                <a:solidFill>
                  <a:schemeClr val="tx1">
                    <a:lumMod val="95000"/>
                    <a:lumOff val="5000"/>
                  </a:schemeClr>
                </a:solidFill>
                <a:latin typeface="Cal"/>
              </a:rPr>
              <a:t> </a:t>
            </a:r>
            <a:r>
              <a:rPr lang="en-US" altLang="en-US" sz="2400" b="1" dirty="0" err="1">
                <a:solidFill>
                  <a:schemeClr val="tx1">
                    <a:lumMod val="95000"/>
                    <a:lumOff val="5000"/>
                  </a:schemeClr>
                </a:solidFill>
                <a:latin typeface="Cal"/>
              </a:rPr>
              <a:t>etmək</a:t>
            </a:r>
            <a:r>
              <a:rPr lang="en-US" altLang="en-US" sz="2400" b="1" dirty="0">
                <a:solidFill>
                  <a:schemeClr val="tx1">
                    <a:lumMod val="95000"/>
                    <a:lumOff val="5000"/>
                  </a:schemeClr>
                </a:solidFill>
                <a:latin typeface="Cal"/>
              </a:rPr>
              <a:t> </a:t>
            </a:r>
            <a:r>
              <a:rPr lang="en-US" altLang="en-US" sz="2400" b="1" dirty="0" err="1">
                <a:solidFill>
                  <a:schemeClr val="tx1">
                    <a:lumMod val="95000"/>
                    <a:lumOff val="5000"/>
                  </a:schemeClr>
                </a:solidFill>
                <a:latin typeface="Cal"/>
              </a:rPr>
              <a:t>hüququna</a:t>
            </a:r>
            <a:r>
              <a:rPr lang="en-US" altLang="en-US" sz="2400" b="1" dirty="0">
                <a:solidFill>
                  <a:schemeClr val="tx1">
                    <a:lumMod val="95000"/>
                    <a:lumOff val="5000"/>
                  </a:schemeClr>
                </a:solidFill>
                <a:latin typeface="Cal"/>
              </a:rPr>
              <a:t> </a:t>
            </a:r>
            <a:r>
              <a:rPr lang="en-US" altLang="en-US" sz="2400" b="1" dirty="0" err="1">
                <a:solidFill>
                  <a:schemeClr val="tx1">
                    <a:lumMod val="95000"/>
                    <a:lumOff val="5000"/>
                  </a:schemeClr>
                </a:solidFill>
                <a:latin typeface="Cal"/>
              </a:rPr>
              <a:t>malik</a:t>
            </a:r>
            <a:r>
              <a:rPr lang="en-US" altLang="en-US" sz="2400" b="1" dirty="0">
                <a:solidFill>
                  <a:schemeClr val="tx1">
                    <a:lumMod val="95000"/>
                    <a:lumOff val="5000"/>
                  </a:schemeClr>
                </a:solidFill>
                <a:latin typeface="Cal"/>
              </a:rPr>
              <a:t> </a:t>
            </a:r>
            <a:r>
              <a:rPr lang="en-US" altLang="en-US" sz="2400" b="1" dirty="0" err="1">
                <a:solidFill>
                  <a:schemeClr val="tx1">
                    <a:lumMod val="95000"/>
                    <a:lumOff val="5000"/>
                  </a:schemeClr>
                </a:solidFill>
                <a:latin typeface="Cal"/>
              </a:rPr>
              <a:t>olmalıdır</a:t>
            </a:r>
            <a:r>
              <a:rPr lang="en-US" altLang="en-US" sz="2400" b="1" dirty="0">
                <a:solidFill>
                  <a:schemeClr val="tx1">
                    <a:lumMod val="95000"/>
                    <a:lumOff val="5000"/>
                  </a:schemeClr>
                </a:solidFill>
                <a:latin typeface="Cal"/>
              </a:rPr>
              <a:t>: </a:t>
            </a:r>
            <a:r>
              <a:rPr lang="en-US" altLang="en-US" sz="2400" b="1" dirty="0" err="1">
                <a:solidFill>
                  <a:schemeClr val="tx1">
                    <a:lumMod val="95000"/>
                    <a:lumOff val="5000"/>
                  </a:schemeClr>
                </a:solidFill>
                <a:latin typeface="Cal"/>
              </a:rPr>
              <a:t>iddiaçı</a:t>
            </a:r>
            <a:r>
              <a:rPr lang="en-US" altLang="en-US" sz="2400" b="1" dirty="0">
                <a:solidFill>
                  <a:schemeClr val="tx1">
                    <a:lumMod val="95000"/>
                    <a:lumOff val="5000"/>
                  </a:schemeClr>
                </a:solidFill>
                <a:latin typeface="Cal"/>
              </a:rPr>
              <a:t> </a:t>
            </a:r>
            <a:r>
              <a:rPr lang="en-US" altLang="en-US" sz="2400" b="1" dirty="0" err="1">
                <a:solidFill>
                  <a:schemeClr val="tx1">
                    <a:lumMod val="95000"/>
                    <a:lumOff val="5000"/>
                  </a:schemeClr>
                </a:solidFill>
                <a:latin typeface="Cal"/>
              </a:rPr>
              <a:t>üçün</a:t>
            </a:r>
            <a:r>
              <a:rPr lang="en-US" altLang="en-US" sz="2400" b="1" dirty="0">
                <a:solidFill>
                  <a:schemeClr val="tx1">
                    <a:lumMod val="95000"/>
                    <a:lumOff val="5000"/>
                  </a:schemeClr>
                </a:solidFill>
                <a:latin typeface="Cal"/>
              </a:rPr>
              <a:t> "</a:t>
            </a:r>
            <a:r>
              <a:rPr lang="en-US" altLang="en-US" sz="2400" b="1" dirty="0" err="1">
                <a:solidFill>
                  <a:schemeClr val="tx1">
                    <a:lumMod val="95000"/>
                    <a:lumOff val="5000"/>
                  </a:schemeClr>
                </a:solidFill>
                <a:latin typeface="Cal"/>
              </a:rPr>
              <a:t>həlledici</a:t>
            </a:r>
            <a:r>
              <a:rPr lang="en-US" altLang="en-US" sz="2400" b="1" dirty="0">
                <a:solidFill>
                  <a:schemeClr val="tx1">
                    <a:lumMod val="95000"/>
                    <a:lumOff val="5000"/>
                  </a:schemeClr>
                </a:solidFill>
                <a:latin typeface="Cal"/>
              </a:rPr>
              <a:t> </a:t>
            </a:r>
            <a:r>
              <a:rPr lang="en-US" altLang="en-US" sz="2400" b="1" dirty="0" err="1">
                <a:solidFill>
                  <a:schemeClr val="tx1">
                    <a:lumMod val="95000"/>
                    <a:lumOff val="5000"/>
                  </a:schemeClr>
                </a:solidFill>
                <a:latin typeface="Cal"/>
              </a:rPr>
              <a:t>əhəmiyyət</a:t>
            </a:r>
            <a:r>
              <a:rPr lang="en-US" altLang="en-US" sz="2400" b="1" dirty="0">
                <a:solidFill>
                  <a:schemeClr val="tx1">
                    <a:lumMod val="95000"/>
                    <a:lumOff val="5000"/>
                  </a:schemeClr>
                </a:solidFill>
                <a:latin typeface="Cal"/>
              </a:rPr>
              <a:t> </a:t>
            </a:r>
            <a:r>
              <a:rPr lang="en-US" altLang="en-US" sz="2400" b="1" dirty="0" err="1">
                <a:solidFill>
                  <a:schemeClr val="tx1">
                    <a:lumMod val="95000"/>
                    <a:lumOff val="5000"/>
                  </a:schemeClr>
                </a:solidFill>
                <a:latin typeface="Cal"/>
              </a:rPr>
              <a:t>kəsb</a:t>
            </a:r>
            <a:r>
              <a:rPr lang="en-US" altLang="en-US" sz="2400" b="1" dirty="0">
                <a:solidFill>
                  <a:schemeClr val="tx1">
                    <a:lumMod val="95000"/>
                    <a:lumOff val="5000"/>
                  </a:schemeClr>
                </a:solidFill>
                <a:latin typeface="Cal"/>
              </a:rPr>
              <a:t>" </a:t>
            </a:r>
            <a:r>
              <a:rPr lang="en-US" altLang="en-US" sz="2400" b="1" dirty="0" err="1">
                <a:solidFill>
                  <a:schemeClr val="tx1">
                    <a:lumMod val="95000"/>
                    <a:lumOff val="5000"/>
                  </a:schemeClr>
                </a:solidFill>
                <a:latin typeface="Cal"/>
              </a:rPr>
              <a:t>edən</a:t>
            </a:r>
            <a:r>
              <a:rPr lang="en-US" altLang="en-US" sz="2400" b="1" dirty="0">
                <a:solidFill>
                  <a:schemeClr val="tx1">
                    <a:lumMod val="95000"/>
                    <a:lumOff val="5000"/>
                  </a:schemeClr>
                </a:solidFill>
                <a:latin typeface="Cal"/>
              </a:rPr>
              <a:t> </a:t>
            </a:r>
            <a:r>
              <a:rPr lang="en-US" altLang="en-US" sz="2400" b="1" dirty="0" err="1">
                <a:solidFill>
                  <a:schemeClr val="tx1">
                    <a:lumMod val="95000"/>
                    <a:lumOff val="5000"/>
                  </a:schemeClr>
                </a:solidFill>
                <a:latin typeface="Cal"/>
              </a:rPr>
              <a:t>yanaşmalar</a:t>
            </a:r>
            <a:r>
              <a:rPr lang="en-US" altLang="en-US" sz="2400" b="1" dirty="0">
                <a:solidFill>
                  <a:schemeClr val="tx1">
                    <a:lumMod val="95000"/>
                    <a:lumOff val="5000"/>
                  </a:schemeClr>
                </a:solidFill>
                <a:latin typeface="Cal"/>
              </a:rPr>
              <a:t>.</a:t>
            </a:r>
          </a:p>
          <a:p>
            <a:pPr lvl="1" eaLnBrk="1" hangingPunct="1">
              <a:lnSpc>
                <a:spcPct val="70000"/>
              </a:lnSpc>
              <a:buClr>
                <a:srgbClr val="438086"/>
              </a:buClr>
            </a:pPr>
            <a:r>
              <a:rPr lang="en-US" altLang="en-US" sz="2400" i="1" dirty="0" err="1">
                <a:solidFill>
                  <a:schemeClr val="tx1">
                    <a:lumMod val="95000"/>
                    <a:lumOff val="5000"/>
                  </a:schemeClr>
                </a:solidFill>
                <a:latin typeface="Cal"/>
              </a:rPr>
              <a:t>Kremzov</a:t>
            </a:r>
            <a:r>
              <a:rPr lang="en-US" altLang="en-US" sz="2400" i="1" dirty="0">
                <a:solidFill>
                  <a:schemeClr val="tx1">
                    <a:lumMod val="95000"/>
                    <a:lumOff val="5000"/>
                  </a:schemeClr>
                </a:solidFill>
                <a:latin typeface="Cal"/>
              </a:rPr>
              <a:t> </a:t>
            </a:r>
            <a:r>
              <a:rPr lang="en-US" altLang="en-US" sz="2400" i="1" dirty="0" err="1">
                <a:solidFill>
                  <a:schemeClr val="tx1">
                    <a:lumMod val="95000"/>
                    <a:lumOff val="5000"/>
                  </a:schemeClr>
                </a:solidFill>
                <a:latin typeface="Cal"/>
              </a:rPr>
              <a:t>Avstriyaya</a:t>
            </a:r>
            <a:r>
              <a:rPr lang="en-US" altLang="en-US" sz="2400" i="1" dirty="0">
                <a:solidFill>
                  <a:schemeClr val="tx1">
                    <a:lumMod val="95000"/>
                    <a:lumOff val="5000"/>
                  </a:schemeClr>
                </a:solidFill>
                <a:latin typeface="Cal"/>
              </a:rPr>
              <a:t> </a:t>
            </a:r>
            <a:r>
              <a:rPr lang="en-US" altLang="en-US" sz="2400" i="1" dirty="0" err="1">
                <a:solidFill>
                  <a:schemeClr val="tx1">
                    <a:lumMod val="95000"/>
                    <a:lumOff val="5000"/>
                  </a:schemeClr>
                </a:solidFill>
                <a:latin typeface="Cal"/>
              </a:rPr>
              <a:t>qarşı</a:t>
            </a:r>
            <a:r>
              <a:rPr lang="en-US" altLang="en-US" sz="2400" i="1" dirty="0">
                <a:solidFill>
                  <a:schemeClr val="tx1">
                    <a:lumMod val="95000"/>
                    <a:lumOff val="5000"/>
                  </a:schemeClr>
                </a:solidFill>
                <a:latin typeface="Cal"/>
              </a:rPr>
              <a:t> (1993) </a:t>
            </a:r>
            <a:endParaRPr lang="az-Latn-AZ" altLang="en-US" sz="2400" i="1" dirty="0" smtClean="0">
              <a:solidFill>
                <a:schemeClr val="tx1">
                  <a:lumMod val="95000"/>
                  <a:lumOff val="5000"/>
                </a:schemeClr>
              </a:solidFill>
              <a:latin typeface="Cal"/>
            </a:endParaRPr>
          </a:p>
          <a:p>
            <a:pPr marL="0" indent="0">
              <a:buNone/>
            </a:pPr>
            <a:r>
              <a:rPr lang="az-Latn-AZ" sz="2400" b="1" dirty="0">
                <a:solidFill>
                  <a:schemeClr val="tx1">
                    <a:lumMod val="95000"/>
                    <a:lumOff val="5000"/>
                  </a:schemeClr>
                </a:solidFill>
                <a:latin typeface="Cal"/>
                <a:cs typeface="Times New Roman" panose="02020603050405020304" pitchFamily="18" charset="0"/>
              </a:rPr>
              <a:t> Apellyasiyada şifahilik tələb olunurmu??? </a:t>
            </a:r>
          </a:p>
          <a:p>
            <a:pPr marL="274320" lvl="1" indent="0">
              <a:lnSpc>
                <a:spcPct val="70000"/>
              </a:lnSpc>
              <a:buClr>
                <a:srgbClr val="438086"/>
              </a:buClr>
              <a:buNone/>
            </a:pPr>
            <a:r>
              <a:rPr lang="en-US" altLang="en-US" sz="2400" i="1" dirty="0" err="1" smtClean="0">
                <a:solidFill>
                  <a:schemeClr val="tx1">
                    <a:lumMod val="95000"/>
                    <a:lumOff val="5000"/>
                  </a:schemeClr>
                </a:solidFill>
                <a:latin typeface="Cal"/>
              </a:rPr>
              <a:t>Hökm</a:t>
            </a:r>
            <a:r>
              <a:rPr lang="en-US" altLang="en-US" sz="2400" i="1" dirty="0" smtClean="0">
                <a:solidFill>
                  <a:schemeClr val="tx1">
                    <a:lumMod val="95000"/>
                    <a:lumOff val="5000"/>
                  </a:schemeClr>
                </a:solidFill>
                <a:latin typeface="Cal"/>
              </a:rPr>
              <a:t> </a:t>
            </a:r>
            <a:r>
              <a:rPr lang="en-US" altLang="en-US" sz="2400" i="1" dirty="0" err="1">
                <a:solidFill>
                  <a:schemeClr val="tx1">
                    <a:lumMod val="95000"/>
                    <a:lumOff val="5000"/>
                  </a:schemeClr>
                </a:solidFill>
                <a:latin typeface="Cal"/>
              </a:rPr>
              <a:t>əleyhinə</a:t>
            </a:r>
            <a:r>
              <a:rPr lang="en-US" altLang="en-US" sz="2400" i="1" dirty="0">
                <a:solidFill>
                  <a:schemeClr val="tx1">
                    <a:lumMod val="95000"/>
                    <a:lumOff val="5000"/>
                  </a:schemeClr>
                </a:solidFill>
                <a:latin typeface="Cal"/>
              </a:rPr>
              <a:t> </a:t>
            </a:r>
            <a:r>
              <a:rPr lang="en-US" altLang="en-US" sz="2400" i="1" dirty="0" err="1">
                <a:solidFill>
                  <a:schemeClr val="tx1">
                    <a:lumMod val="95000"/>
                    <a:lumOff val="5000"/>
                  </a:schemeClr>
                </a:solidFill>
                <a:latin typeface="Cal"/>
              </a:rPr>
              <a:t>apelyasiya</a:t>
            </a:r>
            <a:r>
              <a:rPr lang="en-US" altLang="en-US" sz="2400" i="1" dirty="0">
                <a:solidFill>
                  <a:schemeClr val="tx1">
                    <a:lumMod val="95000"/>
                    <a:lumOff val="5000"/>
                  </a:schemeClr>
                </a:solidFill>
                <a:latin typeface="Cal"/>
              </a:rPr>
              <a:t> </a:t>
            </a:r>
            <a:r>
              <a:rPr lang="en-US" altLang="en-US" sz="2400" i="1" dirty="0" err="1">
                <a:solidFill>
                  <a:schemeClr val="tx1">
                    <a:lumMod val="95000"/>
                    <a:lumOff val="5000"/>
                  </a:schemeClr>
                </a:solidFill>
                <a:latin typeface="Cal"/>
              </a:rPr>
              <a:t>şikayəti</a:t>
            </a:r>
            <a:r>
              <a:rPr lang="en-US" altLang="en-US" sz="2400" i="1" dirty="0">
                <a:solidFill>
                  <a:schemeClr val="tx1">
                    <a:lumMod val="95000"/>
                    <a:lumOff val="5000"/>
                  </a:schemeClr>
                </a:solidFill>
                <a:latin typeface="Cal"/>
              </a:rPr>
              <a:t> </a:t>
            </a:r>
            <a:r>
              <a:rPr lang="en-US" altLang="en-US" sz="2400" i="1" dirty="0" err="1">
                <a:solidFill>
                  <a:schemeClr val="tx1">
                    <a:lumMod val="95000"/>
                    <a:lumOff val="5000"/>
                  </a:schemeClr>
                </a:solidFill>
                <a:latin typeface="Cal"/>
              </a:rPr>
              <a:t>üzrə</a:t>
            </a:r>
            <a:r>
              <a:rPr lang="en-US" altLang="en-US" sz="2400" i="1" dirty="0">
                <a:solidFill>
                  <a:schemeClr val="tx1">
                    <a:lumMod val="95000"/>
                    <a:lumOff val="5000"/>
                  </a:schemeClr>
                </a:solidFill>
                <a:latin typeface="Cal"/>
              </a:rPr>
              <a:t> </a:t>
            </a:r>
            <a:r>
              <a:rPr lang="en-US" altLang="en-US" sz="2400" i="1" dirty="0" err="1">
                <a:solidFill>
                  <a:schemeClr val="tx1">
                    <a:lumMod val="95000"/>
                    <a:lumOff val="5000"/>
                  </a:schemeClr>
                </a:solidFill>
                <a:latin typeface="Cal"/>
              </a:rPr>
              <a:t>qiymətləndirilmədə</a:t>
            </a:r>
            <a:r>
              <a:rPr lang="en-US" altLang="en-US" sz="2400" i="1" dirty="0">
                <a:solidFill>
                  <a:schemeClr val="tx1">
                    <a:lumMod val="95000"/>
                    <a:lumOff val="5000"/>
                  </a:schemeClr>
                </a:solidFill>
                <a:latin typeface="Cal"/>
              </a:rPr>
              <a:t> </a:t>
            </a:r>
            <a:r>
              <a:rPr lang="en-US" altLang="en-US" sz="2400" i="1" dirty="0" err="1">
                <a:solidFill>
                  <a:schemeClr val="tx1">
                    <a:lumMod val="95000"/>
                    <a:lumOff val="5000"/>
                  </a:schemeClr>
                </a:solidFill>
                <a:latin typeface="Cal"/>
              </a:rPr>
              <a:t>iddiaçının</a:t>
            </a:r>
            <a:r>
              <a:rPr lang="en-US" altLang="en-US" sz="2400" i="1" dirty="0">
                <a:solidFill>
                  <a:schemeClr val="tx1">
                    <a:lumMod val="95000"/>
                    <a:lumOff val="5000"/>
                  </a:schemeClr>
                </a:solidFill>
                <a:latin typeface="Cal"/>
              </a:rPr>
              <a:t> </a:t>
            </a:r>
            <a:r>
              <a:rPr lang="en-US" altLang="en-US" sz="2400" i="1" dirty="0" err="1">
                <a:solidFill>
                  <a:schemeClr val="tx1">
                    <a:lumMod val="95000"/>
                    <a:lumOff val="5000"/>
                  </a:schemeClr>
                </a:solidFill>
                <a:latin typeface="Cal"/>
              </a:rPr>
              <a:t>iştirak</a:t>
            </a:r>
            <a:r>
              <a:rPr lang="en-US" altLang="en-US" sz="2400" i="1" dirty="0">
                <a:solidFill>
                  <a:schemeClr val="tx1">
                    <a:lumMod val="95000"/>
                    <a:lumOff val="5000"/>
                  </a:schemeClr>
                </a:solidFill>
                <a:latin typeface="Cal"/>
              </a:rPr>
              <a:t> </a:t>
            </a:r>
            <a:r>
              <a:rPr lang="en-US" altLang="en-US" sz="2400" i="1" dirty="0" err="1">
                <a:solidFill>
                  <a:schemeClr val="tx1">
                    <a:lumMod val="95000"/>
                    <a:lumOff val="5000"/>
                  </a:schemeClr>
                </a:solidFill>
                <a:latin typeface="Cal"/>
              </a:rPr>
              <a:t>etməsi</a:t>
            </a:r>
            <a:r>
              <a:rPr lang="en-US" altLang="en-US" sz="2400" i="1" dirty="0">
                <a:solidFill>
                  <a:schemeClr val="tx1">
                    <a:lumMod val="95000"/>
                    <a:lumOff val="5000"/>
                  </a:schemeClr>
                </a:solidFill>
                <a:latin typeface="Cal"/>
              </a:rPr>
              <a:t>. </a:t>
            </a:r>
            <a:r>
              <a:rPr lang="en-US" altLang="en-US" sz="2400" i="1" dirty="0" err="1">
                <a:solidFill>
                  <a:schemeClr val="tx1">
                    <a:lumMod val="95000"/>
                    <a:lumOff val="5000"/>
                  </a:schemeClr>
                </a:solidFill>
                <a:latin typeface="Cal"/>
              </a:rPr>
              <a:t>İştirakının</a:t>
            </a:r>
            <a:r>
              <a:rPr lang="en-US" altLang="en-US" sz="2400" i="1" dirty="0">
                <a:solidFill>
                  <a:schemeClr val="tx1">
                    <a:lumMod val="95000"/>
                    <a:lumOff val="5000"/>
                  </a:schemeClr>
                </a:solidFill>
                <a:latin typeface="Cal"/>
              </a:rPr>
              <a:t> </a:t>
            </a:r>
            <a:r>
              <a:rPr lang="en-US" altLang="en-US" sz="2400" i="1" dirty="0" err="1">
                <a:solidFill>
                  <a:schemeClr val="tx1">
                    <a:lumMod val="95000"/>
                    <a:lumOff val="5000"/>
                  </a:schemeClr>
                </a:solidFill>
                <a:latin typeface="Cal"/>
              </a:rPr>
              <a:t>təmin</a:t>
            </a:r>
            <a:r>
              <a:rPr lang="en-US" altLang="en-US" sz="2400" i="1" dirty="0">
                <a:solidFill>
                  <a:schemeClr val="tx1">
                    <a:lumMod val="95000"/>
                    <a:lumOff val="5000"/>
                  </a:schemeClr>
                </a:solidFill>
                <a:latin typeface="Cal"/>
              </a:rPr>
              <a:t> </a:t>
            </a:r>
            <a:r>
              <a:rPr lang="en-US" altLang="en-US" sz="2400" i="1" dirty="0" err="1">
                <a:solidFill>
                  <a:schemeClr val="tx1">
                    <a:lumMod val="95000"/>
                    <a:lumOff val="5000"/>
                  </a:schemeClr>
                </a:solidFill>
                <a:latin typeface="Cal"/>
              </a:rPr>
              <a:t>edilməsi</a:t>
            </a:r>
            <a:r>
              <a:rPr lang="en-US" altLang="en-US" sz="2400" i="1" dirty="0">
                <a:solidFill>
                  <a:schemeClr val="tx1">
                    <a:lumMod val="95000"/>
                    <a:lumOff val="5000"/>
                  </a:schemeClr>
                </a:solidFill>
                <a:latin typeface="Cal"/>
              </a:rPr>
              <a:t> </a:t>
            </a:r>
            <a:r>
              <a:rPr lang="en-US" altLang="en-US" sz="2400" i="1" dirty="0" err="1">
                <a:solidFill>
                  <a:schemeClr val="tx1">
                    <a:lumMod val="95000"/>
                    <a:lumOff val="5000"/>
                  </a:schemeClr>
                </a:solidFill>
                <a:latin typeface="Cal"/>
              </a:rPr>
              <a:t>mühümdür</a:t>
            </a:r>
            <a:r>
              <a:rPr lang="en-US" altLang="en-US" sz="2400" i="1" dirty="0" smtClean="0">
                <a:solidFill>
                  <a:schemeClr val="tx1">
                    <a:lumMod val="95000"/>
                    <a:lumOff val="5000"/>
                  </a:schemeClr>
                </a:solidFill>
                <a:latin typeface="Cal"/>
              </a:rPr>
              <a:t>.</a:t>
            </a:r>
            <a:r>
              <a:rPr lang="az-Latn-AZ" altLang="en-US" sz="2400" i="1" dirty="0">
                <a:solidFill>
                  <a:schemeClr val="tx1">
                    <a:lumMod val="95000"/>
                    <a:lumOff val="5000"/>
                  </a:schemeClr>
                </a:solidFill>
                <a:latin typeface="Cal"/>
              </a:rPr>
              <a:t> </a:t>
            </a:r>
            <a:r>
              <a:rPr lang="az-Latn-AZ" sz="2400" b="1" i="1" dirty="0" smtClean="0">
                <a:solidFill>
                  <a:schemeClr val="tx1">
                    <a:lumMod val="95000"/>
                    <a:lumOff val="5000"/>
                  </a:schemeClr>
                </a:solidFill>
                <a:latin typeface="Cal"/>
                <a:cs typeface="Times New Roman" panose="02020603050405020304" pitchFamily="18" charset="0"/>
              </a:rPr>
              <a:t> </a:t>
            </a:r>
            <a:r>
              <a:rPr lang="az-Latn-AZ" sz="2400" b="1" i="1" dirty="0">
                <a:solidFill>
                  <a:schemeClr val="tx1">
                    <a:lumMod val="95000"/>
                    <a:lumOff val="5000"/>
                  </a:schemeClr>
                </a:solidFill>
                <a:latin typeface="Cal"/>
                <a:cs typeface="Times New Roman" panose="02020603050405020304" pitchFamily="18" charset="0"/>
              </a:rPr>
              <a:t>(Aksen Almaniyaya qarşı iş)</a:t>
            </a:r>
            <a:endParaRPr lang="ru-RU" sz="2400" b="1" i="1" dirty="0">
              <a:solidFill>
                <a:schemeClr val="tx1">
                  <a:lumMod val="95000"/>
                  <a:lumOff val="5000"/>
                </a:schemeClr>
              </a:solidFill>
              <a:latin typeface="Cal"/>
              <a:cs typeface="Times New Roman" panose="02020603050405020304" pitchFamily="18" charset="0"/>
            </a:endParaRPr>
          </a:p>
          <a:p>
            <a:pPr marL="548640" lvl="2" indent="0" eaLnBrk="1" hangingPunct="1">
              <a:lnSpc>
                <a:spcPct val="70000"/>
              </a:lnSpc>
              <a:buClr>
                <a:srgbClr val="53548A"/>
              </a:buClr>
              <a:buNone/>
            </a:pPr>
            <a:endParaRPr lang="en-US" altLang="en-US" sz="2400" i="1" dirty="0">
              <a:solidFill>
                <a:schemeClr val="tx1">
                  <a:lumMod val="95000"/>
                  <a:lumOff val="5000"/>
                </a:schemeClr>
              </a:solidFill>
              <a:latin typeface="Cal"/>
            </a:endParaRPr>
          </a:p>
          <a:p>
            <a:pPr eaLnBrk="1" hangingPunct="1">
              <a:lnSpc>
                <a:spcPct val="70000"/>
              </a:lnSpc>
            </a:pPr>
            <a:r>
              <a:rPr lang="en-US" altLang="en-US" sz="2400" dirty="0" err="1">
                <a:solidFill>
                  <a:schemeClr val="tx1">
                    <a:lumMod val="95000"/>
                    <a:lumOff val="5000"/>
                  </a:schemeClr>
                </a:solidFill>
                <a:latin typeface="Cal"/>
              </a:rPr>
              <a:t>Lakin</a:t>
            </a:r>
            <a:r>
              <a:rPr lang="en-US" altLang="en-US" sz="2400" dirty="0">
                <a:solidFill>
                  <a:schemeClr val="tx1">
                    <a:lumMod val="95000"/>
                    <a:lumOff val="5000"/>
                  </a:schemeClr>
                </a:solidFill>
                <a:latin typeface="Cal"/>
              </a:rPr>
              <a:t> </a:t>
            </a:r>
            <a:r>
              <a:rPr lang="en-US" altLang="en-US" sz="2400" dirty="0" err="1">
                <a:solidFill>
                  <a:schemeClr val="tx1">
                    <a:lumMod val="95000"/>
                    <a:lumOff val="5000"/>
                  </a:schemeClr>
                </a:solidFill>
                <a:latin typeface="Cal"/>
              </a:rPr>
              <a:t>proseslərin</a:t>
            </a:r>
            <a:r>
              <a:rPr lang="en-US" altLang="en-US" sz="2400" dirty="0">
                <a:solidFill>
                  <a:schemeClr val="tx1">
                    <a:lumMod val="95000"/>
                    <a:lumOff val="5000"/>
                  </a:schemeClr>
                </a:solidFill>
                <a:latin typeface="Cal"/>
              </a:rPr>
              <a:t> / </a:t>
            </a:r>
            <a:r>
              <a:rPr lang="en-US" altLang="en-US" sz="2400" dirty="0" err="1">
                <a:solidFill>
                  <a:schemeClr val="tx1">
                    <a:lumMod val="95000"/>
                    <a:lumOff val="5000"/>
                  </a:schemeClr>
                </a:solidFill>
                <a:latin typeface="Cal"/>
              </a:rPr>
              <a:t>işlərin</a:t>
            </a:r>
            <a:r>
              <a:rPr lang="en-US" altLang="en-US" sz="2400" dirty="0">
                <a:solidFill>
                  <a:schemeClr val="tx1">
                    <a:lumMod val="95000"/>
                    <a:lumOff val="5000"/>
                  </a:schemeClr>
                </a:solidFill>
                <a:latin typeface="Cal"/>
              </a:rPr>
              <a:t> </a:t>
            </a:r>
            <a:r>
              <a:rPr lang="en-US" altLang="en-US" sz="2400" dirty="0" err="1">
                <a:solidFill>
                  <a:schemeClr val="tx1">
                    <a:lumMod val="95000"/>
                    <a:lumOff val="5000"/>
                  </a:schemeClr>
                </a:solidFill>
                <a:latin typeface="Cal"/>
              </a:rPr>
              <a:t>kontekstindən</a:t>
            </a:r>
            <a:r>
              <a:rPr lang="en-US" altLang="en-US" sz="2400" dirty="0">
                <a:solidFill>
                  <a:schemeClr val="tx1">
                    <a:lumMod val="95000"/>
                    <a:lumOff val="5000"/>
                  </a:schemeClr>
                </a:solidFill>
                <a:latin typeface="Cal"/>
              </a:rPr>
              <a:t> </a:t>
            </a:r>
            <a:r>
              <a:rPr lang="en-US" altLang="en-US" sz="2400" dirty="0" err="1">
                <a:solidFill>
                  <a:schemeClr val="tx1">
                    <a:lumMod val="95000"/>
                    <a:lumOff val="5000"/>
                  </a:schemeClr>
                </a:solidFill>
                <a:latin typeface="Cal"/>
              </a:rPr>
              <a:t>və</a:t>
            </a:r>
            <a:r>
              <a:rPr lang="en-US" altLang="en-US" sz="2400" dirty="0">
                <a:solidFill>
                  <a:schemeClr val="tx1">
                    <a:lumMod val="95000"/>
                    <a:lumOff val="5000"/>
                  </a:schemeClr>
                </a:solidFill>
                <a:latin typeface="Cal"/>
              </a:rPr>
              <a:t> </a:t>
            </a:r>
            <a:r>
              <a:rPr lang="en-US" altLang="en-US" sz="2400" dirty="0" err="1">
                <a:solidFill>
                  <a:schemeClr val="tx1">
                    <a:lumMod val="95000"/>
                    <a:lumOff val="5000"/>
                  </a:schemeClr>
                </a:solidFill>
                <a:latin typeface="Cal"/>
              </a:rPr>
              <a:t>xarakterindən</a:t>
            </a:r>
            <a:r>
              <a:rPr lang="en-US" altLang="en-US" sz="2400" dirty="0">
                <a:solidFill>
                  <a:schemeClr val="tx1">
                    <a:lumMod val="95000"/>
                    <a:lumOff val="5000"/>
                  </a:schemeClr>
                </a:solidFill>
                <a:latin typeface="Cal"/>
              </a:rPr>
              <a:t> </a:t>
            </a:r>
            <a:r>
              <a:rPr lang="en-US" altLang="en-US" sz="2400" dirty="0" err="1">
                <a:solidFill>
                  <a:schemeClr val="tx1">
                    <a:lumMod val="95000"/>
                    <a:lumOff val="5000"/>
                  </a:schemeClr>
                </a:solidFill>
                <a:latin typeface="Cal"/>
              </a:rPr>
              <a:t>asılı</a:t>
            </a:r>
            <a:r>
              <a:rPr lang="en-US" altLang="en-US" sz="2400" dirty="0">
                <a:solidFill>
                  <a:schemeClr val="tx1">
                    <a:lumMod val="95000"/>
                    <a:lumOff val="5000"/>
                  </a:schemeClr>
                </a:solidFill>
                <a:latin typeface="Cal"/>
              </a:rPr>
              <a:t> </a:t>
            </a:r>
            <a:r>
              <a:rPr lang="en-US" altLang="en-US" sz="2400" dirty="0" err="1">
                <a:solidFill>
                  <a:schemeClr val="tx1">
                    <a:lumMod val="95000"/>
                    <a:lumOff val="5000"/>
                  </a:schemeClr>
                </a:solidFill>
                <a:latin typeface="Cal"/>
              </a:rPr>
              <a:t>olacaq</a:t>
            </a:r>
            <a:r>
              <a:rPr lang="en-US" altLang="en-US" sz="2400" dirty="0">
                <a:solidFill>
                  <a:schemeClr val="tx1">
                    <a:lumMod val="95000"/>
                    <a:lumOff val="5000"/>
                  </a:schemeClr>
                </a:solidFill>
                <a:latin typeface="Cal"/>
              </a:rPr>
              <a:t>.</a:t>
            </a:r>
          </a:p>
          <a:p>
            <a:pPr eaLnBrk="1" hangingPunct="1">
              <a:lnSpc>
                <a:spcPct val="70000"/>
              </a:lnSpc>
            </a:pPr>
            <a:r>
              <a:rPr lang="en-US" altLang="en-US" sz="2400" dirty="0" err="1">
                <a:solidFill>
                  <a:schemeClr val="tx1">
                    <a:lumMod val="95000"/>
                    <a:lumOff val="5000"/>
                  </a:schemeClr>
                </a:solidFill>
                <a:latin typeface="Cal"/>
              </a:rPr>
              <a:t>Eyni</a:t>
            </a:r>
            <a:r>
              <a:rPr lang="en-US" altLang="en-US" sz="2400" dirty="0">
                <a:solidFill>
                  <a:schemeClr val="tx1">
                    <a:lumMod val="95000"/>
                    <a:lumOff val="5000"/>
                  </a:schemeClr>
                </a:solidFill>
                <a:latin typeface="Cal"/>
              </a:rPr>
              <a:t> </a:t>
            </a:r>
            <a:r>
              <a:rPr lang="en-US" altLang="en-US" sz="2400" dirty="0" err="1">
                <a:solidFill>
                  <a:schemeClr val="tx1">
                    <a:lumMod val="95000"/>
                    <a:lumOff val="5000"/>
                  </a:schemeClr>
                </a:solidFill>
                <a:latin typeface="Cal"/>
              </a:rPr>
              <a:t>prinsiplər</a:t>
            </a:r>
            <a:r>
              <a:rPr lang="en-US" altLang="en-US" sz="2400" dirty="0">
                <a:solidFill>
                  <a:schemeClr val="tx1">
                    <a:lumMod val="95000"/>
                    <a:lumOff val="5000"/>
                  </a:schemeClr>
                </a:solidFill>
                <a:latin typeface="Cal"/>
              </a:rPr>
              <a:t> </a:t>
            </a:r>
            <a:r>
              <a:rPr lang="en-US" altLang="en-US" sz="2400" dirty="0" err="1">
                <a:solidFill>
                  <a:schemeClr val="tx1">
                    <a:lumMod val="95000"/>
                    <a:lumOff val="5000"/>
                  </a:schemeClr>
                </a:solidFill>
                <a:latin typeface="Cal"/>
              </a:rPr>
              <a:t>mülki</a:t>
            </a:r>
            <a:r>
              <a:rPr lang="en-US" altLang="en-US" sz="2400" dirty="0">
                <a:solidFill>
                  <a:schemeClr val="tx1">
                    <a:lumMod val="95000"/>
                    <a:lumOff val="5000"/>
                  </a:schemeClr>
                </a:solidFill>
                <a:latin typeface="Cal"/>
              </a:rPr>
              <a:t> </a:t>
            </a:r>
            <a:r>
              <a:rPr lang="en-US" altLang="en-US" sz="2400" dirty="0" err="1">
                <a:solidFill>
                  <a:schemeClr val="tx1">
                    <a:lumMod val="95000"/>
                    <a:lumOff val="5000"/>
                  </a:schemeClr>
                </a:solidFill>
                <a:latin typeface="Cal"/>
              </a:rPr>
              <a:t>işlərdə</a:t>
            </a:r>
            <a:r>
              <a:rPr lang="en-US" altLang="en-US" sz="2400" dirty="0">
                <a:solidFill>
                  <a:schemeClr val="tx1">
                    <a:lumMod val="95000"/>
                    <a:lumOff val="5000"/>
                  </a:schemeClr>
                </a:solidFill>
                <a:latin typeface="Cal"/>
              </a:rPr>
              <a:t> </a:t>
            </a:r>
            <a:r>
              <a:rPr lang="en-US" altLang="en-US" sz="2400" dirty="0" err="1">
                <a:solidFill>
                  <a:schemeClr val="tx1">
                    <a:lumMod val="95000"/>
                    <a:lumOff val="5000"/>
                  </a:schemeClr>
                </a:solidFill>
                <a:latin typeface="Cal"/>
              </a:rPr>
              <a:t>də</a:t>
            </a:r>
            <a:r>
              <a:rPr lang="en-US" altLang="en-US" sz="2400" dirty="0">
                <a:solidFill>
                  <a:schemeClr val="tx1">
                    <a:lumMod val="95000"/>
                    <a:lumOff val="5000"/>
                  </a:schemeClr>
                </a:solidFill>
                <a:latin typeface="Cal"/>
              </a:rPr>
              <a:t> </a:t>
            </a:r>
            <a:r>
              <a:rPr lang="en-US" altLang="en-US" sz="2400" dirty="0" err="1">
                <a:solidFill>
                  <a:schemeClr val="tx1">
                    <a:lumMod val="95000"/>
                    <a:lumOff val="5000"/>
                  </a:schemeClr>
                </a:solidFill>
                <a:latin typeface="Cal"/>
              </a:rPr>
              <a:t>tətbiq</a:t>
            </a:r>
            <a:r>
              <a:rPr lang="en-US" altLang="en-US" sz="2400" dirty="0">
                <a:solidFill>
                  <a:schemeClr val="tx1">
                    <a:lumMod val="95000"/>
                    <a:lumOff val="5000"/>
                  </a:schemeClr>
                </a:solidFill>
                <a:latin typeface="Cal"/>
              </a:rPr>
              <a:t> </a:t>
            </a:r>
            <a:r>
              <a:rPr lang="en-US" altLang="en-US" sz="2400" dirty="0" err="1">
                <a:solidFill>
                  <a:schemeClr val="tx1">
                    <a:lumMod val="95000"/>
                    <a:lumOff val="5000"/>
                  </a:schemeClr>
                </a:solidFill>
                <a:latin typeface="Cal"/>
              </a:rPr>
              <a:t>edilir</a:t>
            </a:r>
            <a:r>
              <a:rPr lang="en-US" altLang="en-US" sz="2400" dirty="0">
                <a:solidFill>
                  <a:schemeClr val="tx1">
                    <a:lumMod val="95000"/>
                    <a:lumOff val="5000"/>
                  </a:schemeClr>
                </a:solidFill>
                <a:latin typeface="Cal"/>
              </a:rPr>
              <a:t>, o </a:t>
            </a:r>
            <a:r>
              <a:rPr lang="en-US" altLang="en-US" sz="2400" dirty="0" err="1">
                <a:solidFill>
                  <a:schemeClr val="tx1">
                    <a:lumMod val="95000"/>
                    <a:lumOff val="5000"/>
                  </a:schemeClr>
                </a:solidFill>
                <a:latin typeface="Cal"/>
              </a:rPr>
              <a:t>cümlədən</a:t>
            </a:r>
            <a:r>
              <a:rPr lang="en-US" altLang="en-US" sz="2400" dirty="0">
                <a:solidFill>
                  <a:schemeClr val="tx1">
                    <a:lumMod val="95000"/>
                    <a:lumOff val="5000"/>
                  </a:schemeClr>
                </a:solidFill>
                <a:latin typeface="Cal"/>
              </a:rPr>
              <a:t> </a:t>
            </a:r>
            <a:r>
              <a:rPr lang="en-US" altLang="en-US" sz="2400" dirty="0" err="1">
                <a:solidFill>
                  <a:schemeClr val="tx1">
                    <a:lumMod val="95000"/>
                    <a:lumOff val="5000"/>
                  </a:schemeClr>
                </a:solidFill>
                <a:latin typeface="Cal"/>
              </a:rPr>
              <a:t>fərdin</a:t>
            </a:r>
            <a:r>
              <a:rPr lang="en-US" altLang="en-US" sz="2400" dirty="0">
                <a:solidFill>
                  <a:schemeClr val="tx1">
                    <a:lumMod val="95000"/>
                    <a:lumOff val="5000"/>
                  </a:schemeClr>
                </a:solidFill>
                <a:latin typeface="Cal"/>
              </a:rPr>
              <a:t> </a:t>
            </a:r>
            <a:r>
              <a:rPr lang="en-US" altLang="en-US" sz="2400" dirty="0" err="1">
                <a:solidFill>
                  <a:schemeClr val="tx1">
                    <a:lumMod val="95000"/>
                    <a:lumOff val="5000"/>
                  </a:schemeClr>
                </a:solidFill>
                <a:latin typeface="Cal"/>
              </a:rPr>
              <a:t>xarakterinin</a:t>
            </a:r>
            <a:r>
              <a:rPr lang="en-US" altLang="en-US" sz="2400" dirty="0">
                <a:solidFill>
                  <a:schemeClr val="tx1">
                    <a:lumMod val="95000"/>
                    <a:lumOff val="5000"/>
                  </a:schemeClr>
                </a:solidFill>
                <a:latin typeface="Cal"/>
              </a:rPr>
              <a:t> / </a:t>
            </a:r>
            <a:r>
              <a:rPr lang="en-US" altLang="en-US" sz="2400" dirty="0" err="1">
                <a:solidFill>
                  <a:schemeClr val="tx1">
                    <a:lumMod val="95000"/>
                    <a:lumOff val="5000"/>
                  </a:schemeClr>
                </a:solidFill>
                <a:latin typeface="Cal"/>
              </a:rPr>
              <a:t>sağlamlıq</a:t>
            </a:r>
            <a:r>
              <a:rPr lang="en-US" altLang="en-US" sz="2400" dirty="0">
                <a:solidFill>
                  <a:schemeClr val="tx1">
                    <a:lumMod val="95000"/>
                    <a:lumOff val="5000"/>
                  </a:schemeClr>
                </a:solidFill>
                <a:latin typeface="Cal"/>
              </a:rPr>
              <a:t> </a:t>
            </a:r>
            <a:r>
              <a:rPr lang="en-US" altLang="en-US" sz="2400" dirty="0" err="1">
                <a:solidFill>
                  <a:schemeClr val="tx1">
                    <a:lumMod val="95000"/>
                    <a:lumOff val="5000"/>
                  </a:schemeClr>
                </a:solidFill>
                <a:latin typeface="Cal"/>
              </a:rPr>
              <a:t>vəziyyətinin</a:t>
            </a:r>
            <a:r>
              <a:rPr lang="en-US" altLang="en-US" sz="2400" dirty="0">
                <a:solidFill>
                  <a:schemeClr val="tx1">
                    <a:lumMod val="95000"/>
                    <a:lumOff val="5000"/>
                  </a:schemeClr>
                </a:solidFill>
                <a:latin typeface="Cal"/>
              </a:rPr>
              <a:t> </a:t>
            </a:r>
            <a:r>
              <a:rPr lang="en-US" altLang="en-US" sz="2400" dirty="0" err="1">
                <a:solidFill>
                  <a:schemeClr val="tx1">
                    <a:lumMod val="95000"/>
                    <a:lumOff val="5000"/>
                  </a:schemeClr>
                </a:solidFill>
                <a:latin typeface="Cal"/>
              </a:rPr>
              <a:t>mübahisə</a:t>
            </a:r>
            <a:r>
              <a:rPr lang="en-US" altLang="en-US" sz="2400" dirty="0">
                <a:solidFill>
                  <a:schemeClr val="tx1">
                    <a:lumMod val="95000"/>
                    <a:lumOff val="5000"/>
                  </a:schemeClr>
                </a:solidFill>
                <a:latin typeface="Cal"/>
              </a:rPr>
              <a:t> </a:t>
            </a:r>
            <a:r>
              <a:rPr lang="en-US" altLang="en-US" sz="2400" dirty="0" err="1">
                <a:solidFill>
                  <a:schemeClr val="tx1">
                    <a:lumMod val="95000"/>
                    <a:lumOff val="5000"/>
                  </a:schemeClr>
                </a:solidFill>
                <a:latin typeface="Cal"/>
              </a:rPr>
              <a:t>üçün</a:t>
            </a:r>
            <a:r>
              <a:rPr lang="en-US" altLang="en-US" sz="2400" dirty="0">
                <a:solidFill>
                  <a:schemeClr val="tx1">
                    <a:lumMod val="95000"/>
                    <a:lumOff val="5000"/>
                  </a:schemeClr>
                </a:solidFill>
                <a:latin typeface="Cal"/>
              </a:rPr>
              <a:t> </a:t>
            </a:r>
            <a:r>
              <a:rPr lang="en-US" altLang="en-US" sz="2400" dirty="0" err="1">
                <a:solidFill>
                  <a:schemeClr val="tx1">
                    <a:lumMod val="95000"/>
                    <a:lumOff val="5000"/>
                  </a:schemeClr>
                </a:solidFill>
                <a:latin typeface="Cal"/>
              </a:rPr>
              <a:t>uyğun</a:t>
            </a:r>
            <a:r>
              <a:rPr lang="en-US" altLang="en-US" sz="2400" dirty="0">
                <a:solidFill>
                  <a:schemeClr val="tx1">
                    <a:lumMod val="95000"/>
                    <a:lumOff val="5000"/>
                  </a:schemeClr>
                </a:solidFill>
                <a:latin typeface="Cal"/>
              </a:rPr>
              <a:t> </a:t>
            </a:r>
            <a:r>
              <a:rPr lang="en-US" altLang="en-US" sz="2400" dirty="0" err="1">
                <a:solidFill>
                  <a:schemeClr val="tx1">
                    <a:lumMod val="95000"/>
                    <a:lumOff val="5000"/>
                  </a:schemeClr>
                </a:solidFill>
                <a:latin typeface="Cal"/>
              </a:rPr>
              <a:t>olduğu</a:t>
            </a:r>
            <a:r>
              <a:rPr lang="en-US" altLang="en-US" sz="2400" dirty="0">
                <a:solidFill>
                  <a:schemeClr val="tx1">
                    <a:lumMod val="95000"/>
                    <a:lumOff val="5000"/>
                  </a:schemeClr>
                </a:solidFill>
                <a:latin typeface="Cal"/>
              </a:rPr>
              <a:t> </a:t>
            </a:r>
            <a:r>
              <a:rPr lang="en-US" altLang="en-US" sz="2400" dirty="0" err="1">
                <a:solidFill>
                  <a:schemeClr val="tx1">
                    <a:lumMod val="95000"/>
                    <a:lumOff val="5000"/>
                  </a:schemeClr>
                </a:solidFill>
                <a:latin typeface="Cal"/>
              </a:rPr>
              <a:t>hallarda</a:t>
            </a:r>
            <a:r>
              <a:rPr lang="en-US" altLang="en-US" sz="2400" dirty="0">
                <a:solidFill>
                  <a:schemeClr val="tx1">
                    <a:lumMod val="95000"/>
                    <a:lumOff val="5000"/>
                  </a:schemeClr>
                </a:solidFill>
                <a:latin typeface="Cal"/>
              </a:rPr>
              <a:t>, </a:t>
            </a:r>
            <a:r>
              <a:rPr lang="en-US" altLang="en-US" sz="2400" dirty="0" err="1">
                <a:solidFill>
                  <a:schemeClr val="tx1">
                    <a:lumMod val="95000"/>
                    <a:lumOff val="5000"/>
                  </a:schemeClr>
                </a:solidFill>
                <a:latin typeface="Cal"/>
              </a:rPr>
              <a:t>məsələn</a:t>
            </a:r>
            <a:endParaRPr lang="en-US" altLang="en-US" sz="2400" dirty="0">
              <a:solidFill>
                <a:schemeClr val="tx1">
                  <a:lumMod val="95000"/>
                  <a:lumOff val="5000"/>
                </a:schemeClr>
              </a:solidFill>
              <a:latin typeface="Cal"/>
            </a:endParaRPr>
          </a:p>
          <a:p>
            <a:pPr lvl="1" eaLnBrk="1" hangingPunct="1">
              <a:lnSpc>
                <a:spcPct val="70000"/>
              </a:lnSpc>
              <a:buClr>
                <a:srgbClr val="438086"/>
              </a:buClr>
            </a:pPr>
            <a:r>
              <a:rPr lang="en-US" altLang="en-US" sz="2400" dirty="0" err="1">
                <a:solidFill>
                  <a:schemeClr val="tx1">
                    <a:lumMod val="95000"/>
                    <a:lumOff val="5000"/>
                  </a:schemeClr>
                </a:solidFill>
                <a:latin typeface="Cal"/>
              </a:rPr>
              <a:t>Uşaqların</a:t>
            </a:r>
            <a:r>
              <a:rPr lang="en-US" altLang="en-US" sz="2400" dirty="0">
                <a:solidFill>
                  <a:schemeClr val="tx1">
                    <a:lumMod val="95000"/>
                    <a:lumOff val="5000"/>
                  </a:schemeClr>
                </a:solidFill>
                <a:latin typeface="Cal"/>
              </a:rPr>
              <a:t> </a:t>
            </a:r>
            <a:r>
              <a:rPr lang="en-US" altLang="en-US" sz="2400" dirty="0" err="1">
                <a:solidFill>
                  <a:schemeClr val="tx1">
                    <a:lumMod val="95000"/>
                    <a:lumOff val="5000"/>
                  </a:schemeClr>
                </a:solidFill>
                <a:latin typeface="Cal"/>
              </a:rPr>
              <a:t>həbs</a:t>
            </a:r>
            <a:r>
              <a:rPr lang="en-US" altLang="en-US" sz="2400" dirty="0">
                <a:solidFill>
                  <a:schemeClr val="tx1">
                    <a:lumMod val="95000"/>
                    <a:lumOff val="5000"/>
                  </a:schemeClr>
                </a:solidFill>
                <a:latin typeface="Cal"/>
              </a:rPr>
              <a:t> </a:t>
            </a:r>
            <a:r>
              <a:rPr lang="en-US" altLang="en-US" sz="2400" dirty="0" err="1">
                <a:solidFill>
                  <a:schemeClr val="tx1">
                    <a:lumMod val="95000"/>
                    <a:lumOff val="5000"/>
                  </a:schemeClr>
                </a:solidFill>
                <a:latin typeface="Cal"/>
              </a:rPr>
              <a:t>edilməsi</a:t>
            </a:r>
            <a:r>
              <a:rPr lang="en-US" altLang="en-US" sz="2400" dirty="0">
                <a:solidFill>
                  <a:schemeClr val="tx1">
                    <a:lumMod val="95000"/>
                    <a:lumOff val="5000"/>
                  </a:schemeClr>
                </a:solidFill>
                <a:latin typeface="Cal"/>
              </a:rPr>
              <a:t> </a:t>
            </a:r>
            <a:r>
              <a:rPr lang="en-US" altLang="en-US" sz="2400" dirty="0" err="1">
                <a:solidFill>
                  <a:schemeClr val="tx1">
                    <a:lumMod val="95000"/>
                    <a:lumOff val="5000"/>
                  </a:schemeClr>
                </a:solidFill>
                <a:latin typeface="Cal"/>
              </a:rPr>
              <a:t>halları</a:t>
            </a:r>
            <a:r>
              <a:rPr lang="en-US" altLang="en-US" sz="2400" dirty="0">
                <a:solidFill>
                  <a:schemeClr val="tx1">
                    <a:lumMod val="95000"/>
                    <a:lumOff val="5000"/>
                  </a:schemeClr>
                </a:solidFill>
                <a:latin typeface="Cal"/>
              </a:rPr>
              <a:t> (</a:t>
            </a:r>
            <a:r>
              <a:rPr lang="en-US" altLang="en-US" sz="2400" i="1" dirty="0">
                <a:solidFill>
                  <a:schemeClr val="tx1">
                    <a:lumMod val="95000"/>
                    <a:lumOff val="5000"/>
                  </a:schemeClr>
                </a:solidFill>
                <a:latin typeface="Cal"/>
              </a:rPr>
              <a:t>X </a:t>
            </a:r>
            <a:r>
              <a:rPr lang="en-US" altLang="en-US" sz="2400" i="1" dirty="0" err="1">
                <a:solidFill>
                  <a:schemeClr val="tx1">
                    <a:lumMod val="95000"/>
                    <a:lumOff val="5000"/>
                  </a:schemeClr>
                </a:solidFill>
                <a:latin typeface="Cal"/>
              </a:rPr>
              <a:t>İsveçə</a:t>
            </a:r>
            <a:r>
              <a:rPr lang="en-US" altLang="en-US" sz="2400" i="1" dirty="0">
                <a:solidFill>
                  <a:schemeClr val="tx1">
                    <a:lumMod val="95000"/>
                    <a:lumOff val="5000"/>
                  </a:schemeClr>
                </a:solidFill>
                <a:latin typeface="Cal"/>
              </a:rPr>
              <a:t> </a:t>
            </a:r>
            <a:r>
              <a:rPr lang="en-US" altLang="en-US" sz="2400" i="1" dirty="0" err="1">
                <a:solidFill>
                  <a:schemeClr val="tx1">
                    <a:lumMod val="95000"/>
                    <a:lumOff val="5000"/>
                  </a:schemeClr>
                </a:solidFill>
                <a:latin typeface="Cal"/>
              </a:rPr>
              <a:t>qarşı</a:t>
            </a:r>
            <a:r>
              <a:rPr lang="en-US" altLang="en-US" sz="2400" dirty="0">
                <a:solidFill>
                  <a:schemeClr val="tx1">
                    <a:lumMod val="95000"/>
                    <a:lumOff val="5000"/>
                  </a:schemeClr>
                </a:solidFill>
                <a:latin typeface="Cal"/>
              </a:rPr>
              <a:t> (1959));</a:t>
            </a:r>
          </a:p>
          <a:p>
            <a:pPr lvl="1" eaLnBrk="1" hangingPunct="1">
              <a:lnSpc>
                <a:spcPct val="70000"/>
              </a:lnSpc>
              <a:buClr>
                <a:srgbClr val="438086"/>
              </a:buClr>
            </a:pPr>
            <a:r>
              <a:rPr lang="en-US" altLang="en-US" sz="2400" dirty="0" err="1">
                <a:solidFill>
                  <a:schemeClr val="tx1">
                    <a:lumMod val="95000"/>
                    <a:lumOff val="5000"/>
                  </a:schemeClr>
                </a:solidFill>
                <a:latin typeface="Cal"/>
              </a:rPr>
              <a:t>Əlillik</a:t>
            </a:r>
            <a:r>
              <a:rPr lang="en-US" altLang="en-US" sz="2400" dirty="0">
                <a:solidFill>
                  <a:schemeClr val="tx1">
                    <a:lumMod val="95000"/>
                    <a:lumOff val="5000"/>
                  </a:schemeClr>
                </a:solidFill>
                <a:latin typeface="Cal"/>
              </a:rPr>
              <a:t> </a:t>
            </a:r>
            <a:r>
              <a:rPr lang="en-US" altLang="en-US" sz="2400" dirty="0" err="1">
                <a:solidFill>
                  <a:schemeClr val="tx1">
                    <a:lumMod val="95000"/>
                    <a:lumOff val="5000"/>
                  </a:schemeClr>
                </a:solidFill>
                <a:latin typeface="Cal"/>
              </a:rPr>
              <a:t>iddiaları</a:t>
            </a:r>
            <a:r>
              <a:rPr lang="en-US" altLang="en-US" sz="2400" dirty="0">
                <a:solidFill>
                  <a:schemeClr val="tx1">
                    <a:lumMod val="95000"/>
                    <a:lumOff val="5000"/>
                  </a:schemeClr>
                </a:solidFill>
                <a:latin typeface="Cal"/>
              </a:rPr>
              <a:t> (</a:t>
            </a:r>
            <a:r>
              <a:rPr lang="en-US" altLang="en-US" sz="2400" i="1" dirty="0" err="1">
                <a:solidFill>
                  <a:schemeClr val="tx1">
                    <a:lumMod val="95000"/>
                    <a:lumOff val="5000"/>
                  </a:schemeClr>
                </a:solidFill>
                <a:latin typeface="Cal"/>
              </a:rPr>
              <a:t>Salomonsson</a:t>
            </a:r>
            <a:r>
              <a:rPr lang="en-US" altLang="en-US" sz="2400" i="1" dirty="0">
                <a:solidFill>
                  <a:schemeClr val="tx1">
                    <a:lumMod val="95000"/>
                    <a:lumOff val="5000"/>
                  </a:schemeClr>
                </a:solidFill>
                <a:latin typeface="Cal"/>
              </a:rPr>
              <a:t> </a:t>
            </a:r>
            <a:r>
              <a:rPr lang="en-US" altLang="en-US" sz="2400" i="1" dirty="0" err="1">
                <a:solidFill>
                  <a:schemeClr val="tx1">
                    <a:lumMod val="95000"/>
                    <a:lumOff val="5000"/>
                  </a:schemeClr>
                </a:solidFill>
                <a:latin typeface="Cal"/>
              </a:rPr>
              <a:t>İsveçə</a:t>
            </a:r>
            <a:r>
              <a:rPr lang="en-US" altLang="en-US" sz="2400" i="1" dirty="0">
                <a:solidFill>
                  <a:schemeClr val="tx1">
                    <a:lumMod val="95000"/>
                    <a:lumOff val="5000"/>
                  </a:schemeClr>
                </a:solidFill>
                <a:latin typeface="Cal"/>
              </a:rPr>
              <a:t> </a:t>
            </a:r>
            <a:r>
              <a:rPr lang="en-US" altLang="en-US" sz="2400" i="1" dirty="0" err="1">
                <a:solidFill>
                  <a:schemeClr val="tx1">
                    <a:lumMod val="95000"/>
                    <a:lumOff val="5000"/>
                  </a:schemeClr>
                </a:solidFill>
                <a:latin typeface="Cal"/>
              </a:rPr>
              <a:t>qarşı</a:t>
            </a:r>
            <a:r>
              <a:rPr lang="en-US" altLang="en-US" sz="2400" i="1" dirty="0">
                <a:solidFill>
                  <a:schemeClr val="tx1">
                    <a:lumMod val="95000"/>
                    <a:lumOff val="5000"/>
                  </a:schemeClr>
                </a:solidFill>
                <a:latin typeface="Cal"/>
              </a:rPr>
              <a:t> (2002)).</a:t>
            </a:r>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0" hangingPunct="0">
              <a:buSzPct val="100000"/>
            </a:pPr>
            <a:fld id="{5E366C50-95C3-4C24-91EA-DC066C82E4D2}" type="slidenum">
              <a:rPr lang="en-US" altLang="en-US">
                <a:solidFill>
                  <a:srgbClr val="FFFFFF"/>
                </a:solidFill>
              </a:rPr>
              <a:pPr eaLnBrk="0" hangingPunct="0">
                <a:buSzPct val="100000"/>
              </a:pPr>
              <a:t>18</a:t>
            </a:fld>
            <a:endParaRPr lang="en-US" altLang="en-US">
              <a:solidFill>
                <a:srgbClr val="FFFFFF"/>
              </a:solidFill>
            </a:endParaRPr>
          </a:p>
        </p:txBody>
      </p:sp>
    </p:spTree>
    <p:extLst>
      <p:ext uri="{BB962C8B-B14F-4D97-AF65-F5344CB8AC3E}">
        <p14:creationId xmlns:p14="http://schemas.microsoft.com/office/powerpoint/2010/main" xmlns="" val="18219411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0100" y="571500"/>
            <a:ext cx="10157644" cy="1450628"/>
          </a:xfrm>
        </p:spPr>
        <p:txBody>
          <a:bodyPr>
            <a:noAutofit/>
          </a:bodyPr>
          <a:lstStyle/>
          <a:p>
            <a:pPr algn="ctr"/>
            <a:r>
              <a:rPr lang="az-Latn-AZ" sz="3600" b="1" dirty="0" smtClean="0">
                <a:solidFill>
                  <a:srgbClr val="FF0000"/>
                </a:solidFill>
                <a:latin typeface="Cal"/>
              </a:rPr>
              <a:t>Məhkəmə iclaslarının açıqlığı: </a:t>
            </a:r>
            <a:br>
              <a:rPr lang="az-Latn-AZ" sz="3600" b="1" dirty="0" smtClean="0">
                <a:solidFill>
                  <a:srgbClr val="FF0000"/>
                </a:solidFill>
                <a:latin typeface="Cal"/>
              </a:rPr>
            </a:br>
            <a:r>
              <a:rPr lang="az-Latn-AZ" sz="3600" b="1" dirty="0" smtClean="0">
                <a:solidFill>
                  <a:srgbClr val="FF0000"/>
                </a:solidFill>
                <a:latin typeface="Cal"/>
              </a:rPr>
              <a:t>üçüncü şəxslərin və media nümayəndələrinin iclasda iştirakı</a:t>
            </a:r>
            <a:endParaRPr lang="ru-RU" sz="3600" b="1" dirty="0">
              <a:solidFill>
                <a:srgbClr val="FF0000"/>
              </a:solidFill>
              <a:latin typeface="Cal"/>
            </a:endParaRPr>
          </a:p>
        </p:txBody>
      </p:sp>
      <p:sp>
        <p:nvSpPr>
          <p:cNvPr id="3" name="Объект 2"/>
          <p:cNvSpPr>
            <a:spLocks noGrp="1"/>
          </p:cNvSpPr>
          <p:nvPr>
            <p:ph idx="1"/>
          </p:nvPr>
        </p:nvSpPr>
        <p:spPr>
          <a:xfrm>
            <a:off x="1333500" y="2171701"/>
            <a:ext cx="8815636" cy="4343104"/>
          </a:xfrm>
        </p:spPr>
        <p:txBody>
          <a:bodyPr>
            <a:normAutofit/>
          </a:bodyPr>
          <a:lstStyle/>
          <a:p>
            <a:r>
              <a:rPr lang="az-Latn-AZ" sz="2200" dirty="0" smtClean="0">
                <a:latin typeface="Cal"/>
              </a:rPr>
              <a:t>Bu tələbin məqsədi mülki və cinayət işləri üzrə  tərəfləri ədalət mühakiməsinin məxfi qaydada həyata keçirilməsindən müdafiə etməkdən, habelə ədliyyə sisteminin daha çox göz önündə olmasını və cəmiyyətin məhkəmə hakimiyyətinə inamımım qorunmasını təmin etməkdən ibarətdir. </a:t>
            </a:r>
            <a:endParaRPr lang="ru-RU" sz="2200" dirty="0">
              <a:latin typeface="Ca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438400" y="4146302"/>
            <a:ext cx="5092700" cy="2711698"/>
          </a:xfrm>
          <a:prstGeom prst="rect">
            <a:avLst/>
          </a:prstGeom>
        </p:spPr>
      </p:pic>
    </p:spTree>
    <p:extLst>
      <p:ext uri="{BB962C8B-B14F-4D97-AF65-F5344CB8AC3E}">
        <p14:creationId xmlns:p14="http://schemas.microsoft.com/office/powerpoint/2010/main" xmlns="" val="3250702266"/>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z-Latn-AZ" dirty="0">
                <a:solidFill>
                  <a:srgbClr val="FF0000"/>
                </a:solidFill>
                <a:latin typeface="Calibri" panose="020F0502020204030204" pitchFamily="34" charset="0"/>
                <a:cs typeface="Calibri" panose="020F0502020204030204" pitchFamily="34" charset="0"/>
              </a:rPr>
              <a:t>Maddə 6. Ədalətli məhkəmə araşdırması hüququ </a:t>
            </a:r>
          </a:p>
        </p:txBody>
      </p:sp>
      <p:sp>
        <p:nvSpPr>
          <p:cNvPr id="3" name="Content Placeholder 2"/>
          <p:cNvSpPr>
            <a:spLocks noGrp="1"/>
          </p:cNvSpPr>
          <p:nvPr>
            <p:ph idx="1"/>
          </p:nvPr>
        </p:nvSpPr>
        <p:spPr/>
        <p:txBody>
          <a:bodyPr>
            <a:noAutofit/>
          </a:bodyPr>
          <a:lstStyle/>
          <a:p>
            <a:pPr marL="0" indent="0" algn="just">
              <a:buNone/>
            </a:pPr>
            <a:endParaRPr lang="az-Latn-AZ" altLang="en-US" dirty="0" smtClean="0">
              <a:latin typeface="Times New Roman" panose="02020603050405020304" pitchFamily="18" charset="0"/>
              <a:cs typeface="Times New Roman" panose="02020603050405020304" pitchFamily="18" charset="0"/>
            </a:endParaRPr>
          </a:p>
          <a:p>
            <a:pPr marL="0" indent="0" algn="just">
              <a:buNone/>
            </a:pPr>
            <a:endParaRPr lang="az-Latn-AZ" altLang="en-US" dirty="0">
              <a:latin typeface="Times New Roman" panose="02020603050405020304" pitchFamily="18" charset="0"/>
              <a:cs typeface="Times New Roman" panose="02020603050405020304" pitchFamily="18" charset="0"/>
            </a:endParaRPr>
          </a:p>
          <a:p>
            <a:pPr marL="0" indent="0" algn="just">
              <a:buNone/>
            </a:pPr>
            <a:r>
              <a:rPr lang="az-Latn-AZ" altLang="en-US" sz="3200" dirty="0" smtClean="0">
                <a:latin typeface="Calibri" panose="020F0502020204030204" pitchFamily="34" charset="0"/>
                <a:cs typeface="Calibri" panose="020F0502020204030204" pitchFamily="34" charset="0"/>
              </a:rPr>
              <a:t>1</a:t>
            </a:r>
            <a:r>
              <a:rPr lang="az-Latn-AZ" altLang="en-US" sz="3200" dirty="0">
                <a:latin typeface="Calibri" panose="020F0502020204030204" pitchFamily="34" charset="0"/>
                <a:cs typeface="Calibri" panose="020F0502020204030204" pitchFamily="34" charset="0"/>
              </a:rPr>
              <a:t>. </a:t>
            </a:r>
            <a:r>
              <a:rPr lang="ru-RU" altLang="en-US" sz="3200" dirty="0">
                <a:latin typeface="Calibri" panose="020F0502020204030204" pitchFamily="34" charset="0"/>
                <a:cs typeface="Calibri" panose="020F0502020204030204" pitchFamily="34" charset="0"/>
              </a:rPr>
              <a:t>Hər kəs, onun </a:t>
            </a:r>
            <a:r>
              <a:rPr lang="ru-RU" altLang="en-US" sz="3200" b="1" dirty="0">
                <a:latin typeface="Calibri" panose="020F0502020204030204" pitchFamily="34" charset="0"/>
                <a:cs typeface="Calibri" panose="020F0502020204030204" pitchFamily="34" charset="0"/>
              </a:rPr>
              <a:t>mülki hüquq və vəzifələri </a:t>
            </a:r>
            <a:r>
              <a:rPr lang="ru-RU" altLang="en-US" sz="3200" dirty="0">
                <a:latin typeface="Calibri" panose="020F0502020204030204" pitchFamily="34" charset="0"/>
                <a:cs typeface="Calibri" panose="020F0502020204030204" pitchFamily="34" charset="0"/>
              </a:rPr>
              <a:t>müəyyən edilərkən və ya ona qarşı hər hansı </a:t>
            </a:r>
            <a:r>
              <a:rPr lang="ru-RU" altLang="en-US" sz="3200" b="1" dirty="0">
                <a:latin typeface="Calibri" panose="020F0502020204030204" pitchFamily="34" charset="0"/>
                <a:cs typeface="Calibri" panose="020F0502020204030204" pitchFamily="34" charset="0"/>
              </a:rPr>
              <a:t>cinayət ittihamı </a:t>
            </a:r>
            <a:r>
              <a:rPr lang="ru-RU" altLang="en-US" sz="3200" dirty="0">
                <a:latin typeface="Calibri" panose="020F0502020204030204" pitchFamily="34" charset="0"/>
                <a:cs typeface="Calibri" panose="020F0502020204030204" pitchFamily="34" charset="0"/>
              </a:rPr>
              <a:t>irəli sürülərkən, </a:t>
            </a:r>
            <a:r>
              <a:rPr lang="ru-RU" altLang="en-US" sz="3200" b="1" dirty="0">
                <a:latin typeface="Calibri" panose="020F0502020204030204" pitchFamily="34" charset="0"/>
                <a:cs typeface="Calibri" panose="020F0502020204030204" pitchFamily="34" charset="0"/>
              </a:rPr>
              <a:t>qanun əsasında yaradılmış müstəqil </a:t>
            </a:r>
            <a:r>
              <a:rPr lang="ru-RU" altLang="en-US" sz="3200" dirty="0">
                <a:latin typeface="Calibri" panose="020F0502020204030204" pitchFamily="34" charset="0"/>
                <a:cs typeface="Calibri" panose="020F0502020204030204" pitchFamily="34" charset="0"/>
              </a:rPr>
              <a:t>və </a:t>
            </a:r>
            <a:r>
              <a:rPr lang="ru-RU" altLang="en-US" sz="3200" b="1" dirty="0">
                <a:latin typeface="Calibri" panose="020F0502020204030204" pitchFamily="34" charset="0"/>
                <a:cs typeface="Calibri" panose="020F0502020204030204" pitchFamily="34" charset="0"/>
              </a:rPr>
              <a:t>qərəzsiz </a:t>
            </a:r>
            <a:r>
              <a:rPr lang="ru-RU" altLang="en-US" sz="3200" dirty="0">
                <a:latin typeface="Calibri" panose="020F0502020204030204" pitchFamily="34" charset="0"/>
                <a:cs typeface="Calibri" panose="020F0502020204030204" pitchFamily="34" charset="0"/>
              </a:rPr>
              <a:t>məhkəmə vasitəsilə, </a:t>
            </a:r>
            <a:r>
              <a:rPr lang="ru-RU" altLang="en-US" sz="3200" b="1" dirty="0">
                <a:latin typeface="Calibri" panose="020F0502020204030204" pitchFamily="34" charset="0"/>
                <a:cs typeface="Calibri" panose="020F0502020204030204" pitchFamily="34" charset="0"/>
              </a:rPr>
              <a:t>ağlabatan müddətdə </a:t>
            </a:r>
            <a:r>
              <a:rPr lang="ru-RU" altLang="en-US" sz="3200" dirty="0">
                <a:latin typeface="Calibri" panose="020F0502020204030204" pitchFamily="34" charset="0"/>
                <a:cs typeface="Calibri" panose="020F0502020204030204" pitchFamily="34" charset="0"/>
              </a:rPr>
              <a:t>işinin </a:t>
            </a:r>
            <a:r>
              <a:rPr lang="ru-RU" altLang="en-US" sz="3200" b="1" dirty="0">
                <a:latin typeface="Calibri" panose="020F0502020204030204" pitchFamily="34" charset="0"/>
                <a:cs typeface="Calibri" panose="020F0502020204030204" pitchFamily="34" charset="0"/>
              </a:rPr>
              <a:t>ədalətli </a:t>
            </a:r>
            <a:r>
              <a:rPr lang="ru-RU" altLang="en-US" sz="3200" dirty="0">
                <a:latin typeface="Calibri" panose="020F0502020204030204" pitchFamily="34" charset="0"/>
                <a:cs typeface="Calibri" panose="020F0502020204030204" pitchFamily="34" charset="0"/>
              </a:rPr>
              <a:t>və </a:t>
            </a:r>
            <a:r>
              <a:rPr lang="ru-RU" altLang="en-US" sz="3200" b="1" dirty="0">
                <a:latin typeface="Calibri" panose="020F0502020204030204" pitchFamily="34" charset="0"/>
                <a:cs typeface="Calibri" panose="020F0502020204030204" pitchFamily="34" charset="0"/>
              </a:rPr>
              <a:t>açıq </a:t>
            </a:r>
            <a:r>
              <a:rPr lang="ru-RU" altLang="en-US" sz="3200" dirty="0">
                <a:latin typeface="Calibri" panose="020F0502020204030204" pitchFamily="34" charset="0"/>
                <a:cs typeface="Calibri" panose="020F0502020204030204" pitchFamily="34" charset="0"/>
              </a:rPr>
              <a:t>araşdırılması hüququna malikdir.</a:t>
            </a:r>
            <a:r>
              <a:rPr lang="az-Latn-AZ" altLang="en-US" sz="3200" dirty="0">
                <a:latin typeface="Calibri" panose="020F0502020204030204" pitchFamily="34" charset="0"/>
                <a:cs typeface="Calibri" panose="020F0502020204030204" pitchFamily="34" charset="0"/>
              </a:rPr>
              <a:t>..</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9662237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762000" y="2014194"/>
            <a:ext cx="10464800" cy="4111970"/>
          </a:xfrm>
        </p:spPr>
        <p:txBody>
          <a:bodyPr>
            <a:normAutofit lnSpcReduction="10000"/>
          </a:bodyPr>
          <a:lstStyle/>
          <a:p>
            <a:pPr algn="ctr"/>
            <a:r>
              <a:rPr lang="en-US" altLang="ru-RU" sz="2200" b="1" i="1" dirty="0" err="1" smtClean="0">
                <a:latin typeface="Cal"/>
                <a:cs typeface="Times New Roman" panose="02020603050405020304" pitchFamily="18" charset="0"/>
              </a:rPr>
              <a:t>Maddə</a:t>
            </a:r>
            <a:r>
              <a:rPr lang="en-US" altLang="ru-RU" sz="2200" b="1" i="1" dirty="0" smtClean="0">
                <a:latin typeface="Cal"/>
                <a:cs typeface="Times New Roman" panose="02020603050405020304" pitchFamily="18" charset="0"/>
              </a:rPr>
              <a:t> 38. </a:t>
            </a:r>
            <a:r>
              <a:rPr lang="en-US" altLang="ru-RU" sz="2200" b="1" i="1" dirty="0" err="1" smtClean="0">
                <a:latin typeface="Cal"/>
                <a:cs typeface="Times New Roman" panose="02020603050405020304" pitchFamily="18" charset="0"/>
              </a:rPr>
              <a:t>Fərdi</a:t>
            </a:r>
            <a:r>
              <a:rPr lang="en-US" altLang="ru-RU" sz="2200" b="1" i="1" dirty="0" smtClean="0">
                <a:latin typeface="Cal"/>
                <a:cs typeface="Times New Roman" panose="02020603050405020304" pitchFamily="18" charset="0"/>
              </a:rPr>
              <a:t> </a:t>
            </a:r>
            <a:r>
              <a:rPr lang="en-US" altLang="ru-RU" sz="2200" b="1" i="1" dirty="0" err="1" smtClean="0">
                <a:latin typeface="Cal"/>
                <a:cs typeface="Times New Roman" panose="02020603050405020304" pitchFamily="18" charset="0"/>
              </a:rPr>
              <a:t>məlumatlar</a:t>
            </a:r>
            <a:r>
              <a:rPr lang="en-US" altLang="ru-RU" sz="2200" b="1" i="1" dirty="0" smtClean="0">
                <a:latin typeface="Cal"/>
                <a:cs typeface="Times New Roman" panose="02020603050405020304" pitchFamily="18" charset="0"/>
              </a:rPr>
              <a:t> </a:t>
            </a:r>
            <a:endParaRPr lang="ru-RU" altLang="ru-RU" sz="2200" dirty="0" smtClean="0">
              <a:latin typeface="Cal"/>
              <a:cs typeface="Times New Roman" panose="02020603050405020304" pitchFamily="18" charset="0"/>
            </a:endParaRPr>
          </a:p>
          <a:p>
            <a:pPr algn="just">
              <a:buFont typeface="Symbol" panose="05050102010706020507" pitchFamily="18" charset="2"/>
              <a:buNone/>
            </a:pPr>
            <a:r>
              <a:rPr lang="az-Latn-AZ" altLang="ru-RU" sz="2200" dirty="0" smtClean="0">
                <a:latin typeface="Cal"/>
                <a:cs typeface="Times New Roman" panose="02020603050405020304" pitchFamily="18" charset="0"/>
              </a:rPr>
              <a:t>	</a:t>
            </a:r>
            <a:r>
              <a:rPr lang="en-US" altLang="ru-RU" sz="2200" dirty="0">
                <a:latin typeface="Cal"/>
                <a:cs typeface="Times New Roman" panose="02020603050405020304" pitchFamily="18" charset="0"/>
              </a:rPr>
              <a:t>38.2. </a:t>
            </a:r>
            <a:r>
              <a:rPr lang="en-US" altLang="ru-RU" sz="2200" dirty="0" err="1">
                <a:latin typeface="Cal"/>
                <a:cs typeface="Times New Roman" panose="02020603050405020304" pitchFamily="18" charset="0"/>
              </a:rPr>
              <a:t>Fərdi</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məlumatlar</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şəxsi</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və</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ailə</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həyatına</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dair</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məlumatların</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məcmusudur</a:t>
            </a:r>
            <a:r>
              <a:rPr lang="en-US" altLang="ru-RU" sz="2200" dirty="0">
                <a:latin typeface="Cal"/>
                <a:cs typeface="Times New Roman" panose="02020603050405020304" pitchFamily="18" charset="0"/>
              </a:rPr>
              <a:t>. </a:t>
            </a:r>
            <a:r>
              <a:rPr lang="en-US" altLang="ru-RU" sz="2200" b="1" u="sng" dirty="0" err="1">
                <a:latin typeface="Cal"/>
                <a:cs typeface="Times New Roman" panose="02020603050405020304" pitchFamily="18" charset="0"/>
              </a:rPr>
              <a:t>Əldə</a:t>
            </a:r>
            <a:r>
              <a:rPr lang="en-US" altLang="ru-RU" sz="2200" b="1" u="sng" dirty="0">
                <a:latin typeface="Cal"/>
                <a:cs typeface="Times New Roman" panose="02020603050405020304" pitchFamily="18" charset="0"/>
              </a:rPr>
              <a:t> </a:t>
            </a:r>
            <a:r>
              <a:rPr lang="en-US" altLang="ru-RU" sz="2200" b="1" u="sng" dirty="0" err="1">
                <a:latin typeface="Cal"/>
                <a:cs typeface="Times New Roman" panose="02020603050405020304" pitchFamily="18" charset="0"/>
              </a:rPr>
              <a:t>olunmasına</a:t>
            </a:r>
            <a:r>
              <a:rPr lang="en-US" altLang="ru-RU" sz="2200" b="1" u="sng" dirty="0">
                <a:latin typeface="Cal"/>
                <a:cs typeface="Times New Roman" panose="02020603050405020304" pitchFamily="18" charset="0"/>
              </a:rPr>
              <a:t> </a:t>
            </a:r>
            <a:r>
              <a:rPr lang="en-US" altLang="ru-RU" sz="2200" b="1" u="sng" dirty="0" err="1">
                <a:latin typeface="Cal"/>
                <a:cs typeface="Times New Roman" panose="02020603050405020304" pitchFamily="18" charset="0"/>
              </a:rPr>
              <a:t>məhdudiyyətlər</a:t>
            </a:r>
            <a:r>
              <a:rPr lang="en-US" altLang="ru-RU" sz="2200" b="1" u="sng" dirty="0">
                <a:latin typeface="Cal"/>
                <a:cs typeface="Times New Roman" panose="02020603050405020304" pitchFamily="18" charset="0"/>
              </a:rPr>
              <a:t> </a:t>
            </a:r>
            <a:r>
              <a:rPr lang="en-US" altLang="ru-RU" sz="2200" b="1" u="sng" dirty="0" err="1">
                <a:latin typeface="Cal"/>
                <a:cs typeface="Times New Roman" panose="02020603050405020304" pitchFamily="18" charset="0"/>
              </a:rPr>
              <a:t>qoyulan</a:t>
            </a:r>
            <a:r>
              <a:rPr lang="en-US" altLang="ru-RU" sz="2200" b="1" u="sng" dirty="0">
                <a:latin typeface="Cal"/>
                <a:cs typeface="Times New Roman" panose="02020603050405020304" pitchFamily="18" charset="0"/>
              </a:rPr>
              <a:t> </a:t>
            </a:r>
            <a:r>
              <a:rPr lang="en-US" altLang="ru-RU" sz="2200" b="1" u="sng" dirty="0" err="1">
                <a:latin typeface="Cal"/>
                <a:cs typeface="Times New Roman" panose="02020603050405020304" pitchFamily="18" charset="0"/>
              </a:rPr>
              <a:t>şəxsi</a:t>
            </a:r>
            <a:r>
              <a:rPr lang="en-US" altLang="ru-RU" sz="2200" b="1" u="sng" dirty="0">
                <a:latin typeface="Cal"/>
                <a:cs typeface="Times New Roman" panose="02020603050405020304" pitchFamily="18" charset="0"/>
              </a:rPr>
              <a:t> </a:t>
            </a:r>
            <a:r>
              <a:rPr lang="en-US" altLang="ru-RU" sz="2200" b="1" u="sng" dirty="0" err="1">
                <a:latin typeface="Cal"/>
                <a:cs typeface="Times New Roman" panose="02020603050405020304" pitchFamily="18" charset="0"/>
              </a:rPr>
              <a:t>həyata</a:t>
            </a:r>
            <a:r>
              <a:rPr lang="en-US" altLang="ru-RU" sz="2200" b="1" u="sng" dirty="0">
                <a:latin typeface="Cal"/>
                <a:cs typeface="Times New Roman" panose="02020603050405020304" pitchFamily="18" charset="0"/>
              </a:rPr>
              <a:t> </a:t>
            </a:r>
            <a:r>
              <a:rPr lang="en-US" altLang="ru-RU" sz="2200" b="1" u="sng" dirty="0" err="1">
                <a:latin typeface="Cal"/>
                <a:cs typeface="Times New Roman" panose="02020603050405020304" pitchFamily="18" charset="0"/>
              </a:rPr>
              <a:t>dair</a:t>
            </a:r>
            <a:r>
              <a:rPr lang="en-US" altLang="ru-RU" sz="2200" b="1" u="sng" dirty="0">
                <a:latin typeface="Cal"/>
                <a:cs typeface="Times New Roman" panose="02020603050405020304" pitchFamily="18" charset="0"/>
              </a:rPr>
              <a:t> </a:t>
            </a:r>
            <a:r>
              <a:rPr lang="en-US" altLang="ru-RU" sz="2200" b="1" u="sng" dirty="0" err="1">
                <a:latin typeface="Cal"/>
                <a:cs typeface="Times New Roman" panose="02020603050405020304" pitchFamily="18" charset="0"/>
              </a:rPr>
              <a:t>məlumatlar</a:t>
            </a:r>
            <a:r>
              <a:rPr lang="en-US" altLang="ru-RU" sz="2200" b="1" u="sng" dirty="0">
                <a:latin typeface="Cal"/>
                <a:cs typeface="Times New Roman" panose="02020603050405020304" pitchFamily="18" charset="0"/>
              </a:rPr>
              <a:t> </a:t>
            </a:r>
            <a:r>
              <a:rPr lang="en-US" altLang="ru-RU" sz="2200" b="1" u="sng" dirty="0" err="1">
                <a:latin typeface="Cal"/>
                <a:cs typeface="Times New Roman" panose="02020603050405020304" pitchFamily="18" charset="0"/>
              </a:rPr>
              <a:t>aşağıdakılardır</a:t>
            </a:r>
            <a:r>
              <a:rPr lang="en-US" altLang="ru-RU" sz="2200" b="1" u="sng" dirty="0">
                <a:latin typeface="Cal"/>
                <a:cs typeface="Times New Roman" panose="02020603050405020304" pitchFamily="18" charset="0"/>
              </a:rPr>
              <a:t>:</a:t>
            </a:r>
            <a:endParaRPr lang="ru-RU" altLang="ru-RU" sz="2200" b="1" u="sng" dirty="0">
              <a:latin typeface="Cal"/>
              <a:cs typeface="Times New Roman" panose="02020603050405020304" pitchFamily="18" charset="0"/>
            </a:endParaRPr>
          </a:p>
          <a:p>
            <a:pPr algn="just">
              <a:buFont typeface="Symbol" panose="05050102010706020507" pitchFamily="18" charset="2"/>
              <a:buNone/>
            </a:pPr>
            <a:r>
              <a:rPr lang="az-Latn-AZ" altLang="ru-RU" sz="2200" dirty="0">
                <a:latin typeface="Cal"/>
                <a:cs typeface="Times New Roman" panose="02020603050405020304" pitchFamily="18" charset="0"/>
              </a:rPr>
              <a:t>	</a:t>
            </a:r>
            <a:r>
              <a:rPr lang="en-US" altLang="ru-RU" sz="2200" dirty="0">
                <a:latin typeface="Cal"/>
                <a:cs typeface="Times New Roman" panose="02020603050405020304" pitchFamily="18" charset="0"/>
              </a:rPr>
              <a:t>38.2.3. </a:t>
            </a:r>
            <a:r>
              <a:rPr lang="en-US" altLang="ru-RU" sz="2200" dirty="0" err="1">
                <a:latin typeface="Cal"/>
                <a:cs typeface="Times New Roman" panose="02020603050405020304" pitchFamily="18" charset="0"/>
              </a:rPr>
              <a:t>cinayət</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işləri</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və</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ya</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digər</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hüquq</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pozuntularına</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dair</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işlər</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üzrə</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icraatın</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gedişində</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toplanmış</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informasiyalar</a:t>
            </a:r>
            <a:r>
              <a:rPr lang="en-US" altLang="ru-RU" sz="2200" dirty="0">
                <a:latin typeface="Cal"/>
                <a:cs typeface="Times New Roman" panose="02020603050405020304" pitchFamily="18" charset="0"/>
              </a:rPr>
              <a:t>—</a:t>
            </a:r>
            <a:r>
              <a:rPr lang="en-US" altLang="ru-RU" sz="2200" dirty="0" err="1">
                <a:latin typeface="Cal"/>
                <a:cs typeface="Times New Roman" panose="02020603050405020304" pitchFamily="18" charset="0"/>
              </a:rPr>
              <a:t>açıq</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məhkəmə</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iclasınadək</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və</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ya</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hüquq</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pozuntusuna</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dair</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məhkəmə</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qərarı</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çıxarılanadək</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yaxud</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insanların</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mənəviyyatı</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şəxsi</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və</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ailə</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həyatının</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müdafiəsi</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yetkinlik</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yaşına</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çatmayanın</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zərərçəkənin</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və</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ya</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şahidin</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mənafeyi</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yaxud</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ədalət</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mühakiməsinin</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həyata</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keçirilməsi</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üçün</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tələb</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edilən</a:t>
            </a:r>
            <a:r>
              <a:rPr lang="en-US" altLang="ru-RU" sz="2200" dirty="0">
                <a:latin typeface="Cal"/>
                <a:cs typeface="Times New Roman" panose="02020603050405020304" pitchFamily="18" charset="0"/>
              </a:rPr>
              <a:t> </a:t>
            </a:r>
            <a:r>
              <a:rPr lang="en-US" altLang="ru-RU" sz="2200" dirty="0" err="1">
                <a:latin typeface="Cal"/>
                <a:cs typeface="Times New Roman" panose="02020603050405020304" pitchFamily="18" charset="0"/>
              </a:rPr>
              <a:t>hallarda</a:t>
            </a:r>
            <a:r>
              <a:rPr lang="en-US" altLang="ru-RU" sz="2200" dirty="0">
                <a:latin typeface="Cal"/>
                <a:cs typeface="Times New Roman" panose="02020603050405020304" pitchFamily="18" charset="0"/>
              </a:rPr>
              <a:t>;</a:t>
            </a:r>
            <a:endParaRPr lang="ru-RU" altLang="ru-RU" sz="2200" dirty="0">
              <a:latin typeface="Cal"/>
              <a:cs typeface="Times New Roman" panose="02020603050405020304" pitchFamily="18" charset="0"/>
            </a:endParaRPr>
          </a:p>
          <a:p>
            <a:pPr algn="just">
              <a:buFont typeface="Symbol" panose="05050102010706020507" pitchFamily="18" charset="2"/>
              <a:buNone/>
            </a:pPr>
            <a:r>
              <a:rPr lang="az-Latn-AZ" altLang="ru-RU" sz="2200" i="1" dirty="0">
                <a:latin typeface="Cal"/>
                <a:cs typeface="Times New Roman" panose="02020603050405020304" pitchFamily="18" charset="0"/>
              </a:rPr>
              <a:t>	</a:t>
            </a:r>
            <a:r>
              <a:rPr lang="en-US" altLang="ru-RU" sz="2200" i="1" dirty="0">
                <a:latin typeface="Cal"/>
                <a:cs typeface="Times New Roman" panose="02020603050405020304" pitchFamily="18" charset="0"/>
              </a:rPr>
              <a:t>38.2.3-1. </a:t>
            </a:r>
            <a:r>
              <a:rPr lang="en-US" altLang="ru-RU" sz="2200" i="1" dirty="0" err="1">
                <a:latin typeface="Cal"/>
                <a:cs typeface="Times New Roman" panose="02020603050405020304" pitchFamily="18" charset="0"/>
              </a:rPr>
              <a:t>şəxsin</a:t>
            </a:r>
            <a:r>
              <a:rPr lang="en-US" altLang="ru-RU" sz="2200" i="1" dirty="0">
                <a:latin typeface="Cal"/>
                <a:cs typeface="Times New Roman" panose="02020603050405020304" pitchFamily="18" charset="0"/>
              </a:rPr>
              <a:t> </a:t>
            </a:r>
            <a:r>
              <a:rPr lang="en-US" altLang="ru-RU" sz="2200" i="1" dirty="0" err="1">
                <a:latin typeface="Cal"/>
                <a:cs typeface="Times New Roman" panose="02020603050405020304" pitchFamily="18" charset="0"/>
              </a:rPr>
              <a:t>məhkumluğu</a:t>
            </a:r>
            <a:r>
              <a:rPr lang="en-US" altLang="ru-RU" sz="2200" i="1" dirty="0">
                <a:latin typeface="Cal"/>
                <a:cs typeface="Times New Roman" panose="02020603050405020304" pitchFamily="18" charset="0"/>
              </a:rPr>
              <a:t> </a:t>
            </a:r>
            <a:r>
              <a:rPr lang="en-US" altLang="ru-RU" sz="2200" i="1" dirty="0" err="1">
                <a:latin typeface="Cal"/>
                <a:cs typeface="Times New Roman" panose="02020603050405020304" pitchFamily="18" charset="0"/>
              </a:rPr>
              <a:t>barədə</a:t>
            </a:r>
            <a:r>
              <a:rPr lang="en-US" altLang="ru-RU" sz="2200" i="1" dirty="0">
                <a:latin typeface="Cal"/>
                <a:cs typeface="Times New Roman" panose="02020603050405020304" pitchFamily="18" charset="0"/>
              </a:rPr>
              <a:t> </a:t>
            </a:r>
            <a:r>
              <a:rPr lang="en-US" altLang="ru-RU" sz="2200" i="1" dirty="0" err="1">
                <a:latin typeface="Cal"/>
                <a:cs typeface="Times New Roman" panose="02020603050405020304" pitchFamily="18" charset="0"/>
              </a:rPr>
              <a:t>məlumatlar</a:t>
            </a:r>
            <a:r>
              <a:rPr lang="en-US" altLang="ru-RU" sz="2200" i="1" dirty="0">
                <a:latin typeface="Cal"/>
                <a:cs typeface="Times New Roman" panose="02020603050405020304" pitchFamily="18" charset="0"/>
              </a:rPr>
              <a:t>;</a:t>
            </a:r>
            <a:endParaRPr lang="ru-RU" altLang="ru-RU" sz="2200" dirty="0">
              <a:latin typeface="Cal"/>
              <a:cs typeface="Times New Roman" panose="02020603050405020304" pitchFamily="18" charset="0"/>
            </a:endParaRPr>
          </a:p>
          <a:p>
            <a:pPr algn="just"/>
            <a:endParaRPr lang="ru-RU" altLang="ru-RU" sz="2000" dirty="0">
              <a:latin typeface="Times New Roman" panose="02020603050405020304" pitchFamily="18" charset="0"/>
              <a:cs typeface="Times New Roman" panose="02020603050405020304" pitchFamily="18" charset="0"/>
            </a:endParaRPr>
          </a:p>
        </p:txBody>
      </p:sp>
      <p:sp>
        <p:nvSpPr>
          <p:cNvPr id="34819" name="Заголовок 2"/>
          <p:cNvSpPr>
            <a:spLocks noGrp="1"/>
          </p:cNvSpPr>
          <p:nvPr>
            <p:ph type="title"/>
          </p:nvPr>
        </p:nvSpPr>
        <p:spPr/>
        <p:txBody>
          <a:bodyPr>
            <a:normAutofit fontScale="90000"/>
          </a:bodyPr>
          <a:lstStyle/>
          <a:p>
            <a:r>
              <a:rPr lang="az-Latn-AZ" altLang="en-US" dirty="0" smtClean="0">
                <a:latin typeface="Times New Roman" panose="02020603050405020304" pitchFamily="18" charset="0"/>
                <a:cs typeface="Times New Roman" panose="02020603050405020304" pitchFamily="18" charset="0"/>
              </a:rPr>
              <a:t/>
            </a:r>
            <a:br>
              <a:rPr lang="az-Latn-AZ" altLang="en-US" dirty="0" smtClean="0">
                <a:latin typeface="Times New Roman" panose="02020603050405020304" pitchFamily="18" charset="0"/>
                <a:cs typeface="Times New Roman" panose="02020603050405020304" pitchFamily="18" charset="0"/>
              </a:rPr>
            </a:br>
            <a:r>
              <a:rPr lang="az-Latn-AZ" altLang="en-US" dirty="0" smtClean="0">
                <a:solidFill>
                  <a:srgbClr val="FF0000"/>
                </a:solidFill>
                <a:latin typeface="Cal"/>
                <a:cs typeface="Times New Roman" panose="02020603050405020304" pitchFamily="18" charset="0"/>
              </a:rPr>
              <a:t>İnformasiya əldə etmək haqqında Qanun</a:t>
            </a:r>
            <a:br>
              <a:rPr lang="az-Latn-AZ" altLang="en-US" dirty="0" smtClean="0">
                <a:solidFill>
                  <a:srgbClr val="FF0000"/>
                </a:solidFill>
                <a:latin typeface="Cal"/>
                <a:cs typeface="Times New Roman" panose="02020603050405020304" pitchFamily="18" charset="0"/>
              </a:rPr>
            </a:br>
            <a:endParaRPr lang="ru-RU" altLang="en-US" dirty="0" smtClean="0">
              <a:solidFill>
                <a:srgbClr val="FF0000"/>
              </a:solidFill>
              <a:latin typeface="Cal"/>
              <a:cs typeface="Times New Roman" panose="02020603050405020304" pitchFamily="18" charset="0"/>
            </a:endParaRPr>
          </a:p>
        </p:txBody>
      </p:sp>
    </p:spTree>
    <p:extLst>
      <p:ext uri="{BB962C8B-B14F-4D97-AF65-F5344CB8AC3E}">
        <p14:creationId xmlns:p14="http://schemas.microsoft.com/office/powerpoint/2010/main" xmlns="" val="23833259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az-Latn-AZ" b="1" dirty="0" smtClean="0">
                <a:solidFill>
                  <a:srgbClr val="FF0000"/>
                </a:solidFill>
              </a:rPr>
              <a:t>Məhkəmə iclasının qapalı keçirilməsi üçün hüquqi əsaslar</a:t>
            </a:r>
            <a:endParaRPr lang="ru-RU" b="1" dirty="0">
              <a:solidFill>
                <a:srgbClr val="FF0000"/>
              </a:solidFill>
            </a:endParaRPr>
          </a:p>
        </p:txBody>
      </p:sp>
      <p:sp>
        <p:nvSpPr>
          <p:cNvPr id="3" name="Объект 2"/>
          <p:cNvSpPr>
            <a:spLocks noGrp="1"/>
          </p:cNvSpPr>
          <p:nvPr>
            <p:ph idx="1"/>
          </p:nvPr>
        </p:nvSpPr>
        <p:spPr>
          <a:xfrm>
            <a:off x="1066800" y="2103120"/>
            <a:ext cx="10058400" cy="4437380"/>
          </a:xfrm>
        </p:spPr>
        <p:txBody>
          <a:bodyPr/>
          <a:lstStyle/>
          <a:p>
            <a:r>
              <a:rPr lang="az-Latn-AZ" sz="2800" dirty="0" smtClean="0">
                <a:latin typeface="Cal"/>
              </a:rPr>
              <a:t>Əxlaq</a:t>
            </a:r>
          </a:p>
          <a:p>
            <a:r>
              <a:rPr lang="az-Latn-AZ" sz="2800" dirty="0" smtClean="0">
                <a:latin typeface="Cal"/>
              </a:rPr>
              <a:t>Ictimai qayda</a:t>
            </a:r>
          </a:p>
          <a:p>
            <a:r>
              <a:rPr lang="az-Latn-AZ" sz="2800" dirty="0" smtClean="0">
                <a:latin typeface="Cal"/>
              </a:rPr>
              <a:t>Milli təhlükəsizlik</a:t>
            </a:r>
          </a:p>
          <a:p>
            <a:r>
              <a:rPr lang="az-Latn-AZ" sz="2800" dirty="0" smtClean="0">
                <a:latin typeface="Cal"/>
              </a:rPr>
              <a:t>Yetkinlik yaşına çatmayanlartın maraqları</a:t>
            </a:r>
          </a:p>
          <a:p>
            <a:r>
              <a:rPr lang="az-Latn-AZ" sz="2800" dirty="0" smtClean="0">
                <a:latin typeface="Cal"/>
              </a:rPr>
              <a:t>Tərəflərin şəxsi həyatının müdafiəsi</a:t>
            </a:r>
          </a:p>
          <a:p>
            <a:r>
              <a:rPr lang="az-Latn-AZ" sz="2800" dirty="0" smtClean="0">
                <a:latin typeface="Cal"/>
              </a:rPr>
              <a:t>Məhkəmənin fikrincə aşkarlığın ədalət mühakiməsinin maraqlarını poza biləcəyi xüsusi halar zamanı</a:t>
            </a:r>
          </a:p>
          <a:p>
            <a:endParaRPr lang="ru-RU" dirty="0"/>
          </a:p>
        </p:txBody>
      </p:sp>
    </p:spTree>
    <p:extLst>
      <p:ext uri="{BB962C8B-B14F-4D97-AF65-F5344CB8AC3E}">
        <p14:creationId xmlns:p14="http://schemas.microsoft.com/office/powerpoint/2010/main" xmlns="" val="409887900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az-Latn-AZ" b="1" dirty="0" smtClean="0">
                <a:solidFill>
                  <a:srgbClr val="FF0000"/>
                </a:solidFill>
                <a:latin typeface="Cal"/>
              </a:rPr>
              <a:t>Əxlaq və ictimai qaydanın qorunması üçün  qapalılıq</a:t>
            </a:r>
            <a:endParaRPr lang="ru-RU" b="1" dirty="0">
              <a:solidFill>
                <a:srgbClr val="FF0000"/>
              </a:solidFill>
              <a:latin typeface="Cal"/>
            </a:endParaRPr>
          </a:p>
        </p:txBody>
      </p:sp>
      <p:sp>
        <p:nvSpPr>
          <p:cNvPr id="3" name="Объект 2"/>
          <p:cNvSpPr>
            <a:spLocks noGrp="1"/>
          </p:cNvSpPr>
          <p:nvPr>
            <p:ph idx="1"/>
          </p:nvPr>
        </p:nvSpPr>
        <p:spPr>
          <a:xfrm>
            <a:off x="1066800" y="2103120"/>
            <a:ext cx="10058400" cy="4335780"/>
          </a:xfrm>
        </p:spPr>
        <p:txBody>
          <a:bodyPr>
            <a:noAutofit/>
          </a:bodyPr>
          <a:lstStyle/>
          <a:p>
            <a:pPr algn="just"/>
            <a:r>
              <a:rPr lang="az-Latn-AZ" sz="2800" dirty="0" smtClean="0">
                <a:latin typeface="Cal"/>
              </a:rPr>
              <a:t>Həbsxana intizamı ilə bağlı işlərdə media və ictimaiyyət nümayəndələrinin iclasa buraxılmaması aşkarlıq prinsipinin pozulmasına səbəb olmur. Bununla bağlı Avropa Məhkəməsi qeyd etmişdi ki, «məhkum edilmiş şəslərə qarşı intizam icraatı açıq keçirilməsi dövlət hakimiyyət orqaqnları üçün böyük çətinliklər yaradardı. (Campbell and Fell v. The United Kingdom</a:t>
            </a:r>
          </a:p>
          <a:p>
            <a:pPr algn="just"/>
            <a:r>
              <a:rPr lang="az-Latn-AZ" sz="2800" dirty="0" smtClean="0">
                <a:latin typeface="Cal"/>
              </a:rPr>
              <a:t>Məhkumlara qarşı yeni cinayət ittihamlarına aid işlərdə isə aşkarlıq tələb olunur.</a:t>
            </a:r>
            <a:endParaRPr lang="ru-RU" sz="2800" dirty="0">
              <a:latin typeface="Cal"/>
            </a:endParaRPr>
          </a:p>
        </p:txBody>
      </p:sp>
    </p:spTree>
    <p:extLst>
      <p:ext uri="{BB962C8B-B14F-4D97-AF65-F5344CB8AC3E}">
        <p14:creationId xmlns:p14="http://schemas.microsoft.com/office/powerpoint/2010/main" xmlns="" val="3579793743"/>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1130300"/>
            <a:ext cx="10058400" cy="1511300"/>
          </a:xfrm>
        </p:spPr>
        <p:txBody>
          <a:bodyPr>
            <a:normAutofit/>
          </a:bodyPr>
          <a:lstStyle/>
          <a:p>
            <a:pPr algn="ctr"/>
            <a:r>
              <a:rPr lang="az-Latn-AZ" sz="4400" b="1" dirty="0" smtClean="0">
                <a:solidFill>
                  <a:srgbClr val="FF0000"/>
                </a:solidFill>
                <a:latin typeface="Cal"/>
              </a:rPr>
              <a:t>Açıq dinləmələrin keçirilməsinə faktiki maneələr</a:t>
            </a:r>
            <a:endParaRPr lang="ru-RU" sz="4400" b="1" dirty="0">
              <a:solidFill>
                <a:srgbClr val="FF0000"/>
              </a:solidFill>
              <a:latin typeface="Cal"/>
            </a:endParaRPr>
          </a:p>
        </p:txBody>
      </p:sp>
      <p:sp>
        <p:nvSpPr>
          <p:cNvPr id="3" name="Объект 2"/>
          <p:cNvSpPr>
            <a:spLocks noGrp="1"/>
          </p:cNvSpPr>
          <p:nvPr>
            <p:ph idx="1"/>
          </p:nvPr>
        </p:nvSpPr>
        <p:spPr>
          <a:xfrm>
            <a:off x="1066800" y="2870200"/>
            <a:ext cx="10058400" cy="3164840"/>
          </a:xfrm>
        </p:spPr>
        <p:txBody>
          <a:bodyPr>
            <a:normAutofit/>
          </a:bodyPr>
          <a:lstStyle/>
          <a:p>
            <a:r>
              <a:rPr lang="az-Latn-AZ" sz="3200" dirty="0" smtClean="0">
                <a:latin typeface="Cal"/>
              </a:rPr>
              <a:t>Dinləmələrin ictimailiyi;</a:t>
            </a:r>
          </a:p>
          <a:p>
            <a:r>
              <a:rPr lang="az-Latn-AZ" sz="3200" dirty="0" smtClean="0">
                <a:latin typeface="Cal"/>
              </a:rPr>
              <a:t>Dinləmələrini keçirildiyi yer;</a:t>
            </a:r>
          </a:p>
          <a:p>
            <a:r>
              <a:rPr lang="az-Latn-AZ" sz="3200" dirty="0" smtClean="0">
                <a:latin typeface="Cal"/>
              </a:rPr>
              <a:t>Məhkəmə zalının kiçikliyi;</a:t>
            </a:r>
          </a:p>
          <a:p>
            <a:r>
              <a:rPr lang="az-Latn-AZ" sz="3200" dirty="0" smtClean="0">
                <a:latin typeface="Cal"/>
              </a:rPr>
              <a:t>Zala daxil olma şərtləri</a:t>
            </a:r>
            <a:endParaRPr lang="ru-RU" sz="3200" dirty="0">
              <a:latin typeface="Cal"/>
            </a:endParaRPr>
          </a:p>
        </p:txBody>
      </p:sp>
    </p:spTree>
    <p:extLst>
      <p:ext uri="{BB962C8B-B14F-4D97-AF65-F5344CB8AC3E}">
        <p14:creationId xmlns:p14="http://schemas.microsoft.com/office/powerpoint/2010/main" xmlns="" val="1496338204"/>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eaLnBrk="1" hangingPunct="1"/>
            <a:r>
              <a:rPr lang="en-US" altLang="en-US" b="1" dirty="0" err="1" smtClean="0">
                <a:solidFill>
                  <a:srgbClr val="FF0000"/>
                </a:solidFill>
                <a:latin typeface="Cal"/>
              </a:rPr>
              <a:t>Səmərəli</a:t>
            </a:r>
            <a:r>
              <a:rPr lang="en-US" altLang="en-US" b="1" dirty="0" smtClean="0">
                <a:solidFill>
                  <a:srgbClr val="FF0000"/>
                </a:solidFill>
                <a:latin typeface="Cal"/>
              </a:rPr>
              <a:t> </a:t>
            </a:r>
            <a:r>
              <a:rPr lang="en-US" altLang="en-US" b="1" dirty="0" err="1" smtClean="0">
                <a:solidFill>
                  <a:srgbClr val="FF0000"/>
                </a:solidFill>
                <a:latin typeface="Cal"/>
              </a:rPr>
              <a:t>iştirak</a:t>
            </a:r>
            <a:endParaRPr lang="en-US" altLang="en-US" b="1" dirty="0" smtClean="0">
              <a:solidFill>
                <a:srgbClr val="FF0000"/>
              </a:solidFill>
              <a:latin typeface="Cal"/>
            </a:endParaRPr>
          </a:p>
        </p:txBody>
      </p:sp>
      <p:sp>
        <p:nvSpPr>
          <p:cNvPr id="14339" name="Content Placeholder 2"/>
          <p:cNvSpPr>
            <a:spLocks noGrp="1"/>
          </p:cNvSpPr>
          <p:nvPr>
            <p:ph idx="1"/>
          </p:nvPr>
        </p:nvSpPr>
        <p:spPr>
          <a:xfrm>
            <a:off x="1066800" y="2103120"/>
            <a:ext cx="10058400" cy="4856480"/>
          </a:xfrm>
        </p:spPr>
        <p:txBody>
          <a:bodyPr>
            <a:normAutofit/>
          </a:bodyPr>
          <a:lstStyle/>
          <a:p>
            <a:pPr eaLnBrk="1" hangingPunct="1">
              <a:lnSpc>
                <a:spcPct val="70000"/>
              </a:lnSpc>
            </a:pPr>
            <a:r>
              <a:rPr lang="en-US" altLang="en-US" sz="2200" dirty="0" err="1">
                <a:solidFill>
                  <a:srgbClr val="000000"/>
                </a:solidFill>
                <a:latin typeface="Cal"/>
              </a:rPr>
              <a:t>Məhkəmə</a:t>
            </a:r>
            <a:r>
              <a:rPr lang="en-US" altLang="en-US" sz="2200" dirty="0">
                <a:solidFill>
                  <a:srgbClr val="000000"/>
                </a:solidFill>
                <a:latin typeface="Cal"/>
              </a:rPr>
              <a:t> </a:t>
            </a:r>
            <a:r>
              <a:rPr lang="en-US" altLang="en-US" sz="2200" dirty="0" err="1">
                <a:solidFill>
                  <a:srgbClr val="000000"/>
                </a:solidFill>
                <a:latin typeface="Cal"/>
              </a:rPr>
              <a:t>prosesində</a:t>
            </a:r>
            <a:r>
              <a:rPr lang="en-US" altLang="en-US" sz="2200" dirty="0">
                <a:solidFill>
                  <a:srgbClr val="000000"/>
                </a:solidFill>
                <a:latin typeface="Cal"/>
              </a:rPr>
              <a:t> </a:t>
            </a:r>
            <a:r>
              <a:rPr lang="en-US" altLang="en-US" sz="2200" dirty="0" err="1">
                <a:solidFill>
                  <a:srgbClr val="000000"/>
                </a:solidFill>
                <a:latin typeface="Cal"/>
              </a:rPr>
              <a:t>səmərəli</a:t>
            </a:r>
            <a:r>
              <a:rPr lang="en-US" altLang="en-US" sz="2200" dirty="0">
                <a:solidFill>
                  <a:srgbClr val="000000"/>
                </a:solidFill>
                <a:latin typeface="Cal"/>
              </a:rPr>
              <a:t> </a:t>
            </a:r>
            <a:r>
              <a:rPr lang="en-US" altLang="en-US" sz="2200" dirty="0" err="1">
                <a:solidFill>
                  <a:srgbClr val="000000"/>
                </a:solidFill>
                <a:latin typeface="Cal"/>
              </a:rPr>
              <a:t>iştirak</a:t>
            </a:r>
            <a:r>
              <a:rPr lang="en-US" altLang="en-US" sz="2200" dirty="0">
                <a:solidFill>
                  <a:srgbClr val="000000"/>
                </a:solidFill>
                <a:latin typeface="Cal"/>
              </a:rPr>
              <a:t> </a:t>
            </a:r>
            <a:r>
              <a:rPr lang="en-US" altLang="en-US" sz="2200" dirty="0" err="1">
                <a:solidFill>
                  <a:srgbClr val="000000"/>
                </a:solidFill>
                <a:latin typeface="Cal"/>
              </a:rPr>
              <a:t>etmək</a:t>
            </a:r>
            <a:r>
              <a:rPr lang="en-US" altLang="en-US" sz="2200" dirty="0">
                <a:solidFill>
                  <a:srgbClr val="000000"/>
                </a:solidFill>
                <a:latin typeface="Cal"/>
              </a:rPr>
              <a:t> </a:t>
            </a:r>
            <a:r>
              <a:rPr lang="en-US" altLang="en-US" sz="2200" dirty="0" err="1">
                <a:solidFill>
                  <a:srgbClr val="000000"/>
                </a:solidFill>
                <a:latin typeface="Cal"/>
              </a:rPr>
              <a:t>mümkün</a:t>
            </a:r>
            <a:r>
              <a:rPr lang="en-US" altLang="en-US" sz="2200" dirty="0">
                <a:solidFill>
                  <a:srgbClr val="000000"/>
                </a:solidFill>
                <a:latin typeface="Cal"/>
              </a:rPr>
              <a:t> </a:t>
            </a:r>
            <a:r>
              <a:rPr lang="en-US" altLang="en-US" sz="2200" dirty="0" err="1">
                <a:solidFill>
                  <a:srgbClr val="000000"/>
                </a:solidFill>
                <a:latin typeface="Cal"/>
              </a:rPr>
              <a:t>olmadıqda</a:t>
            </a:r>
            <a:r>
              <a:rPr lang="en-US" altLang="en-US" sz="2200" dirty="0">
                <a:solidFill>
                  <a:srgbClr val="000000"/>
                </a:solidFill>
                <a:latin typeface="Cal"/>
              </a:rPr>
              <a:t>, </a:t>
            </a:r>
            <a:r>
              <a:rPr lang="en-US" altLang="en-US" sz="2200" dirty="0" err="1">
                <a:solidFill>
                  <a:srgbClr val="000000"/>
                </a:solidFill>
                <a:latin typeface="Cal"/>
              </a:rPr>
              <a:t>iştirak</a:t>
            </a:r>
            <a:r>
              <a:rPr lang="en-US" altLang="en-US" sz="2200" dirty="0">
                <a:solidFill>
                  <a:srgbClr val="000000"/>
                </a:solidFill>
                <a:latin typeface="Cal"/>
              </a:rPr>
              <a:t> </a:t>
            </a:r>
            <a:r>
              <a:rPr lang="en-US" altLang="en-US" sz="2200" dirty="0" err="1">
                <a:solidFill>
                  <a:srgbClr val="000000"/>
                </a:solidFill>
                <a:latin typeface="Cal"/>
              </a:rPr>
              <a:t>kifayət</a:t>
            </a:r>
            <a:r>
              <a:rPr lang="en-US" altLang="en-US" sz="2200" dirty="0">
                <a:solidFill>
                  <a:srgbClr val="000000"/>
                </a:solidFill>
                <a:latin typeface="Cal"/>
              </a:rPr>
              <a:t> </a:t>
            </a:r>
            <a:r>
              <a:rPr lang="en-US" altLang="en-US" sz="2200" dirty="0" err="1">
                <a:solidFill>
                  <a:srgbClr val="000000"/>
                </a:solidFill>
                <a:latin typeface="Cal"/>
              </a:rPr>
              <a:t>deyil</a:t>
            </a:r>
            <a:r>
              <a:rPr lang="en-US" altLang="en-US" sz="2200" dirty="0">
                <a:solidFill>
                  <a:srgbClr val="000000"/>
                </a:solidFill>
                <a:latin typeface="Cal"/>
              </a:rPr>
              <a:t>.</a:t>
            </a:r>
          </a:p>
          <a:p>
            <a:pPr eaLnBrk="1" hangingPunct="1">
              <a:lnSpc>
                <a:spcPct val="70000"/>
              </a:lnSpc>
            </a:pPr>
            <a:r>
              <a:rPr lang="en-US" altLang="en-US" sz="2200" dirty="0" err="1">
                <a:solidFill>
                  <a:srgbClr val="000000"/>
                </a:solidFill>
                <a:latin typeface="Cal"/>
              </a:rPr>
              <a:t>Lakin</a:t>
            </a:r>
            <a:r>
              <a:rPr lang="en-US" altLang="en-US" sz="2200" dirty="0">
                <a:solidFill>
                  <a:srgbClr val="000000"/>
                </a:solidFill>
                <a:latin typeface="Cal"/>
              </a:rPr>
              <a:t> </a:t>
            </a:r>
            <a:r>
              <a:rPr lang="en-US" altLang="en-US" sz="2200" dirty="0" err="1">
                <a:solidFill>
                  <a:srgbClr val="000000"/>
                </a:solidFill>
                <a:latin typeface="Cal"/>
              </a:rPr>
              <a:t>vəziyyətdən</a:t>
            </a:r>
            <a:r>
              <a:rPr lang="en-US" altLang="en-US" sz="2200" dirty="0">
                <a:solidFill>
                  <a:srgbClr val="000000"/>
                </a:solidFill>
                <a:latin typeface="Cal"/>
              </a:rPr>
              <a:t> </a:t>
            </a:r>
            <a:r>
              <a:rPr lang="en-US" altLang="en-US" sz="2200" dirty="0" err="1">
                <a:solidFill>
                  <a:srgbClr val="000000"/>
                </a:solidFill>
                <a:latin typeface="Cal"/>
              </a:rPr>
              <a:t>asılıdır</a:t>
            </a:r>
            <a:r>
              <a:rPr lang="en-US" altLang="en-US" sz="2200" dirty="0">
                <a:solidFill>
                  <a:srgbClr val="000000"/>
                </a:solidFill>
                <a:latin typeface="Cal"/>
              </a:rPr>
              <a:t>.</a:t>
            </a:r>
          </a:p>
          <a:p>
            <a:pPr lvl="1" eaLnBrk="1" hangingPunct="1">
              <a:lnSpc>
                <a:spcPct val="70000"/>
              </a:lnSpc>
              <a:buClr>
                <a:srgbClr val="438086"/>
              </a:buClr>
            </a:pPr>
            <a:r>
              <a:rPr lang="en-US" altLang="en-US" sz="2200" dirty="0" err="1">
                <a:solidFill>
                  <a:srgbClr val="438086"/>
                </a:solidFill>
                <a:latin typeface="Cal"/>
              </a:rPr>
              <a:t>Məsələn</a:t>
            </a:r>
            <a:r>
              <a:rPr lang="en-US" altLang="en-US" sz="2200" dirty="0">
                <a:solidFill>
                  <a:srgbClr val="438086"/>
                </a:solidFill>
                <a:latin typeface="Cal"/>
              </a:rPr>
              <a:t>: </a:t>
            </a:r>
            <a:r>
              <a:rPr lang="en-US" altLang="en-US" sz="2200" dirty="0" err="1">
                <a:solidFill>
                  <a:srgbClr val="438086"/>
                </a:solidFill>
                <a:latin typeface="Cal"/>
              </a:rPr>
              <a:t>Kar</a:t>
            </a:r>
            <a:r>
              <a:rPr lang="en-US" altLang="en-US" sz="2200" dirty="0">
                <a:solidFill>
                  <a:srgbClr val="438086"/>
                </a:solidFill>
                <a:latin typeface="Cal"/>
              </a:rPr>
              <a:t> </a:t>
            </a:r>
            <a:r>
              <a:rPr lang="en-US" altLang="en-US" sz="2200" dirty="0" err="1">
                <a:solidFill>
                  <a:srgbClr val="438086"/>
                </a:solidFill>
                <a:latin typeface="Cal"/>
              </a:rPr>
              <a:t>ərizəçi</a:t>
            </a:r>
            <a:r>
              <a:rPr lang="en-US" altLang="en-US" sz="2200" dirty="0">
                <a:solidFill>
                  <a:srgbClr val="438086"/>
                </a:solidFill>
                <a:latin typeface="Cal"/>
              </a:rPr>
              <a:t> </a:t>
            </a:r>
            <a:r>
              <a:rPr lang="en-US" altLang="en-US" sz="2200" dirty="0" err="1">
                <a:solidFill>
                  <a:srgbClr val="438086"/>
                </a:solidFill>
                <a:latin typeface="Cal"/>
              </a:rPr>
              <a:t>vəkilin</a:t>
            </a:r>
            <a:r>
              <a:rPr lang="en-US" altLang="en-US" sz="2200" dirty="0">
                <a:solidFill>
                  <a:srgbClr val="438086"/>
                </a:solidFill>
                <a:latin typeface="Cal"/>
              </a:rPr>
              <a:t> </a:t>
            </a:r>
            <a:r>
              <a:rPr lang="en-US" altLang="en-US" sz="2200" dirty="0" err="1">
                <a:solidFill>
                  <a:srgbClr val="438086"/>
                </a:solidFill>
                <a:latin typeface="Cal"/>
              </a:rPr>
              <a:t>məsləhəti</a:t>
            </a:r>
            <a:r>
              <a:rPr lang="en-US" altLang="en-US" sz="2200" dirty="0">
                <a:solidFill>
                  <a:srgbClr val="438086"/>
                </a:solidFill>
                <a:latin typeface="Cal"/>
              </a:rPr>
              <a:t> </a:t>
            </a:r>
            <a:r>
              <a:rPr lang="en-US" altLang="en-US" sz="2200" dirty="0" err="1">
                <a:solidFill>
                  <a:srgbClr val="438086"/>
                </a:solidFill>
                <a:latin typeface="Cal"/>
              </a:rPr>
              <a:t>ilə</a:t>
            </a:r>
            <a:r>
              <a:rPr lang="en-US" altLang="en-US" sz="2200" dirty="0">
                <a:solidFill>
                  <a:srgbClr val="438086"/>
                </a:solidFill>
                <a:latin typeface="Cal"/>
              </a:rPr>
              <a:t> </a:t>
            </a:r>
            <a:r>
              <a:rPr lang="en-US" altLang="en-US" sz="2200" dirty="0" err="1">
                <a:solidFill>
                  <a:srgbClr val="438086"/>
                </a:solidFill>
                <a:latin typeface="Cal"/>
              </a:rPr>
              <a:t>şahiddən</a:t>
            </a:r>
            <a:r>
              <a:rPr lang="en-US" altLang="en-US" sz="2200" dirty="0">
                <a:solidFill>
                  <a:srgbClr val="438086"/>
                </a:solidFill>
                <a:latin typeface="Cal"/>
              </a:rPr>
              <a:t> </a:t>
            </a:r>
            <a:r>
              <a:rPr lang="en-US" altLang="en-US" sz="2200" dirty="0" err="1">
                <a:solidFill>
                  <a:srgbClr val="438086"/>
                </a:solidFill>
                <a:latin typeface="Cal"/>
              </a:rPr>
              <a:t>uzaqda</a:t>
            </a:r>
            <a:r>
              <a:rPr lang="en-US" altLang="en-US" sz="2200" dirty="0">
                <a:solidFill>
                  <a:srgbClr val="438086"/>
                </a:solidFill>
                <a:latin typeface="Cal"/>
              </a:rPr>
              <a:t> </a:t>
            </a:r>
            <a:r>
              <a:rPr lang="en-US" altLang="en-US" sz="2200" dirty="0" err="1">
                <a:solidFill>
                  <a:srgbClr val="438086"/>
                </a:solidFill>
                <a:latin typeface="Cal"/>
              </a:rPr>
              <a:t>əyləşdirilib</a:t>
            </a:r>
            <a:r>
              <a:rPr lang="en-US" altLang="en-US" sz="2200" dirty="0">
                <a:solidFill>
                  <a:srgbClr val="438086"/>
                </a:solidFill>
                <a:latin typeface="Cal"/>
              </a:rPr>
              <a:t>: </a:t>
            </a:r>
            <a:r>
              <a:rPr lang="en-US" altLang="en-US" sz="2200" dirty="0" err="1">
                <a:solidFill>
                  <a:srgbClr val="438086"/>
                </a:solidFill>
                <a:latin typeface="Cal"/>
              </a:rPr>
              <a:t>heç</a:t>
            </a:r>
            <a:r>
              <a:rPr lang="en-US" altLang="en-US" sz="2200" dirty="0">
                <a:solidFill>
                  <a:srgbClr val="438086"/>
                </a:solidFill>
                <a:latin typeface="Cal"/>
              </a:rPr>
              <a:t> </a:t>
            </a:r>
            <a:r>
              <a:rPr lang="en-US" altLang="en-US" sz="2200" dirty="0" err="1">
                <a:solidFill>
                  <a:srgbClr val="438086"/>
                </a:solidFill>
                <a:latin typeface="Cal"/>
              </a:rPr>
              <a:t>bir</a:t>
            </a:r>
            <a:r>
              <a:rPr lang="en-US" altLang="en-US" sz="2200" dirty="0">
                <a:solidFill>
                  <a:srgbClr val="438086"/>
                </a:solidFill>
                <a:latin typeface="Cal"/>
              </a:rPr>
              <a:t> </a:t>
            </a:r>
            <a:r>
              <a:rPr lang="en-US" altLang="en-US" sz="2200" dirty="0" err="1">
                <a:solidFill>
                  <a:srgbClr val="438086"/>
                </a:solidFill>
                <a:latin typeface="Cal"/>
              </a:rPr>
              <a:t>pozuntu</a:t>
            </a:r>
            <a:r>
              <a:rPr lang="en-US" altLang="en-US" sz="2200" dirty="0">
                <a:solidFill>
                  <a:srgbClr val="438086"/>
                </a:solidFill>
                <a:latin typeface="Cal"/>
              </a:rPr>
              <a:t> </a:t>
            </a:r>
            <a:r>
              <a:rPr lang="en-US" altLang="en-US" sz="2200" dirty="0" err="1">
                <a:solidFill>
                  <a:srgbClr val="438086"/>
                </a:solidFill>
                <a:latin typeface="Cal"/>
              </a:rPr>
              <a:t>mövcud</a:t>
            </a:r>
            <a:r>
              <a:rPr lang="en-US" altLang="en-US" sz="2200" dirty="0">
                <a:solidFill>
                  <a:srgbClr val="438086"/>
                </a:solidFill>
                <a:latin typeface="Cal"/>
              </a:rPr>
              <a:t> </a:t>
            </a:r>
            <a:r>
              <a:rPr lang="en-US" altLang="en-US" sz="2200" dirty="0" err="1">
                <a:solidFill>
                  <a:srgbClr val="438086"/>
                </a:solidFill>
                <a:latin typeface="Cal"/>
              </a:rPr>
              <a:t>deyil</a:t>
            </a:r>
            <a:r>
              <a:rPr lang="en-US" altLang="en-US" sz="2200" dirty="0">
                <a:solidFill>
                  <a:srgbClr val="438086"/>
                </a:solidFill>
                <a:latin typeface="Cal"/>
              </a:rPr>
              <a:t>.</a:t>
            </a:r>
          </a:p>
          <a:p>
            <a:pPr lvl="2" eaLnBrk="1" hangingPunct="1">
              <a:lnSpc>
                <a:spcPct val="70000"/>
              </a:lnSpc>
              <a:buClr>
                <a:srgbClr val="53548A"/>
              </a:buClr>
            </a:pPr>
            <a:r>
              <a:rPr lang="en-US" altLang="en-US" sz="2200" i="1" dirty="0">
                <a:solidFill>
                  <a:srgbClr val="53548A"/>
                </a:solidFill>
                <a:latin typeface="Cal"/>
              </a:rPr>
              <a:t>Stanford </a:t>
            </a:r>
            <a:r>
              <a:rPr lang="en-US" altLang="en-US" sz="2200" i="1" dirty="0" err="1">
                <a:solidFill>
                  <a:srgbClr val="53548A"/>
                </a:solidFill>
                <a:latin typeface="Cal"/>
              </a:rPr>
              <a:t>Birləşmiş</a:t>
            </a:r>
            <a:r>
              <a:rPr lang="en-US" altLang="en-US" sz="2200" i="1" dirty="0">
                <a:solidFill>
                  <a:srgbClr val="53548A"/>
                </a:solidFill>
                <a:latin typeface="Cal"/>
              </a:rPr>
              <a:t> </a:t>
            </a:r>
            <a:r>
              <a:rPr lang="en-US" altLang="en-US" sz="2200" i="1" dirty="0" err="1">
                <a:solidFill>
                  <a:srgbClr val="53548A"/>
                </a:solidFill>
                <a:latin typeface="Cal"/>
              </a:rPr>
              <a:t>Krallığa</a:t>
            </a:r>
            <a:r>
              <a:rPr lang="en-US" altLang="en-US" sz="2200" i="1" dirty="0">
                <a:solidFill>
                  <a:srgbClr val="53548A"/>
                </a:solidFill>
                <a:latin typeface="Cal"/>
              </a:rPr>
              <a:t> </a:t>
            </a:r>
            <a:r>
              <a:rPr lang="en-US" altLang="en-US" sz="2200" i="1" dirty="0" err="1">
                <a:solidFill>
                  <a:srgbClr val="53548A"/>
                </a:solidFill>
                <a:latin typeface="Cal"/>
              </a:rPr>
              <a:t>qarşı</a:t>
            </a:r>
            <a:r>
              <a:rPr lang="en-US" altLang="en-US" sz="2200" i="1" dirty="0">
                <a:solidFill>
                  <a:srgbClr val="53548A"/>
                </a:solidFill>
                <a:latin typeface="Cal"/>
              </a:rPr>
              <a:t> (1994)</a:t>
            </a:r>
          </a:p>
          <a:p>
            <a:pPr lvl="1" eaLnBrk="1" hangingPunct="1">
              <a:lnSpc>
                <a:spcPct val="70000"/>
              </a:lnSpc>
              <a:buClr>
                <a:srgbClr val="438086"/>
              </a:buClr>
            </a:pPr>
            <a:r>
              <a:rPr lang="en-US" altLang="en-US" sz="2200" dirty="0">
                <a:solidFill>
                  <a:srgbClr val="438086"/>
                </a:solidFill>
                <a:latin typeface="Cal"/>
              </a:rPr>
              <a:t>Cf. </a:t>
            </a:r>
            <a:r>
              <a:rPr lang="en-US" altLang="en-US" sz="2200" i="1" dirty="0">
                <a:solidFill>
                  <a:srgbClr val="438086"/>
                </a:solidFill>
                <a:latin typeface="Cal"/>
              </a:rPr>
              <a:t>T &amp; V </a:t>
            </a:r>
            <a:r>
              <a:rPr lang="en-US" altLang="en-US" sz="2200" i="1" dirty="0" err="1">
                <a:solidFill>
                  <a:srgbClr val="438086"/>
                </a:solidFill>
                <a:latin typeface="Cal"/>
              </a:rPr>
              <a:t>Birləşmiş</a:t>
            </a:r>
            <a:r>
              <a:rPr lang="en-US" altLang="en-US" sz="2200" i="1" dirty="0">
                <a:solidFill>
                  <a:srgbClr val="438086"/>
                </a:solidFill>
                <a:latin typeface="Cal"/>
              </a:rPr>
              <a:t> </a:t>
            </a:r>
            <a:r>
              <a:rPr lang="en-US" altLang="en-US" sz="2200" i="1" dirty="0" err="1">
                <a:solidFill>
                  <a:srgbClr val="438086"/>
                </a:solidFill>
                <a:latin typeface="Cal"/>
              </a:rPr>
              <a:t>Krallığa</a:t>
            </a:r>
            <a:r>
              <a:rPr lang="en-US" altLang="en-US" sz="2200" i="1" dirty="0">
                <a:solidFill>
                  <a:srgbClr val="438086"/>
                </a:solidFill>
                <a:latin typeface="Cal"/>
              </a:rPr>
              <a:t> </a:t>
            </a:r>
            <a:r>
              <a:rPr lang="en-US" altLang="en-US" sz="2200" i="1" dirty="0" err="1">
                <a:solidFill>
                  <a:srgbClr val="438086"/>
                </a:solidFill>
                <a:latin typeface="Cal"/>
              </a:rPr>
              <a:t>qarşı</a:t>
            </a:r>
            <a:r>
              <a:rPr lang="en-US" altLang="en-US" sz="2200" i="1" dirty="0">
                <a:solidFill>
                  <a:srgbClr val="438086"/>
                </a:solidFill>
                <a:latin typeface="Cal"/>
              </a:rPr>
              <a:t> (1999)</a:t>
            </a:r>
          </a:p>
          <a:p>
            <a:pPr lvl="2" eaLnBrk="1" hangingPunct="1">
              <a:lnSpc>
                <a:spcPct val="70000"/>
              </a:lnSpc>
              <a:buClr>
                <a:srgbClr val="53548A"/>
              </a:buClr>
            </a:pPr>
            <a:r>
              <a:rPr lang="en-US" altLang="en-US" sz="2200" dirty="0">
                <a:solidFill>
                  <a:srgbClr val="53548A"/>
                </a:solidFill>
                <a:latin typeface="Cal"/>
              </a:rPr>
              <a:t>11 </a:t>
            </a:r>
            <a:r>
              <a:rPr lang="en-US" altLang="en-US" sz="2200" dirty="0" err="1">
                <a:solidFill>
                  <a:srgbClr val="53548A"/>
                </a:solidFill>
                <a:latin typeface="Cal"/>
              </a:rPr>
              <a:t>yaşlı</a:t>
            </a:r>
            <a:r>
              <a:rPr lang="en-US" altLang="en-US" sz="2200" dirty="0">
                <a:solidFill>
                  <a:srgbClr val="53548A"/>
                </a:solidFill>
                <a:latin typeface="Cal"/>
              </a:rPr>
              <a:t> </a:t>
            </a:r>
            <a:r>
              <a:rPr lang="en-US" altLang="en-US" sz="2200" dirty="0" err="1">
                <a:solidFill>
                  <a:srgbClr val="53548A"/>
                </a:solidFill>
                <a:latin typeface="Cal"/>
              </a:rPr>
              <a:t>uşaq</a:t>
            </a:r>
            <a:r>
              <a:rPr lang="en-US" altLang="en-US" sz="2200" dirty="0">
                <a:solidFill>
                  <a:srgbClr val="53548A"/>
                </a:solidFill>
                <a:latin typeface="Cal"/>
              </a:rPr>
              <a:t> </a:t>
            </a:r>
            <a:r>
              <a:rPr lang="en-US" altLang="en-US" sz="2200" dirty="0" err="1">
                <a:solidFill>
                  <a:srgbClr val="53548A"/>
                </a:solidFill>
                <a:latin typeface="Cal"/>
              </a:rPr>
              <a:t>açıq</a:t>
            </a:r>
            <a:r>
              <a:rPr lang="en-US" altLang="en-US" sz="2200" dirty="0">
                <a:solidFill>
                  <a:srgbClr val="53548A"/>
                </a:solidFill>
                <a:latin typeface="Cal"/>
              </a:rPr>
              <a:t>, </a:t>
            </a:r>
            <a:r>
              <a:rPr lang="en-US" altLang="en-US" sz="2200" dirty="0" err="1">
                <a:solidFill>
                  <a:srgbClr val="53548A"/>
                </a:solidFill>
                <a:latin typeface="Cal"/>
              </a:rPr>
              <a:t>standart</a:t>
            </a:r>
            <a:r>
              <a:rPr lang="en-US" altLang="en-US" sz="2200" dirty="0">
                <a:solidFill>
                  <a:srgbClr val="53548A"/>
                </a:solidFill>
                <a:latin typeface="Cal"/>
              </a:rPr>
              <a:t> </a:t>
            </a:r>
            <a:r>
              <a:rPr lang="en-US" altLang="en-US" sz="2200" dirty="0" err="1">
                <a:solidFill>
                  <a:srgbClr val="53548A"/>
                </a:solidFill>
                <a:latin typeface="Cal"/>
              </a:rPr>
              <a:t>cinayət</a:t>
            </a:r>
            <a:r>
              <a:rPr lang="en-US" altLang="en-US" sz="2200" dirty="0">
                <a:solidFill>
                  <a:srgbClr val="53548A"/>
                </a:solidFill>
                <a:latin typeface="Cal"/>
              </a:rPr>
              <a:t> </a:t>
            </a:r>
            <a:r>
              <a:rPr lang="en-US" altLang="en-US" sz="2200" dirty="0" err="1">
                <a:solidFill>
                  <a:srgbClr val="53548A"/>
                </a:solidFill>
                <a:latin typeface="Cal"/>
              </a:rPr>
              <a:t>məhkəməsində</a:t>
            </a:r>
            <a:r>
              <a:rPr lang="en-US" altLang="en-US" sz="2200" dirty="0">
                <a:solidFill>
                  <a:srgbClr val="53548A"/>
                </a:solidFill>
                <a:latin typeface="Cal"/>
              </a:rPr>
              <a:t> </a:t>
            </a:r>
            <a:r>
              <a:rPr lang="en-US" altLang="en-US" sz="2200" dirty="0" err="1">
                <a:solidFill>
                  <a:srgbClr val="53548A"/>
                </a:solidFill>
                <a:latin typeface="Cal"/>
              </a:rPr>
              <a:t>adam</a:t>
            </a:r>
            <a:r>
              <a:rPr lang="en-US" altLang="en-US" sz="2200" dirty="0">
                <a:solidFill>
                  <a:srgbClr val="53548A"/>
                </a:solidFill>
                <a:latin typeface="Cal"/>
              </a:rPr>
              <a:t> </a:t>
            </a:r>
            <a:r>
              <a:rPr lang="en-US" altLang="en-US" sz="2200" dirty="0" err="1">
                <a:solidFill>
                  <a:srgbClr val="53548A"/>
                </a:solidFill>
                <a:latin typeface="Cal"/>
              </a:rPr>
              <a:t>öldürmədə</a:t>
            </a:r>
            <a:r>
              <a:rPr lang="en-US" altLang="en-US" sz="2200" dirty="0">
                <a:solidFill>
                  <a:srgbClr val="53548A"/>
                </a:solidFill>
                <a:latin typeface="Cal"/>
              </a:rPr>
              <a:t> </a:t>
            </a:r>
            <a:r>
              <a:rPr lang="en-US" altLang="en-US" sz="2200" dirty="0" err="1">
                <a:solidFill>
                  <a:srgbClr val="53548A"/>
                </a:solidFill>
                <a:latin typeface="Cal"/>
              </a:rPr>
              <a:t>ittiham</a:t>
            </a:r>
            <a:r>
              <a:rPr lang="en-US" altLang="en-US" sz="2200" dirty="0">
                <a:solidFill>
                  <a:srgbClr val="53548A"/>
                </a:solidFill>
                <a:latin typeface="Cal"/>
              </a:rPr>
              <a:t> </a:t>
            </a:r>
            <a:r>
              <a:rPr lang="en-US" altLang="en-US" sz="2200" dirty="0" err="1">
                <a:solidFill>
                  <a:srgbClr val="53548A"/>
                </a:solidFill>
                <a:latin typeface="Cal"/>
              </a:rPr>
              <a:t>edildiyi</a:t>
            </a:r>
            <a:r>
              <a:rPr lang="en-US" altLang="en-US" sz="2200" dirty="0">
                <a:solidFill>
                  <a:srgbClr val="53548A"/>
                </a:solidFill>
                <a:latin typeface="Cal"/>
              </a:rPr>
              <a:t> </a:t>
            </a:r>
            <a:r>
              <a:rPr lang="en-US" altLang="en-US" sz="2200" dirty="0" err="1">
                <a:solidFill>
                  <a:srgbClr val="53548A"/>
                </a:solidFill>
                <a:latin typeface="Cal"/>
              </a:rPr>
              <a:t>zaman</a:t>
            </a:r>
            <a:r>
              <a:rPr lang="en-US" altLang="en-US" sz="2200" dirty="0">
                <a:solidFill>
                  <a:srgbClr val="53548A"/>
                </a:solidFill>
                <a:latin typeface="Cal"/>
              </a:rPr>
              <a:t> PTSP-</a:t>
            </a:r>
            <a:r>
              <a:rPr lang="en-US" altLang="en-US" sz="2200" dirty="0" err="1">
                <a:solidFill>
                  <a:srgbClr val="53548A"/>
                </a:solidFill>
                <a:latin typeface="Cal"/>
              </a:rPr>
              <a:t>dan</a:t>
            </a:r>
            <a:r>
              <a:rPr lang="en-US" altLang="en-US" sz="2200" dirty="0">
                <a:solidFill>
                  <a:srgbClr val="53548A"/>
                </a:solidFill>
                <a:latin typeface="Cal"/>
              </a:rPr>
              <a:t> </a:t>
            </a:r>
            <a:r>
              <a:rPr lang="en-US" altLang="en-US" sz="2200" dirty="0" err="1">
                <a:solidFill>
                  <a:srgbClr val="53548A"/>
                </a:solidFill>
                <a:latin typeface="Cal"/>
              </a:rPr>
              <a:t>əziyyət</a:t>
            </a:r>
            <a:r>
              <a:rPr lang="en-US" altLang="en-US" sz="2200" dirty="0">
                <a:solidFill>
                  <a:srgbClr val="53548A"/>
                </a:solidFill>
                <a:latin typeface="Cal"/>
              </a:rPr>
              <a:t> </a:t>
            </a:r>
            <a:r>
              <a:rPr lang="en-US" altLang="en-US" sz="2200" dirty="0" err="1">
                <a:solidFill>
                  <a:srgbClr val="53548A"/>
                </a:solidFill>
                <a:latin typeface="Cal"/>
              </a:rPr>
              <a:t>çəkir</a:t>
            </a:r>
            <a:r>
              <a:rPr lang="en-US" altLang="en-US" sz="2200" dirty="0">
                <a:solidFill>
                  <a:srgbClr val="53548A"/>
                </a:solidFill>
                <a:latin typeface="Cal"/>
              </a:rPr>
              <a:t>. </a:t>
            </a:r>
            <a:r>
              <a:rPr lang="en-US" altLang="en-US" sz="2200" dirty="0" err="1">
                <a:solidFill>
                  <a:srgbClr val="53548A"/>
                </a:solidFill>
                <a:latin typeface="Cal"/>
              </a:rPr>
              <a:t>Güman</a:t>
            </a:r>
            <a:r>
              <a:rPr lang="en-US" altLang="en-US" sz="2200" dirty="0">
                <a:solidFill>
                  <a:srgbClr val="53548A"/>
                </a:solidFill>
                <a:latin typeface="Cal"/>
              </a:rPr>
              <a:t> </a:t>
            </a:r>
            <a:r>
              <a:rPr lang="en-US" altLang="en-US" sz="2200" dirty="0" err="1">
                <a:solidFill>
                  <a:srgbClr val="53548A"/>
                </a:solidFill>
                <a:latin typeface="Cal"/>
              </a:rPr>
              <a:t>ki</a:t>
            </a:r>
            <a:r>
              <a:rPr lang="en-US" altLang="en-US" sz="2200" dirty="0">
                <a:solidFill>
                  <a:srgbClr val="53548A"/>
                </a:solidFill>
                <a:latin typeface="Cal"/>
              </a:rPr>
              <a:t>, </a:t>
            </a:r>
            <a:r>
              <a:rPr lang="en-US" altLang="en-US" sz="2200" dirty="0" err="1">
                <a:solidFill>
                  <a:srgbClr val="53548A"/>
                </a:solidFill>
                <a:latin typeface="Cal"/>
              </a:rPr>
              <a:t>iddiaçılar</a:t>
            </a:r>
            <a:r>
              <a:rPr lang="en-US" altLang="en-US" sz="2200" dirty="0">
                <a:solidFill>
                  <a:srgbClr val="53548A"/>
                </a:solidFill>
                <a:latin typeface="Cal"/>
              </a:rPr>
              <a:t> </a:t>
            </a:r>
            <a:r>
              <a:rPr lang="en-US" altLang="en-US" sz="2200" dirty="0" err="1">
                <a:solidFill>
                  <a:srgbClr val="53548A"/>
                </a:solidFill>
                <a:latin typeface="Cal"/>
              </a:rPr>
              <a:t>qaydalara</a:t>
            </a:r>
            <a:r>
              <a:rPr lang="en-US" altLang="en-US" sz="2200" dirty="0">
                <a:solidFill>
                  <a:srgbClr val="53548A"/>
                </a:solidFill>
                <a:latin typeface="Cal"/>
              </a:rPr>
              <a:t> </a:t>
            </a:r>
            <a:r>
              <a:rPr lang="en-US" altLang="en-US" sz="2200" dirty="0" err="1">
                <a:solidFill>
                  <a:srgbClr val="53548A"/>
                </a:solidFill>
                <a:latin typeface="Cal"/>
              </a:rPr>
              <a:t>görə</a:t>
            </a:r>
            <a:r>
              <a:rPr lang="en-US" altLang="en-US" sz="2200" dirty="0">
                <a:solidFill>
                  <a:srgbClr val="53548A"/>
                </a:solidFill>
                <a:latin typeface="Cal"/>
              </a:rPr>
              <a:t> </a:t>
            </a:r>
            <a:r>
              <a:rPr lang="en-US" altLang="en-US" sz="2200" dirty="0" err="1">
                <a:solidFill>
                  <a:srgbClr val="53548A"/>
                </a:solidFill>
                <a:latin typeface="Cal"/>
              </a:rPr>
              <a:t>ləngidilirdi</a:t>
            </a:r>
            <a:r>
              <a:rPr lang="en-US" altLang="en-US" sz="2200" dirty="0">
                <a:solidFill>
                  <a:srgbClr val="53548A"/>
                </a:solidFill>
                <a:latin typeface="Cal"/>
              </a:rPr>
              <a:t>.</a:t>
            </a:r>
          </a:p>
          <a:p>
            <a:pPr lvl="1" eaLnBrk="1" hangingPunct="1">
              <a:lnSpc>
                <a:spcPct val="70000"/>
              </a:lnSpc>
              <a:buClr>
                <a:srgbClr val="438086"/>
              </a:buClr>
            </a:pPr>
            <a:r>
              <a:rPr lang="en-US" altLang="en-US" sz="2200" dirty="0" err="1">
                <a:solidFill>
                  <a:srgbClr val="438086"/>
                </a:solidFill>
                <a:latin typeface="Cal"/>
              </a:rPr>
              <a:t>Və</a:t>
            </a:r>
            <a:r>
              <a:rPr lang="en-US" altLang="en-US" sz="2200" dirty="0">
                <a:solidFill>
                  <a:srgbClr val="438086"/>
                </a:solidFill>
                <a:latin typeface="Cal"/>
              </a:rPr>
              <a:t> </a:t>
            </a:r>
            <a:r>
              <a:rPr lang="en-US" altLang="en-US" sz="2200" i="1" dirty="0">
                <a:solidFill>
                  <a:srgbClr val="438086"/>
                </a:solidFill>
                <a:latin typeface="Cal"/>
              </a:rPr>
              <a:t>SC </a:t>
            </a:r>
            <a:r>
              <a:rPr lang="en-US" altLang="en-US" sz="2200" i="1" dirty="0" err="1">
                <a:solidFill>
                  <a:srgbClr val="438086"/>
                </a:solidFill>
                <a:latin typeface="Cal"/>
              </a:rPr>
              <a:t>Birləşmiş</a:t>
            </a:r>
            <a:r>
              <a:rPr lang="en-US" altLang="en-US" sz="2200" i="1" dirty="0">
                <a:solidFill>
                  <a:srgbClr val="438086"/>
                </a:solidFill>
                <a:latin typeface="Cal"/>
              </a:rPr>
              <a:t> </a:t>
            </a:r>
            <a:r>
              <a:rPr lang="en-US" altLang="en-US" sz="2200" i="1" dirty="0" err="1">
                <a:solidFill>
                  <a:srgbClr val="438086"/>
                </a:solidFill>
                <a:latin typeface="Cal"/>
              </a:rPr>
              <a:t>Krallığa</a:t>
            </a:r>
            <a:r>
              <a:rPr lang="en-US" altLang="en-US" sz="2200" i="1" dirty="0">
                <a:solidFill>
                  <a:srgbClr val="438086"/>
                </a:solidFill>
                <a:latin typeface="Cal"/>
              </a:rPr>
              <a:t> </a:t>
            </a:r>
            <a:r>
              <a:rPr lang="en-US" altLang="en-US" sz="2200" i="1" dirty="0" err="1">
                <a:solidFill>
                  <a:srgbClr val="438086"/>
                </a:solidFill>
                <a:latin typeface="Cal"/>
              </a:rPr>
              <a:t>qarşı</a:t>
            </a:r>
            <a:r>
              <a:rPr lang="en-US" altLang="en-US" sz="2200" i="1" dirty="0">
                <a:solidFill>
                  <a:srgbClr val="438086"/>
                </a:solidFill>
                <a:latin typeface="Cal"/>
              </a:rPr>
              <a:t> (2004)</a:t>
            </a:r>
          </a:p>
          <a:p>
            <a:pPr lvl="2" eaLnBrk="1" hangingPunct="1">
              <a:lnSpc>
                <a:spcPct val="70000"/>
              </a:lnSpc>
              <a:buClr>
                <a:srgbClr val="53548A"/>
              </a:buClr>
            </a:pPr>
            <a:r>
              <a:rPr lang="en-US" altLang="en-US" sz="2200" dirty="0">
                <a:solidFill>
                  <a:srgbClr val="53548A"/>
                </a:solidFill>
                <a:latin typeface="Cal"/>
              </a:rPr>
              <a:t>11 </a:t>
            </a:r>
            <a:r>
              <a:rPr lang="en-US" altLang="en-US" sz="2200" dirty="0" err="1">
                <a:solidFill>
                  <a:srgbClr val="53548A"/>
                </a:solidFill>
                <a:latin typeface="Cal"/>
              </a:rPr>
              <a:t>yaşlı</a:t>
            </a:r>
            <a:r>
              <a:rPr lang="en-US" altLang="en-US" sz="2200" dirty="0">
                <a:solidFill>
                  <a:srgbClr val="53548A"/>
                </a:solidFill>
                <a:latin typeface="Cal"/>
              </a:rPr>
              <a:t> </a:t>
            </a:r>
            <a:r>
              <a:rPr lang="en-US" altLang="en-US" sz="2200" dirty="0" err="1">
                <a:solidFill>
                  <a:srgbClr val="53548A"/>
                </a:solidFill>
                <a:latin typeface="Cal"/>
              </a:rPr>
              <a:t>oğlan</a:t>
            </a:r>
            <a:r>
              <a:rPr lang="en-US" altLang="en-US" sz="2200" dirty="0">
                <a:solidFill>
                  <a:srgbClr val="53548A"/>
                </a:solidFill>
                <a:latin typeface="Cal"/>
              </a:rPr>
              <a:t> </a:t>
            </a:r>
            <a:r>
              <a:rPr lang="en-US" altLang="en-US" sz="2200" dirty="0" err="1">
                <a:solidFill>
                  <a:srgbClr val="53548A"/>
                </a:solidFill>
                <a:latin typeface="Cal"/>
              </a:rPr>
              <a:t>daha</a:t>
            </a:r>
            <a:r>
              <a:rPr lang="en-US" altLang="en-US" sz="2200" dirty="0">
                <a:solidFill>
                  <a:srgbClr val="53548A"/>
                </a:solidFill>
                <a:latin typeface="Cal"/>
              </a:rPr>
              <a:t> </a:t>
            </a:r>
            <a:r>
              <a:rPr lang="en-US" altLang="en-US" sz="2200" dirty="0" err="1">
                <a:solidFill>
                  <a:srgbClr val="53548A"/>
                </a:solidFill>
                <a:latin typeface="Cal"/>
              </a:rPr>
              <a:t>az</a:t>
            </a:r>
            <a:r>
              <a:rPr lang="en-US" altLang="en-US" sz="2200" dirty="0">
                <a:solidFill>
                  <a:srgbClr val="53548A"/>
                </a:solidFill>
                <a:latin typeface="Cal"/>
              </a:rPr>
              <a:t> </a:t>
            </a:r>
            <a:r>
              <a:rPr lang="en-US" altLang="en-US" sz="2200" dirty="0" err="1">
                <a:solidFill>
                  <a:srgbClr val="53548A"/>
                </a:solidFill>
                <a:latin typeface="Cal"/>
              </a:rPr>
              <a:t>qorxuducu</a:t>
            </a:r>
            <a:r>
              <a:rPr lang="en-US" altLang="en-US" sz="2200" dirty="0">
                <a:solidFill>
                  <a:srgbClr val="53548A"/>
                </a:solidFill>
                <a:latin typeface="Cal"/>
              </a:rPr>
              <a:t> </a:t>
            </a:r>
            <a:r>
              <a:rPr lang="en-US" altLang="en-US" sz="2200" dirty="0" err="1">
                <a:solidFill>
                  <a:srgbClr val="53548A"/>
                </a:solidFill>
                <a:latin typeface="Cal"/>
              </a:rPr>
              <a:t>olması</a:t>
            </a:r>
            <a:r>
              <a:rPr lang="en-US" altLang="en-US" sz="2200" dirty="0">
                <a:solidFill>
                  <a:srgbClr val="53548A"/>
                </a:solidFill>
                <a:latin typeface="Cal"/>
              </a:rPr>
              <a:t> </a:t>
            </a:r>
            <a:r>
              <a:rPr lang="en-US" altLang="en-US" sz="2200" dirty="0" err="1">
                <a:solidFill>
                  <a:srgbClr val="53548A"/>
                </a:solidFill>
                <a:latin typeface="Cal"/>
              </a:rPr>
              <a:t>üçün</a:t>
            </a:r>
            <a:r>
              <a:rPr lang="en-US" altLang="en-US" sz="2200" dirty="0">
                <a:solidFill>
                  <a:srgbClr val="53548A"/>
                </a:solidFill>
                <a:latin typeface="Cal"/>
              </a:rPr>
              <a:t> </a:t>
            </a:r>
            <a:r>
              <a:rPr lang="en-US" altLang="en-US" sz="2200" dirty="0" err="1">
                <a:solidFill>
                  <a:srgbClr val="53548A"/>
                </a:solidFill>
                <a:latin typeface="Cal"/>
              </a:rPr>
              <a:t>məhkəmədə</a:t>
            </a:r>
            <a:r>
              <a:rPr lang="en-US" altLang="en-US" sz="2200" dirty="0">
                <a:solidFill>
                  <a:srgbClr val="53548A"/>
                </a:solidFill>
                <a:latin typeface="Cal"/>
              </a:rPr>
              <a:t> “</a:t>
            </a:r>
            <a:r>
              <a:rPr lang="en-US" altLang="en-US" sz="2200" dirty="0" err="1">
                <a:solidFill>
                  <a:srgbClr val="53548A"/>
                </a:solidFill>
                <a:latin typeface="Cal"/>
              </a:rPr>
              <a:t>ağlabatan</a:t>
            </a:r>
            <a:r>
              <a:rPr lang="en-US" altLang="en-US" sz="2200" dirty="0">
                <a:solidFill>
                  <a:srgbClr val="53548A"/>
                </a:solidFill>
                <a:latin typeface="Cal"/>
              </a:rPr>
              <a:t> </a:t>
            </a:r>
            <a:r>
              <a:rPr lang="en-US" altLang="en-US" sz="2200" dirty="0" err="1">
                <a:solidFill>
                  <a:srgbClr val="53548A"/>
                </a:solidFill>
                <a:latin typeface="Cal"/>
              </a:rPr>
              <a:t>tənzimləmələr</a:t>
            </a:r>
            <a:r>
              <a:rPr lang="en-US" altLang="en-US" sz="2200" dirty="0">
                <a:solidFill>
                  <a:srgbClr val="53548A"/>
                </a:solidFill>
                <a:latin typeface="Cal"/>
              </a:rPr>
              <a:t> </a:t>
            </a:r>
            <a:r>
              <a:rPr lang="en-US" altLang="en-US" sz="2200" dirty="0" err="1">
                <a:solidFill>
                  <a:srgbClr val="53548A"/>
                </a:solidFill>
                <a:latin typeface="Cal"/>
              </a:rPr>
              <a:t>ilə</a:t>
            </a:r>
            <a:r>
              <a:rPr lang="en-US" altLang="en-US" sz="2200" dirty="0">
                <a:solidFill>
                  <a:srgbClr val="53548A"/>
                </a:solidFill>
                <a:latin typeface="Cal"/>
              </a:rPr>
              <a:t>” </a:t>
            </a:r>
            <a:r>
              <a:rPr lang="en-US" altLang="en-US" sz="2200" dirty="0" err="1">
                <a:solidFill>
                  <a:srgbClr val="53548A"/>
                </a:solidFill>
                <a:latin typeface="Cal"/>
              </a:rPr>
              <a:t>ittiham</a:t>
            </a:r>
            <a:r>
              <a:rPr lang="en-US" altLang="en-US" sz="2200" dirty="0">
                <a:solidFill>
                  <a:srgbClr val="53548A"/>
                </a:solidFill>
                <a:latin typeface="Cal"/>
              </a:rPr>
              <a:t> </a:t>
            </a:r>
            <a:r>
              <a:rPr lang="en-US" altLang="en-US" sz="2200" dirty="0" err="1">
                <a:solidFill>
                  <a:srgbClr val="53548A"/>
                </a:solidFill>
                <a:latin typeface="Cal"/>
              </a:rPr>
              <a:t>edildi</a:t>
            </a:r>
            <a:r>
              <a:rPr lang="en-US" altLang="en-US" sz="2200" dirty="0">
                <a:solidFill>
                  <a:srgbClr val="53548A"/>
                </a:solidFill>
                <a:latin typeface="Cal"/>
              </a:rPr>
              <a:t>. </a:t>
            </a:r>
            <a:r>
              <a:rPr lang="en-US" altLang="en-US" sz="2200" dirty="0" err="1">
                <a:solidFill>
                  <a:srgbClr val="53548A"/>
                </a:solidFill>
                <a:latin typeface="Cal"/>
              </a:rPr>
              <a:t>İddiaçının</a:t>
            </a:r>
            <a:r>
              <a:rPr lang="en-US" altLang="en-US" sz="2200" dirty="0">
                <a:solidFill>
                  <a:srgbClr val="53548A"/>
                </a:solidFill>
                <a:latin typeface="Cal"/>
              </a:rPr>
              <a:t> </a:t>
            </a:r>
            <a:r>
              <a:rPr lang="en-US" altLang="en-US" sz="2200" dirty="0" err="1">
                <a:solidFill>
                  <a:srgbClr val="53548A"/>
                </a:solidFill>
                <a:latin typeface="Cal"/>
              </a:rPr>
              <a:t>əqli</a:t>
            </a:r>
            <a:r>
              <a:rPr lang="en-US" altLang="en-US" sz="2200" dirty="0">
                <a:solidFill>
                  <a:srgbClr val="53548A"/>
                </a:solidFill>
                <a:latin typeface="Cal"/>
              </a:rPr>
              <a:t> </a:t>
            </a:r>
            <a:r>
              <a:rPr lang="en-US" altLang="en-US" sz="2200" dirty="0" err="1">
                <a:solidFill>
                  <a:srgbClr val="53548A"/>
                </a:solidFill>
                <a:latin typeface="Cal"/>
              </a:rPr>
              <a:t>durumunun</a:t>
            </a:r>
            <a:r>
              <a:rPr lang="en-US" altLang="en-US" sz="2200" dirty="0">
                <a:solidFill>
                  <a:srgbClr val="53548A"/>
                </a:solidFill>
                <a:latin typeface="Cal"/>
              </a:rPr>
              <a:t> </a:t>
            </a:r>
            <a:r>
              <a:rPr lang="en-US" altLang="en-US" sz="2200" dirty="0" err="1">
                <a:solidFill>
                  <a:srgbClr val="53548A"/>
                </a:solidFill>
                <a:latin typeface="Cal"/>
              </a:rPr>
              <a:t>yaşına</a:t>
            </a:r>
            <a:r>
              <a:rPr lang="en-US" altLang="en-US" sz="2200" dirty="0">
                <a:solidFill>
                  <a:srgbClr val="53548A"/>
                </a:solidFill>
                <a:latin typeface="Cal"/>
              </a:rPr>
              <a:t> </a:t>
            </a:r>
            <a:r>
              <a:rPr lang="en-US" altLang="en-US" sz="2200" dirty="0" err="1">
                <a:solidFill>
                  <a:srgbClr val="53548A"/>
                </a:solidFill>
                <a:latin typeface="Cal"/>
              </a:rPr>
              <a:t>uyğun</a:t>
            </a:r>
            <a:r>
              <a:rPr lang="en-US" altLang="en-US" sz="2200" dirty="0">
                <a:solidFill>
                  <a:srgbClr val="53548A"/>
                </a:solidFill>
                <a:latin typeface="Cal"/>
              </a:rPr>
              <a:t> </a:t>
            </a:r>
            <a:r>
              <a:rPr lang="en-US" altLang="en-US" sz="2200" dirty="0" err="1">
                <a:solidFill>
                  <a:srgbClr val="53548A"/>
                </a:solidFill>
                <a:latin typeface="Cal"/>
              </a:rPr>
              <a:t>gəlməməsinə</a:t>
            </a:r>
            <a:r>
              <a:rPr lang="en-US" altLang="en-US" sz="2200" dirty="0">
                <a:solidFill>
                  <a:srgbClr val="53548A"/>
                </a:solidFill>
                <a:latin typeface="Cal"/>
              </a:rPr>
              <a:t> </a:t>
            </a:r>
            <a:r>
              <a:rPr lang="en-US" altLang="en-US" sz="2200" dirty="0" err="1">
                <a:solidFill>
                  <a:srgbClr val="53548A"/>
                </a:solidFill>
                <a:latin typeface="Cal"/>
              </a:rPr>
              <a:t>görə</a:t>
            </a:r>
            <a:r>
              <a:rPr lang="en-US" altLang="en-US" sz="2200" dirty="0">
                <a:solidFill>
                  <a:srgbClr val="53548A"/>
                </a:solidFill>
                <a:latin typeface="Cal"/>
              </a:rPr>
              <a:t>, </a:t>
            </a:r>
            <a:r>
              <a:rPr lang="en-US" altLang="en-US" sz="2200" dirty="0" err="1">
                <a:solidFill>
                  <a:srgbClr val="53548A"/>
                </a:solidFill>
                <a:latin typeface="Cal"/>
              </a:rPr>
              <a:t>qanun</a:t>
            </a:r>
            <a:r>
              <a:rPr lang="en-US" altLang="en-US" sz="2200" dirty="0">
                <a:solidFill>
                  <a:srgbClr val="53548A"/>
                </a:solidFill>
                <a:latin typeface="Cal"/>
              </a:rPr>
              <a:t> </a:t>
            </a:r>
            <a:r>
              <a:rPr lang="en-US" altLang="en-US" sz="2200" dirty="0" err="1">
                <a:solidFill>
                  <a:srgbClr val="53548A"/>
                </a:solidFill>
                <a:latin typeface="Cal"/>
              </a:rPr>
              <a:t>pozuntusu</a:t>
            </a:r>
            <a:r>
              <a:rPr lang="en-US" altLang="en-US" sz="2200" dirty="0">
                <a:solidFill>
                  <a:srgbClr val="53548A"/>
                </a:solidFill>
                <a:latin typeface="Cal"/>
              </a:rPr>
              <a:t> </a:t>
            </a:r>
            <a:r>
              <a:rPr lang="en-US" altLang="en-US" sz="2200" dirty="0" err="1">
                <a:solidFill>
                  <a:srgbClr val="53548A"/>
                </a:solidFill>
                <a:latin typeface="Cal"/>
              </a:rPr>
              <a:t>hesab</a:t>
            </a:r>
            <a:r>
              <a:rPr lang="en-US" altLang="en-US" sz="2200" dirty="0">
                <a:solidFill>
                  <a:srgbClr val="53548A"/>
                </a:solidFill>
                <a:latin typeface="Cal"/>
              </a:rPr>
              <a:t> </a:t>
            </a:r>
            <a:r>
              <a:rPr lang="en-US" altLang="en-US" sz="2200" dirty="0" err="1">
                <a:solidFill>
                  <a:srgbClr val="53548A"/>
                </a:solidFill>
                <a:latin typeface="Cal"/>
              </a:rPr>
              <a:t>edilir</a:t>
            </a:r>
            <a:r>
              <a:rPr lang="en-US" altLang="en-US" sz="2200" dirty="0">
                <a:solidFill>
                  <a:srgbClr val="53548A"/>
                </a:solidFill>
                <a:latin typeface="Cal"/>
              </a:rPr>
              <a:t>. </a:t>
            </a:r>
            <a:r>
              <a:rPr lang="en-US" altLang="en-US" sz="2200" dirty="0" err="1">
                <a:solidFill>
                  <a:srgbClr val="53548A"/>
                </a:solidFill>
                <a:latin typeface="Cal"/>
              </a:rPr>
              <a:t>Mütəxəssislərin</a:t>
            </a:r>
            <a:r>
              <a:rPr lang="en-US" altLang="en-US" sz="2200" dirty="0">
                <a:solidFill>
                  <a:srgbClr val="53548A"/>
                </a:solidFill>
                <a:latin typeface="Cal"/>
              </a:rPr>
              <a:t> </a:t>
            </a:r>
            <a:r>
              <a:rPr lang="en-US" altLang="en-US" sz="2200" dirty="0" err="1">
                <a:solidFill>
                  <a:srgbClr val="53548A"/>
                </a:solidFill>
                <a:latin typeface="Cal"/>
              </a:rPr>
              <a:t>iştirakı</a:t>
            </a:r>
            <a:r>
              <a:rPr lang="en-US" altLang="en-US" sz="2200" dirty="0">
                <a:solidFill>
                  <a:srgbClr val="53548A"/>
                </a:solidFill>
                <a:latin typeface="Cal"/>
              </a:rPr>
              <a:t> </a:t>
            </a:r>
            <a:r>
              <a:rPr lang="en-US" altLang="en-US" sz="2200" dirty="0" err="1">
                <a:solidFill>
                  <a:srgbClr val="53548A"/>
                </a:solidFill>
                <a:latin typeface="Cal"/>
              </a:rPr>
              <a:t>ilə</a:t>
            </a:r>
            <a:r>
              <a:rPr lang="en-US" altLang="en-US" sz="2200" dirty="0">
                <a:solidFill>
                  <a:srgbClr val="53548A"/>
                </a:solidFill>
                <a:latin typeface="Cal"/>
              </a:rPr>
              <a:t> </a:t>
            </a:r>
            <a:r>
              <a:rPr lang="en-US" altLang="en-US" sz="2200" dirty="0" err="1">
                <a:solidFill>
                  <a:srgbClr val="53548A"/>
                </a:solidFill>
                <a:latin typeface="Cal"/>
              </a:rPr>
              <a:t>mühakimə</a:t>
            </a:r>
            <a:r>
              <a:rPr lang="en-US" altLang="en-US" sz="2200" dirty="0">
                <a:solidFill>
                  <a:srgbClr val="53548A"/>
                </a:solidFill>
                <a:latin typeface="Cal"/>
              </a:rPr>
              <a:t> </a:t>
            </a:r>
            <a:r>
              <a:rPr lang="en-US" altLang="en-US" sz="2200" dirty="0" err="1">
                <a:solidFill>
                  <a:srgbClr val="53548A"/>
                </a:solidFill>
                <a:latin typeface="Cal"/>
              </a:rPr>
              <a:t>tələb</a:t>
            </a:r>
            <a:r>
              <a:rPr lang="en-US" altLang="en-US" sz="2200" dirty="0">
                <a:solidFill>
                  <a:srgbClr val="53548A"/>
                </a:solidFill>
                <a:latin typeface="Cal"/>
              </a:rPr>
              <a:t> </a:t>
            </a:r>
            <a:r>
              <a:rPr lang="en-US" altLang="en-US" sz="2200" dirty="0" err="1">
                <a:solidFill>
                  <a:srgbClr val="53548A"/>
                </a:solidFill>
                <a:latin typeface="Cal"/>
              </a:rPr>
              <a:t>edilirdi</a:t>
            </a:r>
            <a:r>
              <a:rPr lang="en-US" altLang="en-US" sz="2200" dirty="0">
                <a:solidFill>
                  <a:srgbClr val="53548A"/>
                </a:solidFill>
                <a:latin typeface="Cal"/>
              </a:rPr>
              <a:t>.</a:t>
            </a:r>
          </a:p>
        </p:txBody>
      </p:sp>
      <p:sp>
        <p:nvSpPr>
          <p:cNvPr id="14340"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0" hangingPunct="0">
              <a:buSzPct val="100000"/>
            </a:pPr>
            <a:fld id="{5FED3508-3160-4071-BFF6-0C9A698F949A}" type="slidenum">
              <a:rPr lang="en-US" altLang="en-US">
                <a:solidFill>
                  <a:srgbClr val="FFFFFF"/>
                </a:solidFill>
              </a:rPr>
              <a:pPr eaLnBrk="0" hangingPunct="0">
                <a:buSzPct val="100000"/>
              </a:pPr>
              <a:t>24</a:t>
            </a:fld>
            <a:endParaRPr lang="en-US" altLang="en-US">
              <a:solidFill>
                <a:srgbClr val="FFFFFF"/>
              </a:solidFill>
            </a:endParaRPr>
          </a:p>
        </p:txBody>
      </p:sp>
    </p:spTree>
    <p:extLst>
      <p:ext uri="{BB962C8B-B14F-4D97-AF65-F5344CB8AC3E}">
        <p14:creationId xmlns:p14="http://schemas.microsoft.com/office/powerpoint/2010/main" xmlns="" val="1114612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p:txBody>
          <a:bodyPr>
            <a:normAutofit fontScale="90000"/>
          </a:bodyPr>
          <a:lstStyle/>
          <a:p>
            <a:pPr algn="ctr" eaLnBrk="1" hangingPunct="1"/>
            <a:r>
              <a:rPr lang="fr-FR" altLang="en-US" b="1" dirty="0" smtClean="0">
                <a:solidFill>
                  <a:srgbClr val="FF0000"/>
                </a:solidFill>
                <a:latin typeface="Calibri" panose="020F0502020204030204" pitchFamily="34" charset="0"/>
                <a:cs typeface="Calibri" panose="020F0502020204030204" pitchFamily="34" charset="0"/>
                <a:sym typeface="Calibri" panose="020F0502020204030204" pitchFamily="34" charset="0"/>
              </a:rPr>
              <a:t>Susmaq hüququ</a:t>
            </a:r>
            <a:r>
              <a:rPr lang="az-Latn-AZ" altLang="en-US" b="1" dirty="0" smtClean="0">
                <a:solidFill>
                  <a:srgbClr val="FF0000"/>
                </a:solidFill>
                <a:latin typeface="Calibri" panose="020F0502020204030204" pitchFamily="34" charset="0"/>
                <a:cs typeface="Calibri" panose="020F0502020204030204" pitchFamily="34" charset="0"/>
                <a:sym typeface="Calibri" panose="020F0502020204030204" pitchFamily="34" charset="0"/>
              </a:rPr>
              <a:t> və öz əleyhinə ifadə verməmək hüququ</a:t>
            </a:r>
            <a:endParaRPr lang="fr-FR" altLang="en-US" b="1" dirty="0" smtClean="0">
              <a:solidFill>
                <a:srgbClr val="FF0000"/>
              </a:solidFill>
              <a:latin typeface="Calibri" panose="020F0502020204030204" pitchFamily="34" charset="0"/>
              <a:cs typeface="Calibri" panose="020F0502020204030204" pitchFamily="34" charset="0"/>
              <a:sym typeface="Calibri" panose="020F0502020204030204" pitchFamily="34" charset="0"/>
            </a:endParaRPr>
          </a:p>
        </p:txBody>
      </p:sp>
      <p:sp>
        <p:nvSpPr>
          <p:cNvPr id="3075" name="Espace réservé du contenu 2"/>
          <p:cNvSpPr>
            <a:spLocks noGrp="1"/>
          </p:cNvSpPr>
          <p:nvPr>
            <p:ph idx="1"/>
          </p:nvPr>
        </p:nvSpPr>
        <p:spPr>
          <a:xfrm>
            <a:off x="1066800" y="2103120"/>
            <a:ext cx="10058400" cy="5140642"/>
          </a:xfrm>
        </p:spPr>
        <p:txBody>
          <a:bodyPr>
            <a:normAutofit/>
          </a:bodyPr>
          <a:lstStyle/>
          <a:p>
            <a:pPr algn="just">
              <a:lnSpc>
                <a:spcPct val="90000"/>
              </a:lnSpc>
            </a:pPr>
            <a:r>
              <a:rPr lang="fr-FR" altLang="en-US" sz="2300" dirty="0" smtClean="0">
                <a:solidFill>
                  <a:srgbClr val="000000"/>
                </a:solidFill>
                <a:latin typeface="Cal"/>
                <a:cs typeface="Calibri" panose="020F0502020204030204" pitchFamily="34" charset="0"/>
                <a:sym typeface="Calibri" panose="020F0502020204030204" pitchFamily="34" charset="0"/>
              </a:rPr>
              <a:t>Cinayət işi zamanı ən adisindən ən ağırına qədər bütün cinayət növlərinə münasibətdə özünü ifşa etməmək hüququ (</a:t>
            </a:r>
            <a:r>
              <a:rPr lang="fr-FR" altLang="en-US" sz="2300" i="1" dirty="0" smtClean="0">
                <a:solidFill>
                  <a:srgbClr val="000000"/>
                </a:solidFill>
                <a:latin typeface="Cal"/>
                <a:cs typeface="Calibri" panose="020F0502020204030204" pitchFamily="34" charset="0"/>
                <a:sym typeface="Calibri" panose="020F0502020204030204" pitchFamily="34" charset="0"/>
              </a:rPr>
              <a:t>Saunders Birləşmiş Krallığa qarşı</a:t>
            </a:r>
            <a:r>
              <a:rPr lang="fr-FR" altLang="en-US" sz="2300" dirty="0" smtClean="0">
                <a:solidFill>
                  <a:srgbClr val="000000"/>
                </a:solidFill>
                <a:latin typeface="Cal"/>
                <a:cs typeface="Calibri" panose="020F0502020204030204" pitchFamily="34" charset="0"/>
                <a:sym typeface="Calibri" panose="020F0502020204030204" pitchFamily="34" charset="0"/>
              </a:rPr>
              <a:t>, § 74).</a:t>
            </a:r>
          </a:p>
          <a:p>
            <a:pPr algn="just">
              <a:lnSpc>
                <a:spcPct val="90000"/>
              </a:lnSpc>
            </a:pPr>
            <a:r>
              <a:rPr lang="fr-FR" altLang="en-US" sz="2300" dirty="0" smtClean="0">
                <a:solidFill>
                  <a:srgbClr val="000000"/>
                </a:solidFill>
                <a:latin typeface="Cal"/>
                <a:cs typeface="Calibri" panose="020F0502020204030204" pitchFamily="34" charset="0"/>
                <a:sym typeface="Calibri" panose="020F0502020204030204" pitchFamily="34" charset="0"/>
              </a:rPr>
              <a:t>Susmaq hüququ </a:t>
            </a:r>
            <a:r>
              <a:rPr lang="fr-FR" altLang="en-US" sz="2300" b="1" dirty="0" smtClean="0">
                <a:solidFill>
                  <a:srgbClr val="000000"/>
                </a:solidFill>
                <a:latin typeface="Cal"/>
                <a:cs typeface="Calibri" panose="020F0502020204030204" pitchFamily="34" charset="0"/>
                <a:sym typeface="Calibri" panose="020F0502020204030204" pitchFamily="34" charset="0"/>
              </a:rPr>
              <a:t>şübhəlinin polis tərəfindən dindirilməyə başladığı andan tətbiq olunur</a:t>
            </a:r>
            <a:r>
              <a:rPr lang="fr-FR" altLang="en-US" sz="2300" dirty="0" smtClean="0">
                <a:solidFill>
                  <a:srgbClr val="000000"/>
                </a:solidFill>
                <a:latin typeface="Cal"/>
                <a:cs typeface="Calibri" panose="020F0502020204030204" pitchFamily="34" charset="0"/>
                <a:sym typeface="Calibri" panose="020F0502020204030204" pitchFamily="34" charset="0"/>
              </a:rPr>
              <a:t> (Con Murrey Birləşmiş Krallığa qarşı, § 45)</a:t>
            </a:r>
          </a:p>
        </p:txBody>
      </p:sp>
      <p:pic>
        <p:nvPicPr>
          <p:cNvPr id="2" name="Рисунок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819400" y="3913087"/>
            <a:ext cx="6034087" cy="3330675"/>
          </a:xfrm>
          <a:prstGeom prst="rect">
            <a:avLst/>
          </a:prstGeom>
        </p:spPr>
      </p:pic>
    </p:spTree>
    <p:extLst>
      <p:ext uri="{BB962C8B-B14F-4D97-AF65-F5344CB8AC3E}">
        <p14:creationId xmlns:p14="http://schemas.microsoft.com/office/powerpoint/2010/main" xmlns="" val="36571781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1066800" y="439394"/>
            <a:ext cx="10058400" cy="1440206"/>
          </a:xfrm>
        </p:spPr>
        <p:txBody>
          <a:bodyPr/>
          <a:lstStyle/>
          <a:p>
            <a:pPr algn="ctr" eaLnBrk="1" hangingPunct="1"/>
            <a:r>
              <a:rPr lang="az-Latn-AZ" altLang="en-US" b="1" dirty="0" smtClean="0">
                <a:solidFill>
                  <a:srgbClr val="FF0000"/>
                </a:solidFill>
                <a:cs typeface="Calibri" panose="020F0502020204030204" pitchFamily="34" charset="0"/>
                <a:sym typeface="Calibri" panose="020F0502020204030204" pitchFamily="34" charset="0"/>
              </a:rPr>
              <a:t>Susmaq h</a:t>
            </a:r>
            <a:r>
              <a:rPr lang="fr-FR" altLang="en-US" b="1" dirty="0" smtClean="0">
                <a:solidFill>
                  <a:srgbClr val="FF0000"/>
                </a:solidFill>
                <a:cs typeface="Calibri" panose="020F0502020204030204" pitchFamily="34" charset="0"/>
                <a:sym typeface="Calibri" panose="020F0502020204030204" pitchFamily="34" charset="0"/>
              </a:rPr>
              <a:t>üququn</a:t>
            </a:r>
            <a:r>
              <a:rPr lang="az-Latn-AZ" altLang="en-US" b="1" dirty="0" smtClean="0">
                <a:solidFill>
                  <a:srgbClr val="FF0000"/>
                </a:solidFill>
                <a:cs typeface="Calibri" panose="020F0502020204030204" pitchFamily="34" charset="0"/>
                <a:sym typeface="Calibri" panose="020F0502020204030204" pitchFamily="34" charset="0"/>
              </a:rPr>
              <a:t>un</a:t>
            </a:r>
            <a:r>
              <a:rPr lang="fr-FR" altLang="en-US" b="1" dirty="0" smtClean="0">
                <a:solidFill>
                  <a:srgbClr val="FF0000"/>
                </a:solidFill>
                <a:cs typeface="Calibri" panose="020F0502020204030204" pitchFamily="34" charset="0"/>
                <a:sym typeface="Calibri" panose="020F0502020204030204" pitchFamily="34" charset="0"/>
              </a:rPr>
              <a:t> tətbiq dairəsi</a:t>
            </a:r>
          </a:p>
        </p:txBody>
      </p:sp>
      <p:sp>
        <p:nvSpPr>
          <p:cNvPr id="4099" name="Espace réservé du contenu 2"/>
          <p:cNvSpPr>
            <a:spLocks noGrp="1"/>
          </p:cNvSpPr>
          <p:nvPr>
            <p:ph idx="1"/>
          </p:nvPr>
        </p:nvSpPr>
        <p:spPr>
          <a:xfrm>
            <a:off x="1066800" y="1600200"/>
            <a:ext cx="10261600" cy="4852988"/>
          </a:xfrm>
        </p:spPr>
        <p:txBody>
          <a:bodyPr/>
          <a:lstStyle/>
          <a:p>
            <a:pPr marL="0" indent="0" algn="just">
              <a:buNone/>
            </a:pPr>
            <a:endParaRPr lang="az-Latn-AZ" altLang="en-US" sz="3000" dirty="0" smtClean="0">
              <a:solidFill>
                <a:srgbClr val="000000"/>
              </a:solidFill>
              <a:cs typeface="Calibri" panose="020F0502020204030204" pitchFamily="34" charset="0"/>
              <a:sym typeface="Calibri" panose="020F0502020204030204" pitchFamily="34" charset="0"/>
            </a:endParaRPr>
          </a:p>
          <a:p>
            <a:pPr marL="0" indent="0" algn="just">
              <a:buNone/>
            </a:pPr>
            <a:r>
              <a:rPr lang="az-Latn-AZ" altLang="en-US" sz="3000" dirty="0" smtClean="0">
                <a:solidFill>
                  <a:srgbClr val="000000"/>
                </a:solidFill>
                <a:latin typeface="Cal"/>
                <a:cs typeface="Calibri" panose="020F0502020204030204" pitchFamily="34" charset="0"/>
                <a:sym typeface="Calibri" panose="020F0502020204030204" pitchFamily="34" charset="0"/>
              </a:rPr>
              <a:t>Ö</a:t>
            </a:r>
            <a:r>
              <a:rPr lang="fr-FR" altLang="en-US" sz="3000" dirty="0" smtClean="0">
                <a:solidFill>
                  <a:srgbClr val="000000"/>
                </a:solidFill>
                <a:latin typeface="Cal"/>
                <a:cs typeface="Calibri" panose="020F0502020204030204" pitchFamily="34" charset="0"/>
                <a:sym typeface="Calibri" panose="020F0502020204030204" pitchFamily="34" charset="0"/>
              </a:rPr>
              <a:t>zünü </a:t>
            </a:r>
            <a:r>
              <a:rPr lang="fr-FR" altLang="en-US" sz="3000" dirty="0">
                <a:solidFill>
                  <a:srgbClr val="000000"/>
                </a:solidFill>
                <a:latin typeface="Cal"/>
                <a:cs typeface="Calibri" panose="020F0502020204030204" pitchFamily="34" charset="0"/>
                <a:sym typeface="Calibri" panose="020F0502020204030204" pitchFamily="34" charset="0"/>
              </a:rPr>
              <a:t>ifşa əleyhinə immunitet </a:t>
            </a:r>
            <a:r>
              <a:rPr lang="fr-FR" altLang="en-US" sz="3000" b="1" dirty="0">
                <a:solidFill>
                  <a:srgbClr val="000000"/>
                </a:solidFill>
                <a:latin typeface="Cal"/>
                <a:cs typeface="Calibri" panose="020F0502020204030204" pitchFamily="34" charset="0"/>
                <a:sym typeface="Calibri" panose="020F0502020204030204" pitchFamily="34" charset="0"/>
              </a:rPr>
              <a:t>şübhəlinin</a:t>
            </a:r>
            <a:r>
              <a:rPr lang="fr-FR" altLang="en-US" sz="3000" dirty="0">
                <a:solidFill>
                  <a:srgbClr val="000000"/>
                </a:solidFill>
                <a:latin typeface="Cal"/>
                <a:cs typeface="Calibri" panose="020F0502020204030204" pitchFamily="34" charset="0"/>
                <a:sym typeface="Calibri" panose="020F0502020204030204" pitchFamily="34" charset="0"/>
              </a:rPr>
              <a:t> iradəsindən asılı olmayaraq mövcud olan məcburi vasitələrə müraciət yolu ilə əldə edilə biləcək, order əsasında alınmış sənəd, nəfəs (alkoqol yoxlaması), qan, sidik nümunəsi və DNK testi üçün bədən toxuması </a:t>
            </a:r>
            <a:r>
              <a:rPr lang="fr-FR" altLang="en-US" sz="3000" b="1" dirty="0">
                <a:solidFill>
                  <a:srgbClr val="000000"/>
                </a:solidFill>
                <a:latin typeface="Cal"/>
                <a:cs typeface="Calibri" panose="020F0502020204030204" pitchFamily="34" charset="0"/>
                <a:sym typeface="Calibri" panose="020F0502020204030204" pitchFamily="34" charset="0"/>
              </a:rPr>
              <a:t>kimi materialların cinayət işində istifadəsinə şamil </a:t>
            </a:r>
            <a:r>
              <a:rPr lang="fr-FR" altLang="en-US" sz="3000" b="1" dirty="0" smtClean="0">
                <a:solidFill>
                  <a:srgbClr val="000000"/>
                </a:solidFill>
                <a:latin typeface="Cal"/>
                <a:cs typeface="Calibri" panose="020F0502020204030204" pitchFamily="34" charset="0"/>
                <a:sym typeface="Calibri" panose="020F0502020204030204" pitchFamily="34" charset="0"/>
              </a:rPr>
              <a:t>edilmir</a:t>
            </a:r>
            <a:r>
              <a:rPr lang="az-Latn-AZ" altLang="en-US" sz="3000" dirty="0" smtClean="0">
                <a:solidFill>
                  <a:srgbClr val="000000"/>
                </a:solidFill>
                <a:latin typeface="Cal"/>
                <a:cs typeface="Calibri" panose="020F0502020204030204" pitchFamily="34" charset="0"/>
                <a:sym typeface="Calibri" panose="020F0502020204030204" pitchFamily="34" charset="0"/>
              </a:rPr>
              <a:t>.</a:t>
            </a:r>
          </a:p>
          <a:p>
            <a:pPr marL="0" indent="0" algn="just">
              <a:buNone/>
            </a:pPr>
            <a:r>
              <a:rPr lang="fr-FR" altLang="en-US" sz="3000" dirty="0" smtClean="0">
                <a:solidFill>
                  <a:srgbClr val="000000"/>
                </a:solidFill>
                <a:latin typeface="Cal"/>
                <a:cs typeface="Calibri" panose="020F0502020204030204" pitchFamily="34" charset="0"/>
                <a:sym typeface="Calibri" panose="020F0502020204030204" pitchFamily="34" charset="0"/>
              </a:rPr>
              <a:t>(</a:t>
            </a:r>
            <a:r>
              <a:rPr lang="fr-FR" altLang="en-US" sz="3000" i="1" dirty="0">
                <a:solidFill>
                  <a:srgbClr val="000000"/>
                </a:solidFill>
                <a:latin typeface="Cal"/>
                <a:cs typeface="Calibri" panose="020F0502020204030204" pitchFamily="34" charset="0"/>
                <a:sym typeface="Calibri" panose="020F0502020204030204" pitchFamily="34" charset="0"/>
              </a:rPr>
              <a:t>Saunders Birləşmiş Krallığa qarşı</a:t>
            </a:r>
            <a:r>
              <a:rPr lang="fr-FR" altLang="en-US" sz="3000" dirty="0">
                <a:solidFill>
                  <a:srgbClr val="000000"/>
                </a:solidFill>
                <a:latin typeface="Cal"/>
                <a:cs typeface="Calibri" panose="020F0502020204030204" pitchFamily="34" charset="0"/>
                <a:sym typeface="Calibri" panose="020F0502020204030204" pitchFamily="34" charset="0"/>
              </a:rPr>
              <a:t>, § 69; </a:t>
            </a:r>
            <a:r>
              <a:rPr lang="fr-FR" altLang="en-US" sz="3000" i="1" dirty="0">
                <a:solidFill>
                  <a:srgbClr val="000000"/>
                </a:solidFill>
                <a:latin typeface="Cal"/>
                <a:cs typeface="Calibri" panose="020F0502020204030204" pitchFamily="34" charset="0"/>
                <a:sym typeface="Calibri" panose="020F0502020204030204" pitchFamily="34" charset="0"/>
              </a:rPr>
              <a:t>OHalloran və Fransis Birləşmiş Krallığa qarşı</a:t>
            </a:r>
            <a:r>
              <a:rPr lang="fr-FR" altLang="en-US" sz="3000" dirty="0">
                <a:solidFill>
                  <a:srgbClr val="000000"/>
                </a:solidFill>
                <a:latin typeface="Cal"/>
                <a:cs typeface="Calibri" panose="020F0502020204030204" pitchFamily="34" charset="0"/>
                <a:sym typeface="Calibri" panose="020F0502020204030204" pitchFamily="34" charset="0"/>
              </a:rPr>
              <a:t> [GC] § 47)</a:t>
            </a:r>
          </a:p>
        </p:txBody>
      </p:sp>
    </p:spTree>
    <p:extLst>
      <p:ext uri="{BB962C8B-B14F-4D97-AF65-F5344CB8AC3E}">
        <p14:creationId xmlns:p14="http://schemas.microsoft.com/office/powerpoint/2010/main" xmlns="" val="20658535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p:txBody>
          <a:bodyPr/>
          <a:lstStyle/>
          <a:p>
            <a:pPr algn="ctr" eaLnBrk="1" hangingPunct="1"/>
            <a:r>
              <a:rPr lang="fr-FR" altLang="en-US" b="1" dirty="0" smtClean="0">
                <a:solidFill>
                  <a:srgbClr val="FF0000"/>
                </a:solidFill>
                <a:cs typeface="Calibri" panose="020F0502020204030204" pitchFamily="34" charset="0"/>
                <a:sym typeface="Calibri" panose="020F0502020204030204" pitchFamily="34" charset="0"/>
              </a:rPr>
              <a:t>Susmaq hüququ</a:t>
            </a:r>
          </a:p>
        </p:txBody>
      </p:sp>
      <p:sp>
        <p:nvSpPr>
          <p:cNvPr id="5123" name="Espace réservé du contenu 2"/>
          <p:cNvSpPr>
            <a:spLocks noGrp="1"/>
          </p:cNvSpPr>
          <p:nvPr>
            <p:ph idx="1"/>
          </p:nvPr>
        </p:nvSpPr>
        <p:spPr>
          <a:xfrm>
            <a:off x="1066800" y="2103120"/>
            <a:ext cx="10058400" cy="4513580"/>
          </a:xfrm>
        </p:spPr>
        <p:txBody>
          <a:bodyPr>
            <a:normAutofit/>
          </a:bodyPr>
          <a:lstStyle/>
          <a:p>
            <a:pPr algn="just">
              <a:lnSpc>
                <a:spcPct val="80000"/>
              </a:lnSpc>
            </a:pPr>
            <a:r>
              <a:rPr lang="fr-FR" altLang="en-US" sz="2800" dirty="0">
                <a:solidFill>
                  <a:srgbClr val="000000"/>
                </a:solidFill>
                <a:latin typeface="Calibri" panose="020F0502020204030204" pitchFamily="34" charset="0"/>
                <a:cs typeface="Calibri" panose="020F0502020204030204" pitchFamily="34" charset="0"/>
                <a:sym typeface="Calibri" panose="020F0502020204030204" pitchFamily="34" charset="0"/>
              </a:rPr>
              <a:t>Özünü ifşa əleyhinə immunitet prinsip etibarilə şübhəlinin polis tərəfindən dindirilən zaman danışmağı və ya susmağı seçmək hüququnu müdafiə edir. </a:t>
            </a:r>
            <a:endParaRPr lang="az-Latn-AZ" altLang="en-US" sz="2800" dirty="0" smtClean="0">
              <a:solidFill>
                <a:srgbClr val="000000"/>
              </a:solidFill>
              <a:latin typeface="Calibri" panose="020F0502020204030204" pitchFamily="34" charset="0"/>
              <a:cs typeface="Calibri" panose="020F0502020204030204" pitchFamily="34" charset="0"/>
              <a:sym typeface="Calibri" panose="020F0502020204030204" pitchFamily="34" charset="0"/>
            </a:endParaRPr>
          </a:p>
          <a:p>
            <a:pPr algn="just">
              <a:lnSpc>
                <a:spcPct val="80000"/>
              </a:lnSpc>
            </a:pPr>
            <a:r>
              <a:rPr lang="fr-FR" altLang="en-US" sz="2800" dirty="0" smtClean="0">
                <a:solidFill>
                  <a:srgbClr val="000000"/>
                </a:solidFill>
                <a:latin typeface="Calibri" panose="020F0502020204030204" pitchFamily="34" charset="0"/>
                <a:cs typeface="Calibri" panose="020F0502020204030204" pitchFamily="34" charset="0"/>
                <a:sym typeface="Calibri" panose="020F0502020204030204" pitchFamily="34" charset="0"/>
              </a:rPr>
              <a:t>Şübhəli </a:t>
            </a:r>
            <a:r>
              <a:rPr lang="fr-FR" altLang="en-US" sz="2800" dirty="0">
                <a:solidFill>
                  <a:srgbClr val="000000"/>
                </a:solidFill>
                <a:latin typeface="Calibri" panose="020F0502020204030204" pitchFamily="34" charset="0"/>
                <a:cs typeface="Calibri" panose="020F0502020204030204" pitchFamily="34" charset="0"/>
                <a:sym typeface="Calibri" panose="020F0502020204030204" pitchFamily="34" charset="0"/>
              </a:rPr>
              <a:t>dindirilmə zamanı susmağı seçdikdə və səlahiyyətli orqanlar şübhəlinin dindirilmə zamanı əldə edə bilmədikləri etirafı etməsinə və ya ifşa səciyyəli başqa bəyanat verməsinə nail olmaq üçün fəndlərdən istifadə etdikdə (konkret bu halda etiraf ərizəçi ilə eyni hücrəni paylaşan polis xəbərçisinə edilmişdi) və beləliklə əldə olunan bu etiraf və ya bəyanatlar məhkəmədə dəlil olaraq təqdim edildikdə, bu cür seçim azadlığı </a:t>
            </a:r>
            <a:r>
              <a:rPr lang="fr-FR" altLang="en-US" sz="2800" b="1" u="sng" dirty="0">
                <a:solidFill>
                  <a:srgbClr val="000000"/>
                </a:solidFill>
                <a:latin typeface="Calibri" panose="020F0502020204030204" pitchFamily="34" charset="0"/>
                <a:cs typeface="Calibri" panose="020F0502020204030204" pitchFamily="34" charset="0"/>
                <a:sym typeface="Calibri" panose="020F0502020204030204" pitchFamily="34" charset="0"/>
              </a:rPr>
              <a:t>effektiv</a:t>
            </a:r>
            <a:r>
              <a:rPr lang="fr-FR" altLang="en-US" sz="2800" dirty="0">
                <a:solidFill>
                  <a:srgbClr val="000000"/>
                </a:solidFill>
                <a:latin typeface="Calibri" panose="020F0502020204030204" pitchFamily="34" charset="0"/>
                <a:cs typeface="Calibri" panose="020F0502020204030204" pitchFamily="34" charset="0"/>
                <a:sym typeface="Calibri" panose="020F0502020204030204" pitchFamily="34" charset="0"/>
              </a:rPr>
              <a:t> şəkildə sarsılır </a:t>
            </a:r>
            <a:endParaRPr lang="az-Latn-AZ" altLang="en-US" sz="2800" dirty="0" smtClean="0">
              <a:solidFill>
                <a:srgbClr val="000000"/>
              </a:solidFill>
              <a:latin typeface="Calibri" panose="020F0502020204030204" pitchFamily="34" charset="0"/>
              <a:cs typeface="Calibri" panose="020F0502020204030204" pitchFamily="34" charset="0"/>
              <a:sym typeface="Calibri" panose="020F0502020204030204" pitchFamily="34" charset="0"/>
            </a:endParaRPr>
          </a:p>
          <a:p>
            <a:pPr algn="just">
              <a:lnSpc>
                <a:spcPct val="80000"/>
              </a:lnSpc>
            </a:pPr>
            <a:r>
              <a:rPr lang="fr-FR" altLang="en-US" sz="2800" dirty="0" smtClean="0">
                <a:solidFill>
                  <a:srgbClr val="000000"/>
                </a:solidFill>
                <a:latin typeface="Calibri" panose="020F0502020204030204" pitchFamily="34" charset="0"/>
                <a:cs typeface="Calibri" panose="020F0502020204030204" pitchFamily="34" charset="0"/>
                <a:sym typeface="Calibri" panose="020F0502020204030204" pitchFamily="34" charset="0"/>
              </a:rPr>
              <a:t>(</a:t>
            </a:r>
            <a:r>
              <a:rPr lang="fr-FR" altLang="en-US" sz="2800" b="1" i="1" dirty="0">
                <a:solidFill>
                  <a:srgbClr val="000000"/>
                </a:solidFill>
                <a:latin typeface="Calibri" panose="020F0502020204030204" pitchFamily="34" charset="0"/>
                <a:cs typeface="Calibri" panose="020F0502020204030204" pitchFamily="34" charset="0"/>
                <a:sym typeface="Calibri" panose="020F0502020204030204" pitchFamily="34" charset="0"/>
              </a:rPr>
              <a:t>Alen Birləşmiş Krallığa qarşı</a:t>
            </a:r>
            <a:r>
              <a:rPr lang="fr-FR" altLang="en-US" sz="2800" dirty="0">
                <a:solidFill>
                  <a:srgbClr val="000000"/>
                </a:solidFill>
                <a:latin typeface="Calibri" panose="020F0502020204030204" pitchFamily="34" charset="0"/>
                <a:cs typeface="Calibri" panose="020F0502020204030204" pitchFamily="34" charset="0"/>
                <a:sym typeface="Calibri" panose="020F0502020204030204" pitchFamily="34" charset="0"/>
              </a:rPr>
              <a:t>, § 50)</a:t>
            </a:r>
          </a:p>
        </p:txBody>
      </p:sp>
    </p:spTree>
    <p:extLst>
      <p:ext uri="{BB962C8B-B14F-4D97-AF65-F5344CB8AC3E}">
        <p14:creationId xmlns:p14="http://schemas.microsoft.com/office/powerpoint/2010/main" xmlns="" val="16178039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981200" y="274639"/>
            <a:ext cx="8229600" cy="706437"/>
          </a:xfrm>
        </p:spPr>
        <p:txBody>
          <a:bodyPr/>
          <a:lstStyle/>
          <a:p>
            <a:pPr eaLnBrk="1" hangingPunct="1"/>
            <a:r>
              <a:rPr lang="fr-FR" altLang="en-US" sz="4000" b="1" dirty="0">
                <a:solidFill>
                  <a:srgbClr val="FF0000"/>
                </a:solidFill>
                <a:cs typeface="Calibri" panose="020F0502020204030204" pitchFamily="34" charset="0"/>
                <a:sym typeface="Calibri" panose="020F0502020204030204" pitchFamily="34" charset="0"/>
              </a:rPr>
              <a:t>Susmaq hüququ: nisbi hüquqdur</a:t>
            </a:r>
          </a:p>
        </p:txBody>
      </p:sp>
      <p:sp>
        <p:nvSpPr>
          <p:cNvPr id="6147" name="Espace réservé du contenu 2"/>
          <p:cNvSpPr>
            <a:spLocks noGrp="1"/>
          </p:cNvSpPr>
          <p:nvPr>
            <p:ph idx="1"/>
          </p:nvPr>
        </p:nvSpPr>
        <p:spPr>
          <a:xfrm>
            <a:off x="673100" y="981076"/>
            <a:ext cx="10807699" cy="5616575"/>
          </a:xfrm>
        </p:spPr>
        <p:txBody>
          <a:bodyPr>
            <a:normAutofit/>
          </a:bodyPr>
          <a:lstStyle/>
          <a:p>
            <a:pPr eaLnBrk="1" hangingPunct="1"/>
            <a:r>
              <a:rPr lang="fr-FR" altLang="en-US" sz="2800" dirty="0">
                <a:solidFill>
                  <a:srgbClr val="000000"/>
                </a:solidFill>
                <a:latin typeface="Calibri" panose="020F0502020204030204" pitchFamily="34" charset="0"/>
                <a:cs typeface="Calibri" panose="020F0502020204030204" pitchFamily="34" charset="0"/>
                <a:sym typeface="Calibri" panose="020F0502020204030204" pitchFamily="34" charset="0"/>
              </a:rPr>
              <a:t>Susmaq hüququ mütləq hüquq deyil (</a:t>
            </a:r>
            <a:r>
              <a:rPr lang="fr-FR" altLang="en-US" sz="2800" i="1" dirty="0">
                <a:solidFill>
                  <a:srgbClr val="000000"/>
                </a:solidFill>
                <a:latin typeface="Calibri" panose="020F0502020204030204" pitchFamily="34" charset="0"/>
                <a:cs typeface="Calibri" panose="020F0502020204030204" pitchFamily="34" charset="0"/>
                <a:sym typeface="Calibri" panose="020F0502020204030204" pitchFamily="34" charset="0"/>
              </a:rPr>
              <a:t>Jon Murray Birləşmiş Krallığa qarşı</a:t>
            </a:r>
            <a:r>
              <a:rPr lang="fr-FR" altLang="en-US" sz="2800" dirty="0">
                <a:solidFill>
                  <a:srgbClr val="000000"/>
                </a:solidFill>
                <a:latin typeface="Calibri" panose="020F0502020204030204" pitchFamily="34" charset="0"/>
                <a:cs typeface="Calibri" panose="020F0502020204030204" pitchFamily="34" charset="0"/>
                <a:sym typeface="Calibri" panose="020F0502020204030204" pitchFamily="34" charset="0"/>
              </a:rPr>
              <a:t>, § 47). </a:t>
            </a:r>
          </a:p>
          <a:p>
            <a:pPr eaLnBrk="1" hangingPunct="1"/>
            <a:r>
              <a:rPr lang="fr-FR" altLang="en-US" sz="2800" dirty="0">
                <a:solidFill>
                  <a:srgbClr val="000000"/>
                </a:solidFill>
                <a:latin typeface="Calibri" panose="020F0502020204030204" pitchFamily="34" charset="0"/>
                <a:cs typeface="Calibri" panose="020F0502020204030204" pitchFamily="34" charset="0"/>
                <a:sym typeface="Calibri" panose="020F0502020204030204" pitchFamily="34" charset="0"/>
              </a:rPr>
              <a:t>Hər hansı prosedurun özünü ifşa əleyhinə immunitetin əsas mahiyyətini puç edib-etmədiyini dəyərləndirən zaman Məhkəmə aşağıdakı elementləri nəzərə almalıdır: </a:t>
            </a:r>
          </a:p>
          <a:p>
            <a:pPr eaLnBrk="1" hangingPunct="1">
              <a:buFont typeface="Calibri" panose="020F0502020204030204" pitchFamily="34" charset="0"/>
              <a:buNone/>
            </a:pPr>
            <a:r>
              <a:rPr lang="fr-FR" altLang="en-US" sz="2800" dirty="0">
                <a:solidFill>
                  <a:srgbClr val="000000"/>
                </a:solidFill>
                <a:latin typeface="Calibri" panose="020F0502020204030204" pitchFamily="34" charset="0"/>
                <a:cs typeface="Calibri" panose="020F0502020204030204" pitchFamily="34" charset="0"/>
                <a:sym typeface="Calibri" panose="020F0502020204030204" pitchFamily="34" charset="0"/>
              </a:rPr>
              <a:t>– vadaredilmənin mahiyyəti və dərəcəsi; </a:t>
            </a:r>
          </a:p>
          <a:p>
            <a:pPr eaLnBrk="1" hangingPunct="1">
              <a:buFont typeface="Calibri" panose="020F0502020204030204" pitchFamily="34" charset="0"/>
              <a:buNone/>
            </a:pPr>
            <a:r>
              <a:rPr lang="fr-FR" altLang="en-US" sz="2800" dirty="0">
                <a:solidFill>
                  <a:srgbClr val="000000"/>
                </a:solidFill>
                <a:latin typeface="Calibri" panose="020F0502020204030204" pitchFamily="34" charset="0"/>
                <a:cs typeface="Calibri" panose="020F0502020204030204" pitchFamily="34" charset="0"/>
                <a:sym typeface="Calibri" panose="020F0502020204030204" pitchFamily="34" charset="0"/>
              </a:rPr>
              <a:t>– prosedurda hər hansı müvafiq qoruyucu tədbirlərin mövcudluğu; </a:t>
            </a:r>
          </a:p>
          <a:p>
            <a:pPr eaLnBrk="1" hangingPunct="1">
              <a:buFont typeface="Calibri" panose="020F0502020204030204" pitchFamily="34" charset="0"/>
              <a:buNone/>
            </a:pPr>
            <a:r>
              <a:rPr lang="fr-FR" altLang="en-US" sz="2800" dirty="0">
                <a:solidFill>
                  <a:srgbClr val="000000"/>
                </a:solidFill>
                <a:latin typeface="Calibri" panose="020F0502020204030204" pitchFamily="34" charset="0"/>
                <a:cs typeface="Calibri" panose="020F0502020204030204" pitchFamily="34" charset="0"/>
                <a:sym typeface="Calibri" panose="020F0502020204030204" pitchFamily="34" charset="0"/>
              </a:rPr>
              <a:t>– bu yolla əldə edilmiş hər hansı materialın istifadəsi </a:t>
            </a:r>
            <a:endParaRPr lang="az-Latn-AZ" altLang="en-US" sz="2800" dirty="0" smtClean="0">
              <a:solidFill>
                <a:srgbClr val="000000"/>
              </a:solidFill>
              <a:latin typeface="Calibri" panose="020F0502020204030204" pitchFamily="34" charset="0"/>
              <a:cs typeface="Calibri" panose="020F0502020204030204" pitchFamily="34" charset="0"/>
              <a:sym typeface="Calibri" panose="020F0502020204030204" pitchFamily="34" charset="0"/>
            </a:endParaRPr>
          </a:p>
          <a:p>
            <a:pPr eaLnBrk="1" hangingPunct="1">
              <a:buFont typeface="Calibri" panose="020F0502020204030204" pitchFamily="34" charset="0"/>
              <a:buNone/>
            </a:pPr>
            <a:r>
              <a:rPr lang="fr-FR" altLang="en-US" sz="2800" dirty="0" smtClean="0">
                <a:solidFill>
                  <a:srgbClr val="000000"/>
                </a:solidFill>
                <a:latin typeface="Calibri" panose="020F0502020204030204" pitchFamily="34" charset="0"/>
                <a:cs typeface="Calibri" panose="020F0502020204030204" pitchFamily="34" charset="0"/>
                <a:sym typeface="Calibri" panose="020F0502020204030204" pitchFamily="34" charset="0"/>
              </a:rPr>
              <a:t>(</a:t>
            </a:r>
            <a:r>
              <a:rPr lang="fr-FR" altLang="en-US" sz="2800" i="1" dirty="0">
                <a:solidFill>
                  <a:srgbClr val="000000"/>
                </a:solidFill>
                <a:latin typeface="Calibri" panose="020F0502020204030204" pitchFamily="34" charset="0"/>
                <a:cs typeface="Calibri" panose="020F0502020204030204" pitchFamily="34" charset="0"/>
                <a:sym typeface="Calibri" panose="020F0502020204030204" pitchFamily="34" charset="0"/>
              </a:rPr>
              <a:t>Сallo Almaniyaya qarşı</a:t>
            </a:r>
            <a:r>
              <a:rPr lang="fr-FR" altLang="en-US" sz="2800" dirty="0">
                <a:solidFill>
                  <a:srgbClr val="000000"/>
                </a:solidFill>
                <a:latin typeface="Calibri" panose="020F0502020204030204" pitchFamily="34" charset="0"/>
                <a:cs typeface="Calibri" panose="020F0502020204030204" pitchFamily="34" charset="0"/>
                <a:sym typeface="Calibri" panose="020F0502020204030204" pitchFamily="34" charset="0"/>
              </a:rPr>
              <a:t> [GC], § 101; </a:t>
            </a:r>
            <a:r>
              <a:rPr lang="fr-FR" altLang="en-US" sz="2800" i="1" dirty="0">
                <a:solidFill>
                  <a:srgbClr val="000000"/>
                </a:solidFill>
                <a:latin typeface="Calibri" panose="020F0502020204030204" pitchFamily="34" charset="0"/>
                <a:cs typeface="Calibri" panose="020F0502020204030204" pitchFamily="34" charset="0"/>
                <a:sym typeface="Calibri" panose="020F0502020204030204" pitchFamily="34" charset="0"/>
              </a:rPr>
              <a:t>OHalloran və Fransis Birləşmiş Krallığa qarşı</a:t>
            </a:r>
            <a:r>
              <a:rPr lang="fr-FR" altLang="en-US" sz="2800" dirty="0">
                <a:solidFill>
                  <a:srgbClr val="000000"/>
                </a:solidFill>
                <a:latin typeface="Calibri" panose="020F0502020204030204" pitchFamily="34" charset="0"/>
                <a:cs typeface="Calibri" panose="020F0502020204030204" pitchFamily="34" charset="0"/>
                <a:sym typeface="Calibri" panose="020F0502020204030204" pitchFamily="34" charset="0"/>
              </a:rPr>
              <a:t> [GC], § 55; Bıkov Rusiyaya qarşı [GC], § 104). </a:t>
            </a:r>
          </a:p>
        </p:txBody>
      </p:sp>
    </p:spTree>
    <p:extLst>
      <p:ext uri="{BB962C8B-B14F-4D97-AF65-F5344CB8AC3E}">
        <p14:creationId xmlns:p14="http://schemas.microsoft.com/office/powerpoint/2010/main" xmlns="" val="38490580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006600" y="342900"/>
            <a:ext cx="8229600" cy="787400"/>
          </a:xfrm>
        </p:spPr>
        <p:txBody>
          <a:bodyPr>
            <a:normAutofit/>
          </a:bodyPr>
          <a:lstStyle/>
          <a:p>
            <a:pPr algn="ctr" eaLnBrk="1" hangingPunct="1"/>
            <a:r>
              <a:rPr lang="en-US" altLang="en-US" b="1" dirty="0" err="1" smtClean="0">
                <a:solidFill>
                  <a:srgbClr val="FF0000"/>
                </a:solidFill>
                <a:latin typeface="Calibri" panose="020F0502020204030204" pitchFamily="34" charset="0"/>
                <a:cs typeface="Calibri" panose="020F0502020204030204" pitchFamily="34" charset="0"/>
              </a:rPr>
              <a:t>Əsaslandırılmış</a:t>
            </a:r>
            <a:r>
              <a:rPr lang="en-US" altLang="en-US" b="1" dirty="0" smtClean="0">
                <a:solidFill>
                  <a:srgbClr val="FF0000"/>
                </a:solidFill>
                <a:latin typeface="Calibri" panose="020F0502020204030204" pitchFamily="34" charset="0"/>
                <a:cs typeface="Calibri" panose="020F0502020204030204" pitchFamily="34" charset="0"/>
              </a:rPr>
              <a:t> </a:t>
            </a:r>
            <a:r>
              <a:rPr lang="en-US" altLang="en-US" b="1" dirty="0" err="1" smtClean="0">
                <a:solidFill>
                  <a:srgbClr val="FF0000"/>
                </a:solidFill>
                <a:latin typeface="Calibri" panose="020F0502020204030204" pitchFamily="34" charset="0"/>
                <a:cs typeface="Calibri" panose="020F0502020204030204" pitchFamily="34" charset="0"/>
              </a:rPr>
              <a:t>qərar</a:t>
            </a:r>
            <a:endParaRPr lang="en-US" altLang="en-US" b="1" dirty="0" smtClean="0">
              <a:solidFill>
                <a:srgbClr val="FF0000"/>
              </a:solidFill>
              <a:latin typeface="Calibri" panose="020F0502020204030204" pitchFamily="34" charset="0"/>
              <a:cs typeface="Calibri" panose="020F0502020204030204" pitchFamily="34" charset="0"/>
            </a:endParaRPr>
          </a:p>
        </p:txBody>
      </p:sp>
      <p:sp>
        <p:nvSpPr>
          <p:cNvPr id="12291" name="Content Placeholder 2"/>
          <p:cNvSpPr>
            <a:spLocks noGrp="1"/>
          </p:cNvSpPr>
          <p:nvPr>
            <p:ph idx="1"/>
          </p:nvPr>
        </p:nvSpPr>
        <p:spPr>
          <a:xfrm>
            <a:off x="1028700" y="1130300"/>
            <a:ext cx="10502900" cy="5867400"/>
          </a:xfrm>
        </p:spPr>
        <p:txBody>
          <a:bodyPr>
            <a:noAutofit/>
          </a:bodyPr>
          <a:lstStyle/>
          <a:p>
            <a:pPr eaLnBrk="1" hangingPunct="1">
              <a:lnSpc>
                <a:spcPct val="70000"/>
              </a:lnSpc>
            </a:pPr>
            <a:r>
              <a:rPr lang="en-US" altLang="en-US" sz="2800" dirty="0" err="1">
                <a:latin typeface="Calibri" panose="020F0502020204030204" pitchFamily="34" charset="0"/>
                <a:cs typeface="Calibri" panose="020F0502020204030204" pitchFamily="34" charset="0"/>
              </a:rPr>
              <a:t>Ədalətli</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məhkəmə</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prosesi</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üçün</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tələb</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edilməsi</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nəzərdə</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tutulur</a:t>
            </a:r>
            <a:r>
              <a:rPr lang="en-US" altLang="en-US" sz="2800" dirty="0" smtClean="0">
                <a:latin typeface="Calibri" panose="020F0502020204030204" pitchFamily="34" charset="0"/>
                <a:cs typeface="Calibri" panose="020F0502020204030204" pitchFamily="34" charset="0"/>
              </a:rPr>
              <a:t>.</a:t>
            </a:r>
            <a:endParaRPr lang="az-Latn-AZ" altLang="en-US" sz="2800" dirty="0" smtClean="0">
              <a:latin typeface="Calibri" panose="020F0502020204030204" pitchFamily="34" charset="0"/>
              <a:cs typeface="Calibri" panose="020F0502020204030204" pitchFamily="34" charset="0"/>
            </a:endParaRPr>
          </a:p>
          <a:p>
            <a:pPr eaLnBrk="1" hangingPunct="1">
              <a:lnSpc>
                <a:spcPct val="70000"/>
              </a:lnSpc>
            </a:pPr>
            <a:r>
              <a:rPr lang="en-US" altLang="en-US" sz="2800" b="1" dirty="0" err="1" smtClean="0">
                <a:latin typeface="Calibri" panose="020F0502020204030204" pitchFamily="34" charset="0"/>
                <a:cs typeface="Calibri" panose="020F0502020204030204" pitchFamily="34" charset="0"/>
              </a:rPr>
              <a:t>Mülki</a:t>
            </a:r>
            <a:r>
              <a:rPr lang="en-US" altLang="en-US" sz="2800" b="1" dirty="0" smtClean="0">
                <a:latin typeface="Calibri" panose="020F0502020204030204" pitchFamily="34" charset="0"/>
                <a:cs typeface="Calibri" panose="020F0502020204030204" pitchFamily="34" charset="0"/>
              </a:rPr>
              <a:t> </a:t>
            </a:r>
            <a:r>
              <a:rPr lang="en-US" altLang="en-US" sz="2800" b="1" dirty="0" err="1">
                <a:latin typeface="Calibri" panose="020F0502020204030204" pitchFamily="34" charset="0"/>
                <a:cs typeface="Calibri" panose="020F0502020204030204" pitchFamily="34" charset="0"/>
              </a:rPr>
              <a:t>işlər</a:t>
            </a:r>
            <a:r>
              <a:rPr lang="en-US" altLang="en-US" sz="2800" b="1" dirty="0">
                <a:latin typeface="Calibri" panose="020F0502020204030204" pitchFamily="34" charset="0"/>
                <a:cs typeface="Calibri" panose="020F0502020204030204" pitchFamily="34" charset="0"/>
              </a:rPr>
              <a:t>:</a:t>
            </a:r>
          </a:p>
          <a:p>
            <a:pPr lvl="1" eaLnBrk="1" hangingPunct="1">
              <a:lnSpc>
                <a:spcPct val="70000"/>
              </a:lnSpc>
              <a:buClr>
                <a:srgbClr val="438086"/>
              </a:buClr>
            </a:pPr>
            <a:r>
              <a:rPr lang="en-US" altLang="en-US" sz="2800" dirty="0" err="1">
                <a:latin typeface="Calibri" panose="020F0502020204030204" pitchFamily="34" charset="0"/>
                <a:cs typeface="Calibri" panose="020F0502020204030204" pitchFamily="34" charset="0"/>
              </a:rPr>
              <a:t>Qərar</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iddiaçıların</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maddi</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hesab</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etdikləri</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bütün</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məsələləri</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əhatə</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etmək</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məcburiyyətində</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deyil</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lakin</a:t>
            </a:r>
            <a:r>
              <a:rPr lang="en-US" altLang="en-US" sz="2800" dirty="0" smtClean="0">
                <a:latin typeface="Calibri" panose="020F0502020204030204" pitchFamily="34" charset="0"/>
                <a:cs typeface="Calibri" panose="020F0502020204030204" pitchFamily="34" charset="0"/>
              </a:rPr>
              <a:t>...</a:t>
            </a:r>
            <a:r>
              <a:rPr lang="az-Latn-AZ" altLang="en-US" sz="2800" dirty="0" smtClean="0">
                <a:latin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cs typeface="Calibri" panose="020F0502020204030204" pitchFamily="34" charset="0"/>
              </a:rPr>
              <a:t>Məhkəmə</a:t>
            </a:r>
            <a:r>
              <a:rPr lang="en-US" altLang="en-US" sz="2800" dirty="0" smtClean="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münaqişənin</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nəticəsinə</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təsir</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edə</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biləcək</a:t>
            </a:r>
            <a:r>
              <a:rPr lang="en-US" altLang="en-US" sz="2800" dirty="0">
                <a:latin typeface="Calibri" panose="020F0502020204030204" pitchFamily="34" charset="0"/>
                <a:cs typeface="Calibri" panose="020F0502020204030204" pitchFamily="34" charset="0"/>
              </a:rPr>
              <a:t> “fundamental”, “</a:t>
            </a:r>
            <a:r>
              <a:rPr lang="en-US" altLang="en-US" sz="2800" dirty="0" err="1">
                <a:latin typeface="Calibri" panose="020F0502020204030204" pitchFamily="34" charset="0"/>
                <a:cs typeface="Calibri" panose="020F0502020204030204" pitchFamily="34" charset="0"/>
              </a:rPr>
              <a:t>inandırıcı</a:t>
            </a:r>
            <a:r>
              <a:rPr lang="en-US" altLang="en-US" sz="2800" dirty="0">
                <a:latin typeface="Calibri" panose="020F0502020204030204" pitchFamily="34" charset="0"/>
                <a:cs typeface="Calibri" panose="020F0502020204030204" pitchFamily="34" charset="0"/>
              </a:rPr>
              <a:t>/</a:t>
            </a:r>
            <a:r>
              <a:rPr lang="en-US" altLang="en-US" sz="2800" dirty="0" err="1">
                <a:latin typeface="Calibri" panose="020F0502020204030204" pitchFamily="34" charset="0"/>
                <a:cs typeface="Calibri" panose="020F0502020204030204" pitchFamily="34" charset="0"/>
              </a:rPr>
              <a:t>müvafiq</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məsələləri</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görməzdən</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gələ</a:t>
            </a:r>
            <a:r>
              <a:rPr lang="en-US" altLang="en-US" sz="2800" dirty="0">
                <a:latin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cs typeface="Calibri" panose="020F0502020204030204" pitchFamily="34" charset="0"/>
              </a:rPr>
              <a:t>bilməz</a:t>
            </a:r>
            <a:r>
              <a:rPr lang="az-Latn-AZ" altLang="en-US" sz="2800" dirty="0" smtClean="0">
                <a:latin typeface="Calibri" panose="020F0502020204030204" pitchFamily="34" charset="0"/>
                <a:cs typeface="Calibri" panose="020F0502020204030204" pitchFamily="34" charset="0"/>
              </a:rPr>
              <a:t>. </a:t>
            </a:r>
            <a:r>
              <a:rPr lang="az-Latn-AZ" altLang="en-US" sz="2400" dirty="0" smtClean="0">
                <a:latin typeface="Calibri" panose="020F0502020204030204" pitchFamily="34" charset="0"/>
                <a:cs typeface="Calibri" panose="020F0502020204030204" pitchFamily="34" charset="0"/>
              </a:rPr>
              <a:t>(</a:t>
            </a:r>
            <a:r>
              <a:rPr lang="en-US" altLang="en-US" sz="2400" i="1" dirty="0" smtClean="0">
                <a:latin typeface="Calibri" panose="020F0502020204030204" pitchFamily="34" charset="0"/>
                <a:cs typeface="Calibri" panose="020F0502020204030204" pitchFamily="34" charset="0"/>
              </a:rPr>
              <a:t>Van </a:t>
            </a:r>
            <a:r>
              <a:rPr lang="en-US" altLang="en-US" sz="2400" i="1" dirty="0">
                <a:latin typeface="Calibri" panose="020F0502020204030204" pitchFamily="34" charset="0"/>
                <a:cs typeface="Calibri" panose="020F0502020204030204" pitchFamily="34" charset="0"/>
              </a:rPr>
              <a:t>de </a:t>
            </a:r>
            <a:r>
              <a:rPr lang="en-US" altLang="en-US" sz="2400" i="1" dirty="0" err="1">
                <a:latin typeface="Calibri" panose="020F0502020204030204" pitchFamily="34" charset="0"/>
                <a:cs typeface="Calibri" panose="020F0502020204030204" pitchFamily="34" charset="0"/>
              </a:rPr>
              <a:t>Hurk</a:t>
            </a:r>
            <a:r>
              <a:rPr lang="en-US" altLang="en-US" sz="2400" i="1" dirty="0">
                <a:latin typeface="Calibri" panose="020F0502020204030204" pitchFamily="34" charset="0"/>
                <a:cs typeface="Calibri" panose="020F0502020204030204" pitchFamily="34" charset="0"/>
              </a:rPr>
              <a:t> </a:t>
            </a:r>
            <a:r>
              <a:rPr lang="en-US" altLang="en-US" sz="2400" i="1" dirty="0" err="1">
                <a:latin typeface="Calibri" panose="020F0502020204030204" pitchFamily="34" charset="0"/>
                <a:cs typeface="Calibri" panose="020F0502020204030204" pitchFamily="34" charset="0"/>
              </a:rPr>
              <a:t>Niderlanda</a:t>
            </a:r>
            <a:r>
              <a:rPr lang="en-US" altLang="en-US" sz="2400" i="1" dirty="0">
                <a:latin typeface="Calibri" panose="020F0502020204030204" pitchFamily="34" charset="0"/>
                <a:cs typeface="Calibri" panose="020F0502020204030204" pitchFamily="34" charset="0"/>
              </a:rPr>
              <a:t> </a:t>
            </a:r>
            <a:r>
              <a:rPr lang="en-US" altLang="en-US" sz="2400" i="1" dirty="0" err="1">
                <a:latin typeface="Calibri" panose="020F0502020204030204" pitchFamily="34" charset="0"/>
                <a:cs typeface="Calibri" panose="020F0502020204030204" pitchFamily="34" charset="0"/>
              </a:rPr>
              <a:t>qarşı</a:t>
            </a:r>
            <a:r>
              <a:rPr lang="en-US" altLang="en-US" sz="2400" i="1" dirty="0">
                <a:latin typeface="Calibri" panose="020F0502020204030204" pitchFamily="34" charset="0"/>
                <a:cs typeface="Calibri" panose="020F0502020204030204" pitchFamily="34" charset="0"/>
              </a:rPr>
              <a:t> (1994) </a:t>
            </a:r>
            <a:endParaRPr lang="az-Latn-AZ" altLang="en-US" sz="2400" i="1" dirty="0">
              <a:latin typeface="Calibri" panose="020F0502020204030204" pitchFamily="34" charset="0"/>
              <a:cs typeface="Calibri" panose="020F0502020204030204" pitchFamily="34" charset="0"/>
            </a:endParaRPr>
          </a:p>
          <a:p>
            <a:pPr lvl="1" eaLnBrk="1" hangingPunct="1">
              <a:lnSpc>
                <a:spcPct val="70000"/>
              </a:lnSpc>
              <a:buClr>
                <a:srgbClr val="438086"/>
              </a:buClr>
            </a:pPr>
            <a:r>
              <a:rPr lang="en-US" altLang="en-US" sz="2800" dirty="0" err="1" smtClean="0">
                <a:latin typeface="Calibri" panose="020F0502020204030204" pitchFamily="34" charset="0"/>
                <a:cs typeface="Calibri" panose="020F0502020204030204" pitchFamily="34" charset="0"/>
              </a:rPr>
              <a:t>Apelyasiya</a:t>
            </a:r>
            <a:r>
              <a:rPr lang="en-US" altLang="en-US" sz="2800" dirty="0" smtClean="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kontekstlərində</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eyni</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dərəcədə</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tətbiq</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edilir</a:t>
            </a:r>
            <a:r>
              <a:rPr lang="en-US" altLang="en-US" sz="2800" dirty="0">
                <a:latin typeface="Calibri" panose="020F0502020204030204" pitchFamily="34" charset="0"/>
                <a:cs typeface="Calibri" panose="020F0502020204030204" pitchFamily="34" charset="0"/>
              </a:rPr>
              <a:t>. </a:t>
            </a:r>
            <a:r>
              <a:rPr lang="en-US" altLang="en-US" sz="2800" dirty="0" smtClean="0">
                <a:latin typeface="Calibri" panose="020F0502020204030204" pitchFamily="34" charset="0"/>
                <a:cs typeface="Calibri" panose="020F0502020204030204" pitchFamily="34" charset="0"/>
              </a:rPr>
              <a:t>Ape</a:t>
            </a:r>
            <a:r>
              <a:rPr lang="az-Latn-AZ" altLang="en-US" sz="2800" dirty="0" smtClean="0">
                <a:latin typeface="Calibri" panose="020F0502020204030204" pitchFamily="34" charset="0"/>
                <a:cs typeface="Calibri" panose="020F0502020204030204" pitchFamily="34" charset="0"/>
              </a:rPr>
              <a:t>l</a:t>
            </a:r>
            <a:r>
              <a:rPr lang="en-US" altLang="en-US" sz="2800" dirty="0" err="1" smtClean="0">
                <a:latin typeface="Calibri" panose="020F0502020204030204" pitchFamily="34" charset="0"/>
                <a:cs typeface="Calibri" panose="020F0502020204030204" pitchFamily="34" charset="0"/>
              </a:rPr>
              <a:t>lyasiya</a:t>
            </a:r>
            <a:r>
              <a:rPr lang="en-US" altLang="en-US" sz="2800" dirty="0" smtClean="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üçün</a:t>
            </a:r>
            <a:r>
              <a:rPr lang="en-US" altLang="en-US" sz="2800" dirty="0">
                <a:latin typeface="Calibri" panose="020F0502020204030204" pitchFamily="34" charset="0"/>
                <a:cs typeface="Calibri" panose="020F0502020204030204" pitchFamily="34" charset="0"/>
              </a:rPr>
              <a:t> </a:t>
            </a:r>
            <a:r>
              <a:rPr lang="en-US" altLang="en-US" sz="2800" dirty="0" err="1" smtClean="0">
                <a:latin typeface="Calibri" panose="020F0502020204030204" pitchFamily="34" charset="0"/>
                <a:cs typeface="Calibri" panose="020F0502020204030204" pitchFamily="34" charset="0"/>
              </a:rPr>
              <a:t>əsaslar</a:t>
            </a:r>
            <a:r>
              <a:rPr lang="az-Latn-AZ" altLang="en-US" sz="2800" dirty="0" smtClean="0">
                <a:latin typeface="Calibri" panose="020F0502020204030204" pitchFamily="34" charset="0"/>
                <a:cs typeface="Calibri" panose="020F0502020204030204" pitchFamily="34" charset="0"/>
              </a:rPr>
              <a:t> (</a:t>
            </a:r>
            <a:r>
              <a:rPr lang="en-US" altLang="en-US" sz="2800" i="1" dirty="0" smtClean="0">
                <a:latin typeface="Calibri" panose="020F0502020204030204" pitchFamily="34" charset="0"/>
                <a:cs typeface="Calibri" panose="020F0502020204030204" pitchFamily="34" charset="0"/>
              </a:rPr>
              <a:t>Luka </a:t>
            </a:r>
            <a:r>
              <a:rPr lang="en-US" altLang="en-US" sz="2800" i="1" dirty="0" err="1">
                <a:latin typeface="Calibri" panose="020F0502020204030204" pitchFamily="34" charset="0"/>
                <a:cs typeface="Calibri" panose="020F0502020204030204" pitchFamily="34" charset="0"/>
              </a:rPr>
              <a:t>Rumıniyaya</a:t>
            </a:r>
            <a:r>
              <a:rPr lang="en-US" altLang="en-US" sz="2800" i="1" dirty="0">
                <a:latin typeface="Calibri" panose="020F0502020204030204" pitchFamily="34" charset="0"/>
                <a:cs typeface="Calibri" panose="020F0502020204030204" pitchFamily="34" charset="0"/>
              </a:rPr>
              <a:t> </a:t>
            </a:r>
            <a:r>
              <a:rPr lang="en-US" altLang="en-US" sz="2800" i="1" dirty="0" err="1">
                <a:latin typeface="Calibri" panose="020F0502020204030204" pitchFamily="34" charset="0"/>
                <a:cs typeface="Calibri" panose="020F0502020204030204" pitchFamily="34" charset="0"/>
              </a:rPr>
              <a:t>qarşı</a:t>
            </a:r>
            <a:r>
              <a:rPr lang="en-US" altLang="en-US" sz="2800" i="1" dirty="0">
                <a:latin typeface="Calibri" panose="020F0502020204030204" pitchFamily="34" charset="0"/>
                <a:cs typeface="Calibri" panose="020F0502020204030204" pitchFamily="34" charset="0"/>
              </a:rPr>
              <a:t> (2009</a:t>
            </a:r>
            <a:r>
              <a:rPr lang="en-US" altLang="en-US" sz="2800" i="1" dirty="0" smtClean="0">
                <a:latin typeface="Calibri" panose="020F0502020204030204" pitchFamily="34" charset="0"/>
                <a:cs typeface="Calibri" panose="020F0502020204030204" pitchFamily="34" charset="0"/>
              </a:rPr>
              <a:t>)</a:t>
            </a:r>
            <a:endParaRPr lang="az-Latn-AZ" altLang="en-US" sz="2800" i="1" dirty="0" smtClean="0">
              <a:latin typeface="Calibri" panose="020F0502020204030204" pitchFamily="34" charset="0"/>
              <a:cs typeface="Calibri" panose="020F0502020204030204" pitchFamily="34" charset="0"/>
            </a:endParaRPr>
          </a:p>
          <a:p>
            <a:pPr lvl="1" eaLnBrk="1" hangingPunct="1">
              <a:lnSpc>
                <a:spcPct val="70000"/>
              </a:lnSpc>
              <a:buClr>
                <a:srgbClr val="438086"/>
              </a:buClr>
            </a:pPr>
            <a:endParaRPr lang="en-US" altLang="en-US" sz="2800" i="1" dirty="0">
              <a:latin typeface="Calibri" panose="020F0502020204030204" pitchFamily="34" charset="0"/>
              <a:cs typeface="Calibri" panose="020F0502020204030204" pitchFamily="34" charset="0"/>
            </a:endParaRPr>
          </a:p>
        </p:txBody>
      </p:sp>
      <p:sp>
        <p:nvSpPr>
          <p:cNvPr id="12292"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0" hangingPunct="0">
              <a:buSzPct val="100000"/>
            </a:pPr>
            <a:fld id="{5D580B4E-D56B-41C6-98CB-3819146E1AE9}" type="slidenum">
              <a:rPr lang="en-US" altLang="en-US">
                <a:solidFill>
                  <a:srgbClr val="FFFFFF"/>
                </a:solidFill>
              </a:rPr>
              <a:pPr eaLnBrk="0" hangingPunct="0">
                <a:buSzPct val="100000"/>
              </a:pPr>
              <a:t>29</a:t>
            </a:fld>
            <a:endParaRPr lang="en-US" altLang="en-US">
              <a:solidFill>
                <a:srgbClr val="FFFFFF"/>
              </a:solidFill>
            </a:endParaRPr>
          </a:p>
        </p:txBody>
      </p:sp>
      <p:pic>
        <p:nvPicPr>
          <p:cNvPr id="2" name="Рисунок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910840" y="3810000"/>
            <a:ext cx="5676900" cy="3987800"/>
          </a:xfrm>
          <a:prstGeom prst="rect">
            <a:avLst/>
          </a:prstGeom>
        </p:spPr>
      </p:pic>
    </p:spTree>
    <p:extLst>
      <p:ext uri="{BB962C8B-B14F-4D97-AF65-F5344CB8AC3E}">
        <p14:creationId xmlns:p14="http://schemas.microsoft.com/office/powerpoint/2010/main" xmlns="" val="29900648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z-Latn-AZ" b="1" dirty="0" smtClean="0">
                <a:solidFill>
                  <a:srgbClr val="FF0000"/>
                </a:solidFill>
                <a:latin typeface="Calibri" panose="020F0502020204030204" pitchFamily="34" charset="0"/>
                <a:cs typeface="Calibri" panose="020F0502020204030204" pitchFamily="34" charset="0"/>
              </a:rPr>
              <a:t>«Ədalətli məhkəmə</a:t>
            </a:r>
            <a:r>
              <a:rPr lang="en-US" b="1" dirty="0" smtClean="0">
                <a:solidFill>
                  <a:srgbClr val="FF0000"/>
                </a:solidFill>
                <a:latin typeface="Calibri" panose="020F0502020204030204" pitchFamily="34" charset="0"/>
                <a:cs typeface="Calibri" panose="020F0502020204030204" pitchFamily="34" charset="0"/>
              </a:rPr>
              <a:t> </a:t>
            </a:r>
            <a:r>
              <a:rPr lang="en-US" b="1" dirty="0" err="1" smtClean="0">
                <a:solidFill>
                  <a:srgbClr val="FF0000"/>
                </a:solidFill>
                <a:latin typeface="Calibri" panose="020F0502020204030204" pitchFamily="34" charset="0"/>
                <a:cs typeface="Calibri" panose="020F0502020204030204" pitchFamily="34" charset="0"/>
              </a:rPr>
              <a:t>ar</a:t>
            </a:r>
            <a:r>
              <a:rPr lang="az-Latn-AZ" b="1" dirty="0" smtClean="0">
                <a:solidFill>
                  <a:srgbClr val="FF0000"/>
                </a:solidFill>
                <a:latin typeface="Calibri" panose="020F0502020204030204" pitchFamily="34" charset="0"/>
                <a:cs typeface="Calibri" panose="020F0502020204030204" pitchFamily="34" charset="0"/>
              </a:rPr>
              <a:t>aşdırması» anlayışına daxildir:</a:t>
            </a:r>
            <a:endParaRPr lang="en-US" b="1" dirty="0">
              <a:solidFill>
                <a:srgbClr val="FF0000"/>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066800" y="2471420"/>
            <a:ext cx="10058400" cy="4386580"/>
          </a:xfrm>
        </p:spPr>
        <p:txBody>
          <a:bodyPr>
            <a:normAutofit/>
          </a:bodyPr>
          <a:lstStyle/>
          <a:p>
            <a:r>
              <a:rPr lang="az-Latn-AZ" sz="2800" b="1" dirty="0">
                <a:latin typeface="Calibri" panose="020F0502020204030204" pitchFamily="34" charset="0"/>
                <a:cs typeface="Calibri" panose="020F0502020204030204" pitchFamily="34" charset="0"/>
              </a:rPr>
              <a:t>Tərəflərin </a:t>
            </a:r>
            <a:r>
              <a:rPr lang="az-Latn-AZ" sz="2800" b="1" dirty="0" smtClean="0">
                <a:latin typeface="Calibri" panose="020F0502020204030204" pitchFamily="34" charset="0"/>
                <a:cs typeface="Calibri" panose="020F0502020204030204" pitchFamily="34" charset="0"/>
              </a:rPr>
              <a:t>bərabərliyi</a:t>
            </a:r>
          </a:p>
          <a:p>
            <a:r>
              <a:rPr lang="az-Latn-AZ" sz="2800" b="1" dirty="0" smtClean="0">
                <a:latin typeface="Calibri" panose="020F0502020204030204" pitchFamily="34" charset="0"/>
                <a:cs typeface="Calibri" panose="020F0502020204030204" pitchFamily="34" charset="0"/>
              </a:rPr>
              <a:t>Çəkişmə prinsipi</a:t>
            </a:r>
            <a:endParaRPr lang="en-US" sz="2800" b="1" dirty="0">
              <a:latin typeface="Calibri" panose="020F0502020204030204" pitchFamily="34" charset="0"/>
              <a:cs typeface="Calibri" panose="020F0502020204030204" pitchFamily="34" charset="0"/>
            </a:endParaRPr>
          </a:p>
          <a:p>
            <a:r>
              <a:rPr lang="az-Latn-AZ" sz="2800" b="1" dirty="0" smtClean="0">
                <a:latin typeface="Calibri" panose="020F0502020204030204" pitchFamily="34" charset="0"/>
                <a:cs typeface="Calibri" panose="020F0502020204030204" pitchFamily="34" charset="0"/>
              </a:rPr>
              <a:t>İştirak və açıq məhkəmə araşdırması</a:t>
            </a:r>
          </a:p>
          <a:p>
            <a:r>
              <a:rPr lang="az-Latn-AZ" sz="2800" b="1" dirty="0" smtClean="0">
                <a:latin typeface="Calibri" panose="020F0502020204030204" pitchFamily="34" charset="0"/>
                <a:cs typeface="Calibri" panose="020F0502020204030204" pitchFamily="34" charset="0"/>
              </a:rPr>
              <a:t>Əsaslandırılmış məhkəmə qərarı</a:t>
            </a:r>
            <a:endParaRPr lang="en-US" sz="2800" b="1" dirty="0">
              <a:latin typeface="Calibri" panose="020F0502020204030204" pitchFamily="34" charset="0"/>
              <a:cs typeface="Calibri" panose="020F0502020204030204" pitchFamily="34" charset="0"/>
            </a:endParaRPr>
          </a:p>
          <a:p>
            <a:pPr marL="0" indent="0">
              <a:buNone/>
            </a:pPr>
            <a:r>
              <a:rPr lang="az-Latn-AZ" sz="2800" dirty="0" smtClean="0">
                <a:latin typeface="Calibri" panose="020F0502020204030204" pitchFamily="34" charset="0"/>
                <a:cs typeface="Calibri" panose="020F0502020204030204" pitchFamily="34" charset="0"/>
              </a:rPr>
              <a:t>Cinayət işlərində həmçinin:</a:t>
            </a:r>
            <a:endParaRPr lang="en-US" sz="2800" dirty="0">
              <a:latin typeface="Calibri" panose="020F0502020204030204" pitchFamily="34" charset="0"/>
              <a:cs typeface="Calibri" panose="020F0502020204030204" pitchFamily="34" charset="0"/>
            </a:endParaRPr>
          </a:p>
          <a:p>
            <a:r>
              <a:rPr lang="az-Latn-AZ" sz="2800" dirty="0" smtClean="0">
                <a:latin typeface="Calibri" panose="020F0502020204030204" pitchFamily="34" charset="0"/>
                <a:cs typeface="Calibri" panose="020F0502020204030204" pitchFamily="34" charset="0"/>
              </a:rPr>
              <a:t>provakasiya</a:t>
            </a:r>
            <a:endParaRPr lang="en-US" sz="2800" dirty="0">
              <a:latin typeface="Calibri" panose="020F0502020204030204" pitchFamily="34" charset="0"/>
              <a:cs typeface="Calibri" panose="020F0502020204030204" pitchFamily="34" charset="0"/>
            </a:endParaRPr>
          </a:p>
          <a:p>
            <a:r>
              <a:rPr lang="fr-FR" sz="2800" b="1" dirty="0">
                <a:latin typeface="Calibri" panose="020F0502020204030204" pitchFamily="34" charset="0"/>
                <a:cs typeface="Calibri" panose="020F0502020204030204" pitchFamily="34" charset="0"/>
              </a:rPr>
              <a:t>susmaq hüququ və öz əleyhinə ifadə verməmək </a:t>
            </a:r>
            <a:r>
              <a:rPr lang="fr-FR" sz="2800" b="1" dirty="0" smtClean="0">
                <a:latin typeface="Calibri" panose="020F0502020204030204" pitchFamily="34" charset="0"/>
                <a:cs typeface="Calibri" panose="020F0502020204030204" pitchFamily="34" charset="0"/>
              </a:rPr>
              <a:t>hüququ</a:t>
            </a:r>
            <a:endParaRPr lang="az-Latn-AZ" sz="2800" dirty="0" smtClean="0">
              <a:latin typeface="Calibri" panose="020F0502020204030204" pitchFamily="34" charset="0"/>
              <a:cs typeface="Calibri" panose="020F0502020204030204" pitchFamily="34"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176407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ltLang="en-US" b="1" dirty="0" err="1">
                <a:solidFill>
                  <a:srgbClr val="FF0000"/>
                </a:solidFill>
                <a:latin typeface="Calibri" panose="020F0502020204030204" pitchFamily="34" charset="0"/>
                <a:cs typeface="Calibri" panose="020F0502020204030204" pitchFamily="34" charset="0"/>
              </a:rPr>
              <a:t>Əsaslandırılmış</a:t>
            </a:r>
            <a:r>
              <a:rPr lang="en-US" altLang="en-US" b="1" dirty="0">
                <a:solidFill>
                  <a:srgbClr val="FF0000"/>
                </a:solidFill>
                <a:latin typeface="Calibri" panose="020F0502020204030204" pitchFamily="34" charset="0"/>
                <a:cs typeface="Calibri" panose="020F0502020204030204" pitchFamily="34" charset="0"/>
              </a:rPr>
              <a:t> </a:t>
            </a:r>
            <a:r>
              <a:rPr lang="en-US" altLang="en-US" b="1" dirty="0" err="1">
                <a:solidFill>
                  <a:srgbClr val="FF0000"/>
                </a:solidFill>
                <a:latin typeface="Calibri" panose="020F0502020204030204" pitchFamily="34" charset="0"/>
                <a:cs typeface="Calibri" panose="020F0502020204030204" pitchFamily="34" charset="0"/>
              </a:rPr>
              <a:t>qərar</a:t>
            </a:r>
            <a:endParaRPr lang="ru-RU" dirty="0"/>
          </a:p>
        </p:txBody>
      </p:sp>
      <p:sp>
        <p:nvSpPr>
          <p:cNvPr id="3" name="Объект 2"/>
          <p:cNvSpPr>
            <a:spLocks noGrp="1"/>
          </p:cNvSpPr>
          <p:nvPr>
            <p:ph idx="1"/>
          </p:nvPr>
        </p:nvSpPr>
        <p:spPr>
          <a:xfrm>
            <a:off x="1066800" y="2103120"/>
            <a:ext cx="10058400" cy="4475480"/>
          </a:xfrm>
        </p:spPr>
        <p:txBody>
          <a:bodyPr/>
          <a:lstStyle/>
          <a:p>
            <a:pPr>
              <a:lnSpc>
                <a:spcPct val="70000"/>
              </a:lnSpc>
            </a:pPr>
            <a:r>
              <a:rPr lang="en-US" altLang="en-US" sz="2700" b="1" dirty="0" err="1">
                <a:latin typeface="Calibri" panose="020F0502020204030204" pitchFamily="34" charset="0"/>
                <a:cs typeface="Calibri" panose="020F0502020204030204" pitchFamily="34" charset="0"/>
              </a:rPr>
              <a:t>Cinayət</a:t>
            </a:r>
            <a:r>
              <a:rPr lang="en-US" altLang="en-US" sz="2700" b="1" dirty="0">
                <a:latin typeface="Calibri" panose="020F0502020204030204" pitchFamily="34" charset="0"/>
                <a:cs typeface="Calibri" panose="020F0502020204030204" pitchFamily="34" charset="0"/>
              </a:rPr>
              <a:t> </a:t>
            </a:r>
            <a:r>
              <a:rPr lang="en-US" altLang="en-US" sz="2700" b="1" dirty="0" err="1">
                <a:latin typeface="Calibri" panose="020F0502020204030204" pitchFamily="34" charset="0"/>
                <a:cs typeface="Calibri" panose="020F0502020204030204" pitchFamily="34" charset="0"/>
              </a:rPr>
              <a:t>işləri</a:t>
            </a:r>
            <a:r>
              <a:rPr lang="en-US" altLang="en-US" sz="2700" b="1" dirty="0">
                <a:latin typeface="Calibri" panose="020F0502020204030204" pitchFamily="34" charset="0"/>
                <a:cs typeface="Calibri" panose="020F0502020204030204" pitchFamily="34" charset="0"/>
              </a:rPr>
              <a:t>:</a:t>
            </a:r>
          </a:p>
          <a:p>
            <a:pPr lvl="1">
              <a:lnSpc>
                <a:spcPct val="70000"/>
              </a:lnSpc>
              <a:buClr>
                <a:srgbClr val="438086"/>
              </a:buClr>
            </a:pPr>
            <a:r>
              <a:rPr lang="en-US" altLang="en-US" sz="2700" dirty="0" err="1">
                <a:latin typeface="Calibri" panose="020F0502020204030204" pitchFamily="34" charset="0"/>
                <a:cs typeface="Calibri" panose="020F0502020204030204" pitchFamily="34" charset="0"/>
              </a:rPr>
              <a:t>Aşağı</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instansiya</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məhkəmələrinin</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qərarlarının</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effektiv</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şəkildə</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apelyasiyaya</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verilməsini</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təmin</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etmək</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cəhətdən</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vacibdir</a:t>
            </a:r>
            <a:r>
              <a:rPr lang="en-US" altLang="en-US" sz="2700" dirty="0">
                <a:latin typeface="Calibri" panose="020F0502020204030204" pitchFamily="34" charset="0"/>
                <a:cs typeface="Calibri" panose="020F0502020204030204" pitchFamily="34" charset="0"/>
              </a:rPr>
              <a:t>.</a:t>
            </a:r>
          </a:p>
          <a:p>
            <a:pPr lvl="1">
              <a:lnSpc>
                <a:spcPct val="70000"/>
              </a:lnSpc>
              <a:buClr>
                <a:srgbClr val="438086"/>
              </a:buClr>
            </a:pPr>
            <a:r>
              <a:rPr lang="en-US" altLang="en-US" sz="2700" dirty="0" err="1">
                <a:latin typeface="Calibri" panose="020F0502020204030204" pitchFamily="34" charset="0"/>
                <a:cs typeface="Calibri" panose="020F0502020204030204" pitchFamily="34" charset="0"/>
              </a:rPr>
              <a:t>Münsiflərin</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əsassız</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qərarları</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əsaslı</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çərçivədə</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təyin</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edilməli</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ola</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bilər</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məsələn</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məhkəmə</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tərəfindən</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istiqamətləndirilmə</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sualların</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cavablandırılması</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vasitəsilə</a:t>
            </a:r>
            <a:r>
              <a:rPr lang="en-US" altLang="en-US" sz="2700" dirty="0">
                <a:latin typeface="Calibri" panose="020F0502020204030204" pitchFamily="34" charset="0"/>
                <a:cs typeface="Calibri" panose="020F0502020204030204" pitchFamily="34" charset="0"/>
              </a:rPr>
              <a:t>.</a:t>
            </a:r>
          </a:p>
          <a:p>
            <a:pPr lvl="2">
              <a:lnSpc>
                <a:spcPct val="70000"/>
              </a:lnSpc>
              <a:buClr>
                <a:srgbClr val="53548A"/>
              </a:buClr>
            </a:pPr>
            <a:r>
              <a:rPr lang="en-US" altLang="en-US" sz="2700" i="1" dirty="0" err="1">
                <a:latin typeface="Calibri" panose="020F0502020204030204" pitchFamily="34" charset="0"/>
                <a:cs typeface="Calibri" panose="020F0502020204030204" pitchFamily="34" charset="0"/>
              </a:rPr>
              <a:t>Taxquet</a:t>
            </a:r>
            <a:r>
              <a:rPr lang="en-US" altLang="en-US" sz="2700" i="1" dirty="0">
                <a:latin typeface="Calibri" panose="020F0502020204030204" pitchFamily="34" charset="0"/>
                <a:cs typeface="Calibri" panose="020F0502020204030204" pitchFamily="34" charset="0"/>
              </a:rPr>
              <a:t> </a:t>
            </a:r>
            <a:r>
              <a:rPr lang="en-US" altLang="en-US" sz="2700" i="1" dirty="0" err="1">
                <a:latin typeface="Calibri" panose="020F0502020204030204" pitchFamily="34" charset="0"/>
                <a:cs typeface="Calibri" panose="020F0502020204030204" pitchFamily="34" charset="0"/>
              </a:rPr>
              <a:t>Belçikaya</a:t>
            </a:r>
            <a:r>
              <a:rPr lang="en-US" altLang="en-US" sz="2700" i="1" dirty="0">
                <a:latin typeface="Calibri" panose="020F0502020204030204" pitchFamily="34" charset="0"/>
                <a:cs typeface="Calibri" panose="020F0502020204030204" pitchFamily="34" charset="0"/>
              </a:rPr>
              <a:t> </a:t>
            </a:r>
            <a:r>
              <a:rPr lang="en-US" altLang="en-US" sz="2700" i="1" dirty="0" err="1">
                <a:latin typeface="Calibri" panose="020F0502020204030204" pitchFamily="34" charset="0"/>
                <a:cs typeface="Calibri" panose="020F0502020204030204" pitchFamily="34" charset="0"/>
              </a:rPr>
              <a:t>qarşı</a:t>
            </a:r>
            <a:r>
              <a:rPr lang="en-US" altLang="en-US" sz="2700" i="1" dirty="0">
                <a:latin typeface="Calibri" panose="020F0502020204030204" pitchFamily="34" charset="0"/>
                <a:cs typeface="Calibri" panose="020F0502020204030204" pitchFamily="34" charset="0"/>
              </a:rPr>
              <a:t>, (2010)</a:t>
            </a:r>
          </a:p>
          <a:p>
            <a:pPr>
              <a:lnSpc>
                <a:spcPct val="70000"/>
              </a:lnSpc>
            </a:pPr>
            <a:r>
              <a:rPr lang="en-US" altLang="en-US" sz="2700" dirty="0" err="1">
                <a:latin typeface="Calibri" panose="020F0502020204030204" pitchFamily="34" charset="0"/>
                <a:cs typeface="Calibri" panose="020F0502020204030204" pitchFamily="34" charset="0"/>
              </a:rPr>
              <a:t>Verilmiş</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səbəblər</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sözügedən</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mübahisə</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ilə</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əlaqəli</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olmalıdır</a:t>
            </a:r>
            <a:r>
              <a:rPr lang="en-US" altLang="en-US" sz="2700" dirty="0">
                <a:latin typeface="Calibri" panose="020F0502020204030204" pitchFamily="34" charset="0"/>
                <a:cs typeface="Calibri" panose="020F0502020204030204" pitchFamily="34" charset="0"/>
              </a:rPr>
              <a:t>.</a:t>
            </a:r>
          </a:p>
          <a:p>
            <a:pPr lvl="1">
              <a:lnSpc>
                <a:spcPct val="70000"/>
              </a:lnSpc>
              <a:buClr>
                <a:srgbClr val="438086"/>
              </a:buClr>
            </a:pPr>
            <a:r>
              <a:rPr lang="en-US" altLang="en-US" sz="2700" i="1" dirty="0" err="1">
                <a:latin typeface="Calibri" panose="020F0502020204030204" pitchFamily="34" charset="0"/>
                <a:cs typeface="Calibri" panose="020F0502020204030204" pitchFamily="34" charset="0"/>
              </a:rPr>
              <a:t>Gorou</a:t>
            </a:r>
            <a:r>
              <a:rPr lang="en-US" altLang="en-US" sz="2700" i="1" dirty="0">
                <a:latin typeface="Calibri" panose="020F0502020204030204" pitchFamily="34" charset="0"/>
                <a:cs typeface="Calibri" panose="020F0502020204030204" pitchFamily="34" charset="0"/>
              </a:rPr>
              <a:t> </a:t>
            </a:r>
            <a:r>
              <a:rPr lang="en-US" altLang="en-US" sz="2700" i="1" dirty="0" err="1">
                <a:latin typeface="Calibri" panose="020F0502020204030204" pitchFamily="34" charset="0"/>
                <a:cs typeface="Calibri" panose="020F0502020204030204" pitchFamily="34" charset="0"/>
              </a:rPr>
              <a:t>Yunanıstana</a:t>
            </a:r>
            <a:r>
              <a:rPr lang="en-US" altLang="en-US" sz="2700" i="1" dirty="0">
                <a:latin typeface="Calibri" panose="020F0502020204030204" pitchFamily="34" charset="0"/>
                <a:cs typeface="Calibri" panose="020F0502020204030204" pitchFamily="34" charset="0"/>
              </a:rPr>
              <a:t> </a:t>
            </a:r>
            <a:r>
              <a:rPr lang="en-US" altLang="en-US" sz="2700" i="1" dirty="0" err="1">
                <a:latin typeface="Calibri" panose="020F0502020204030204" pitchFamily="34" charset="0"/>
                <a:cs typeface="Calibri" panose="020F0502020204030204" pitchFamily="34" charset="0"/>
              </a:rPr>
              <a:t>qarşı</a:t>
            </a:r>
            <a:r>
              <a:rPr lang="en-US" altLang="en-US" sz="2700" dirty="0">
                <a:latin typeface="Calibri" panose="020F0502020204030204" pitchFamily="34" charset="0"/>
                <a:cs typeface="Calibri" panose="020F0502020204030204" pitchFamily="34" charset="0"/>
              </a:rPr>
              <a:t> (No. 2) (2009)</a:t>
            </a:r>
          </a:p>
          <a:p>
            <a:pPr lvl="2">
              <a:lnSpc>
                <a:spcPct val="70000"/>
              </a:lnSpc>
              <a:buClr>
                <a:srgbClr val="53548A"/>
              </a:buClr>
            </a:pPr>
            <a:r>
              <a:rPr lang="en-US" altLang="en-US" sz="2700" dirty="0" err="1">
                <a:latin typeface="Calibri" panose="020F0502020204030204" pitchFamily="34" charset="0"/>
                <a:cs typeface="Calibri" panose="020F0502020204030204" pitchFamily="34" charset="0"/>
              </a:rPr>
              <a:t>Cinayət</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bəraətindən</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sonra</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mülki</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iddia</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ilə</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bağlı</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uğursuz</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apelyasiya</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müraciətində</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qərar</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əsaslı</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hesab</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edilmişdir</a:t>
            </a:r>
            <a:r>
              <a:rPr lang="en-US" altLang="en-US" sz="2700" dirty="0">
                <a:latin typeface="Calibri" panose="020F0502020204030204" pitchFamily="34" charset="0"/>
                <a:cs typeface="Calibri" panose="020F0502020204030204" pitchFamily="34" charset="0"/>
              </a:rPr>
              <a:t>. </a:t>
            </a:r>
          </a:p>
          <a:p>
            <a:pPr>
              <a:lnSpc>
                <a:spcPct val="70000"/>
              </a:lnSpc>
            </a:pPr>
            <a:r>
              <a:rPr lang="en-US" altLang="en-US" sz="2700" dirty="0" err="1">
                <a:latin typeface="Calibri" panose="020F0502020204030204" pitchFamily="34" charset="0"/>
                <a:cs typeface="Calibri" panose="020F0502020204030204" pitchFamily="34" charset="0"/>
              </a:rPr>
              <a:t>Təhlillər</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vəziyyətdən</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asılı</a:t>
            </a:r>
            <a:r>
              <a:rPr lang="en-US" altLang="en-US" sz="2700" dirty="0">
                <a:latin typeface="Calibri" panose="020F0502020204030204" pitchFamily="34" charset="0"/>
                <a:cs typeface="Calibri" panose="020F0502020204030204" pitchFamily="34" charset="0"/>
              </a:rPr>
              <a:t> </a:t>
            </a:r>
            <a:r>
              <a:rPr lang="en-US" altLang="en-US" sz="2700" dirty="0" err="1">
                <a:latin typeface="Calibri" panose="020F0502020204030204" pitchFamily="34" charset="0"/>
                <a:cs typeface="Calibri" panose="020F0502020204030204" pitchFamily="34" charset="0"/>
              </a:rPr>
              <a:t>olacaq</a:t>
            </a:r>
            <a:r>
              <a:rPr lang="en-US" altLang="en-US" sz="2700" dirty="0">
                <a:latin typeface="Calibri" panose="020F0502020204030204" pitchFamily="34" charset="0"/>
                <a:cs typeface="Calibri" panose="020F0502020204030204" pitchFamily="34" charset="0"/>
              </a:rPr>
              <a:t>.</a:t>
            </a:r>
          </a:p>
          <a:p>
            <a:endParaRPr lang="ru-RU" dirty="0"/>
          </a:p>
        </p:txBody>
      </p:sp>
    </p:spTree>
    <p:extLst>
      <p:ext uri="{BB962C8B-B14F-4D97-AF65-F5344CB8AC3E}">
        <p14:creationId xmlns:p14="http://schemas.microsoft.com/office/powerpoint/2010/main" xmlns="" val="17493246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altLang="en-US" b="1" dirty="0" smtClean="0">
                <a:solidFill>
                  <a:srgbClr val="FF0000"/>
                </a:solidFill>
                <a:latin typeface="Calibri" panose="020F0502020204030204" pitchFamily="34" charset="0"/>
                <a:cs typeface="Calibri" panose="020F0502020204030204" pitchFamily="34" charset="0"/>
              </a:rPr>
              <a:t>Azərbaycanla bağlı qərarlar</a:t>
            </a:r>
            <a:endParaRPr lang="en-US" b="1" dirty="0">
              <a:solidFill>
                <a:srgbClr val="FF0000"/>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marL="0" indent="0">
              <a:buNone/>
            </a:pPr>
            <a:endParaRPr lang="az-Latn-AZ" dirty="0" smtClean="0">
              <a:latin typeface="Times New Roman" panose="02020603050405020304" pitchFamily="18" charset="0"/>
              <a:cs typeface="Times New Roman" panose="02020603050405020304" pitchFamily="18" charset="0"/>
            </a:endParaRPr>
          </a:p>
          <a:p>
            <a:r>
              <a:rPr lang="az-Latn-AZ" sz="2600" b="1" i="1" dirty="0" smtClean="0">
                <a:latin typeface="Calibri" panose="020F0502020204030204" pitchFamily="34" charset="0"/>
                <a:cs typeface="Calibri" panose="020F0502020204030204" pitchFamily="34" charset="0"/>
              </a:rPr>
              <a:t>Abbasov Azərbaycana qarşı iş, 2008</a:t>
            </a:r>
            <a:r>
              <a:rPr lang="en-US" sz="2600" dirty="0" smtClean="0">
                <a:latin typeface="Calibri" panose="020F0502020204030204" pitchFamily="34" charset="0"/>
                <a:cs typeface="Calibri" panose="020F0502020204030204" pitchFamily="34" charset="0"/>
              </a:rPr>
              <a:t> (t</a:t>
            </a:r>
            <a:r>
              <a:rPr lang="az-Latn-AZ" sz="2600" dirty="0" smtClean="0">
                <a:latin typeface="Calibri" panose="020F0502020204030204" pitchFamily="34" charset="0"/>
                <a:cs typeface="Calibri" panose="020F0502020204030204" pitchFamily="34" charset="0"/>
              </a:rPr>
              <a:t>ərəflərin bərabərliyi və çəkişmə prinsipi)</a:t>
            </a:r>
          </a:p>
          <a:p>
            <a:r>
              <a:rPr lang="az-Latn-AZ" sz="2600" b="1" i="1" dirty="0" smtClean="0">
                <a:latin typeface="Calibri" panose="020F0502020204030204" pitchFamily="34" charset="0"/>
                <a:cs typeface="Calibri" panose="020F0502020204030204" pitchFamily="34" charset="0"/>
              </a:rPr>
              <a:t>Pirəli Orucov Azərbaycana qarşı iş, 2010 </a:t>
            </a:r>
            <a:r>
              <a:rPr lang="en-US" sz="2600" dirty="0">
                <a:latin typeface="Calibri" panose="020F0502020204030204" pitchFamily="34" charset="0"/>
                <a:cs typeface="Calibri" panose="020F0502020204030204" pitchFamily="34" charset="0"/>
              </a:rPr>
              <a:t>(t</a:t>
            </a:r>
            <a:r>
              <a:rPr lang="az-Latn-AZ" sz="2600" dirty="0">
                <a:latin typeface="Calibri" panose="020F0502020204030204" pitchFamily="34" charset="0"/>
                <a:cs typeface="Calibri" panose="020F0502020204030204" pitchFamily="34" charset="0"/>
              </a:rPr>
              <a:t>ərəflərin bərabərliyi və çəkişmə prinsipi)</a:t>
            </a:r>
            <a:endParaRPr lang="az-Latn-AZ" sz="2600" dirty="0" smtClean="0">
              <a:latin typeface="Calibri" panose="020F0502020204030204" pitchFamily="34" charset="0"/>
              <a:cs typeface="Calibri" panose="020F0502020204030204" pitchFamily="34" charset="0"/>
            </a:endParaRPr>
          </a:p>
          <a:p>
            <a:r>
              <a:rPr lang="az-Latn-AZ" sz="2600" b="1" i="1" dirty="0" smtClean="0">
                <a:latin typeface="Calibri" panose="020F0502020204030204" pitchFamily="34" charset="0"/>
                <a:cs typeface="Calibri" panose="020F0502020204030204" pitchFamily="34" charset="0"/>
              </a:rPr>
              <a:t>Hümmətov Azərbaycana qarşı iş, 2007 </a:t>
            </a:r>
            <a:r>
              <a:rPr lang="az-Latn-AZ" sz="2600" dirty="0" smtClean="0">
                <a:latin typeface="Calibri" panose="020F0502020204030204" pitchFamily="34" charset="0"/>
                <a:cs typeface="Calibri" panose="020F0502020204030204" pitchFamily="34" charset="0"/>
              </a:rPr>
              <a:t>(açıq məhkəmə araşdırması hüququ)</a:t>
            </a:r>
            <a:endParaRPr lang="en-US" sz="2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18771355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az-Latn-AZ" sz="7200" b="1" i="1" dirty="0" smtClean="0">
                <a:solidFill>
                  <a:srgbClr val="FF0000"/>
                </a:solidFill>
                <a:latin typeface="Calibri" panose="020F0502020204030204" pitchFamily="34" charset="0"/>
                <a:cs typeface="Calibri" panose="020F0502020204030204" pitchFamily="34" charset="0"/>
              </a:rPr>
              <a:t>DİQQƏTİNİZƏ GÖRƏ MİNNƏTDARAM...</a:t>
            </a:r>
          </a:p>
        </p:txBody>
      </p:sp>
    </p:spTree>
    <p:extLst>
      <p:ext uri="{BB962C8B-B14F-4D97-AF65-F5344CB8AC3E}">
        <p14:creationId xmlns:p14="http://schemas.microsoft.com/office/powerpoint/2010/main" xmlns="" val="429615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z-Latn-AZ" b="1" dirty="0">
                <a:solidFill>
                  <a:srgbClr val="FF0000"/>
                </a:solidFill>
                <a:latin typeface="Times New Roman" panose="02020603050405020304" pitchFamily="18" charset="0"/>
                <a:cs typeface="Times New Roman" panose="02020603050405020304" pitchFamily="18" charset="0"/>
              </a:rPr>
              <a:t>Tərəflərin bərabərliyi Konvensiya kontekstində</a:t>
            </a:r>
            <a:r>
              <a:rPr lang="az-Latn-AZ" b="1" dirty="0" smtClean="0">
                <a:solidFill>
                  <a:srgbClr val="FF0000"/>
                </a:solidFill>
                <a:latin typeface="Times New Roman" panose="02020603050405020304" pitchFamily="18" charset="0"/>
                <a:cs typeface="Times New Roman" panose="02020603050405020304" pitchFamily="18" charset="0"/>
              </a:rPr>
              <a:t>:</a:t>
            </a:r>
            <a:endParaRPr lang="ru-RU" dirty="0">
              <a:solidFill>
                <a:srgbClr val="FF0000"/>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863600" y="2514600"/>
            <a:ext cx="10350500" cy="3431514"/>
          </a:xfrm>
        </p:spPr>
        <p:txBody>
          <a:bodyPr>
            <a:normAutofit fontScale="92500" lnSpcReduction="10000"/>
          </a:bodyPr>
          <a:lstStyle/>
          <a:p>
            <a:r>
              <a:rPr lang="az-Latn-AZ" sz="2600" b="1" dirty="0">
                <a:latin typeface="Calibri" panose="020F0502020204030204" pitchFamily="34" charset="0"/>
                <a:cs typeface="Calibri" panose="020F0502020204030204" pitchFamily="34" charset="0"/>
              </a:rPr>
              <a:t>ərizəçiyə </a:t>
            </a:r>
            <a:r>
              <a:rPr lang="az-Latn-AZ" sz="2600" b="1" dirty="0" smtClean="0">
                <a:latin typeface="Calibri" panose="020F0502020204030204" pitchFamily="34" charset="0"/>
                <a:cs typeface="Calibri" panose="020F0502020204030204" pitchFamily="34" charset="0"/>
              </a:rPr>
              <a:t>«qarşı </a:t>
            </a:r>
            <a:r>
              <a:rPr lang="az-Latn-AZ" sz="2600" b="1" dirty="0">
                <a:latin typeface="Calibri" panose="020F0502020204030204" pitchFamily="34" charset="0"/>
                <a:cs typeface="Calibri" panose="020F0502020204030204" pitchFamily="34" charset="0"/>
              </a:rPr>
              <a:t>tərəflə müqayisədə onu əlverişsiz vəziyyətdə qoymayan şərtlərlə öz müdafiəsini qura bilməsi üçün ağlabatan imkan </a:t>
            </a:r>
            <a:r>
              <a:rPr lang="az-Latn-AZ" sz="2600" b="1" dirty="0" smtClean="0">
                <a:latin typeface="Calibri" panose="020F0502020204030204" pitchFamily="34" charset="0"/>
                <a:cs typeface="Calibri" panose="020F0502020204030204" pitchFamily="34" charset="0"/>
              </a:rPr>
              <a:t>verilməsidir»</a:t>
            </a:r>
            <a:r>
              <a:rPr lang="az-Latn-AZ" sz="2600" dirty="0" smtClean="0">
                <a:latin typeface="Calibri" panose="020F0502020204030204" pitchFamily="34" charset="0"/>
                <a:cs typeface="Calibri" panose="020F0502020204030204" pitchFamily="34" charset="0"/>
              </a:rPr>
              <a:t> </a:t>
            </a:r>
          </a:p>
          <a:p>
            <a:pPr marL="0" indent="0">
              <a:buNone/>
            </a:pPr>
            <a:r>
              <a:rPr lang="az-Latn-AZ" sz="2600" dirty="0">
                <a:latin typeface="Calibri" panose="020F0502020204030204" pitchFamily="34" charset="0"/>
                <a:cs typeface="Calibri" panose="020F0502020204030204" pitchFamily="34" charset="0"/>
              </a:rPr>
              <a:t>	</a:t>
            </a:r>
            <a:r>
              <a:rPr lang="az-Latn-AZ" sz="2600" dirty="0" smtClean="0">
                <a:latin typeface="Cal"/>
                <a:cs typeface="Calibri" panose="020F0502020204030204" pitchFamily="34" charset="0"/>
              </a:rPr>
              <a:t>(</a:t>
            </a:r>
            <a:r>
              <a:rPr lang="az-Latn-AZ" sz="2600" i="1" dirty="0">
                <a:latin typeface="Cal"/>
                <a:cs typeface="Calibri" panose="020F0502020204030204" pitchFamily="34" charset="0"/>
              </a:rPr>
              <a:t>Bulut Avstriyaya </a:t>
            </a:r>
            <a:r>
              <a:rPr lang="az-Latn-AZ" sz="2600" i="1" dirty="0" smtClean="0">
                <a:latin typeface="Cal"/>
                <a:cs typeface="Calibri" panose="020F0502020204030204" pitchFamily="34" charset="0"/>
              </a:rPr>
              <a:t>qarşı iş, </a:t>
            </a:r>
            <a:r>
              <a:rPr lang="az-Latn-AZ" sz="2600" i="1" dirty="0">
                <a:latin typeface="Cal"/>
                <a:cs typeface="Times New Roman" panose="02020603050405020304" pitchFamily="18" charset="0"/>
              </a:rPr>
              <a:t>Öcalan Türkiyəyə qarşı </a:t>
            </a:r>
            <a:r>
              <a:rPr lang="az-Latn-AZ" sz="2600" i="1" dirty="0" smtClean="0">
                <a:latin typeface="Cal"/>
                <a:cs typeface="Times New Roman" panose="02020603050405020304" pitchFamily="18" charset="0"/>
              </a:rPr>
              <a:t>iş</a:t>
            </a:r>
            <a:r>
              <a:rPr lang="az-Latn-AZ" sz="2600" dirty="0" smtClean="0">
                <a:latin typeface="Cal"/>
                <a:cs typeface="Calibri" panose="020F0502020204030204" pitchFamily="34" charset="0"/>
              </a:rPr>
              <a:t>)</a:t>
            </a:r>
            <a:endParaRPr lang="ru-RU" sz="2600" dirty="0">
              <a:latin typeface="Cal"/>
              <a:cs typeface="Calibri" panose="020F0502020204030204" pitchFamily="34" charset="0"/>
            </a:endParaRPr>
          </a:p>
          <a:p>
            <a:pPr marL="0" indent="0">
              <a:buNone/>
            </a:pPr>
            <a:endParaRPr lang="az-Latn-AZ" sz="2600" b="1" i="1" dirty="0" smtClean="0">
              <a:latin typeface="Calibri" panose="020F0502020204030204" pitchFamily="34" charset="0"/>
              <a:cs typeface="Calibri" panose="020F0502020204030204" pitchFamily="34" charset="0"/>
            </a:endParaRPr>
          </a:p>
          <a:p>
            <a:pPr marL="0" indent="0">
              <a:buNone/>
            </a:pPr>
            <a:r>
              <a:rPr lang="az-Latn-AZ" sz="2600" b="1" i="1" dirty="0" smtClean="0">
                <a:latin typeface="Calibri" panose="020F0502020204030204" pitchFamily="34" charset="0"/>
                <a:cs typeface="Calibri" panose="020F0502020204030204" pitchFamily="34" charset="0"/>
              </a:rPr>
              <a:t>«hər </a:t>
            </a:r>
            <a:r>
              <a:rPr lang="az-Latn-AZ" sz="2600" b="1" i="1" dirty="0">
                <a:latin typeface="Calibri" panose="020F0502020204030204" pitchFamily="34" charset="0"/>
                <a:cs typeface="Calibri" panose="020F0502020204030204" pitchFamily="34" charset="0"/>
              </a:rPr>
              <a:t>bir tə­­rəf öz ar­­qu­­ment­­lə­­</a:t>
            </a:r>
            <a:r>
              <a:rPr lang="az-Latn-AZ" sz="2600" b="1" i="1" dirty="0" smtClean="0">
                <a:latin typeface="Calibri" panose="020F0502020204030204" pitchFamily="34" charset="0"/>
                <a:cs typeface="Calibri" panose="020F0502020204030204" pitchFamily="34" charset="0"/>
              </a:rPr>
              <a:t>ri</a:t>
            </a:r>
            <a:r>
              <a:rPr lang="az-Latn-AZ" sz="2600" b="1" i="1" dirty="0">
                <a:latin typeface="Calibri" panose="020F0502020204030204" pitchFamily="34" charset="0"/>
                <a:cs typeface="Calibri" panose="020F0502020204030204" pitchFamily="34" charset="0"/>
              </a:rPr>
              <a:t>­­ni, o cüm­­lə­­dən sü­­but­­la­­rı­­nı təq­­dim et­­mək üçün ağ­­la­­ba­­tan im­­ka­­na ma­­lik ol­­ma­­lı və əks tə­­rə­­fin qar­­şı­­sın­­da əl­­ve­­riş­­siz və­­ziy­­yə­­tə sa­­lın­­ma­­ma­­lı­­dır»</a:t>
            </a:r>
            <a:endParaRPr lang="az-Latn-AZ" sz="2600" b="1" i="1" dirty="0" smtClean="0">
              <a:latin typeface="Calibri" panose="020F0502020204030204" pitchFamily="34" charset="0"/>
              <a:cs typeface="Calibri" panose="020F0502020204030204" pitchFamily="34" charset="0"/>
            </a:endParaRPr>
          </a:p>
          <a:p>
            <a:pPr marL="0" indent="0">
              <a:buNone/>
            </a:pPr>
            <a:r>
              <a:rPr lang="az-Latn-AZ" sz="2600" i="1" dirty="0" smtClean="0">
                <a:latin typeface="Calibri" panose="020F0502020204030204" pitchFamily="34" charset="0"/>
                <a:cs typeface="Calibri" panose="020F0502020204030204" pitchFamily="34" charset="0"/>
              </a:rPr>
              <a:t>	(Dombo </a:t>
            </a:r>
            <a:r>
              <a:rPr lang="az-Latn-AZ" sz="2600" i="1" dirty="0">
                <a:latin typeface="Calibri" panose="020F0502020204030204" pitchFamily="34" charset="0"/>
                <a:cs typeface="Calibri" panose="020F0502020204030204" pitchFamily="34" charset="0"/>
              </a:rPr>
              <a:t>Behir Niderlanda qarşı </a:t>
            </a:r>
            <a:r>
              <a:rPr lang="az-Latn-AZ" sz="2600" dirty="0">
                <a:latin typeface="Calibri" panose="020F0502020204030204" pitchFamily="34" charset="0"/>
                <a:cs typeface="Calibri" panose="020F0502020204030204" pitchFamily="34" charset="0"/>
              </a:rPr>
              <a:t>iş</a:t>
            </a:r>
            <a:r>
              <a:rPr lang="az-Latn-AZ" sz="2600" i="1" dirty="0">
                <a:latin typeface="Calibri" panose="020F0502020204030204" pitchFamily="34" charset="0"/>
                <a:cs typeface="Calibri" panose="020F0502020204030204" pitchFamily="34" charset="0"/>
              </a:rPr>
              <a:t>, </a:t>
            </a:r>
            <a:r>
              <a:rPr lang="az-Latn-AZ" sz="2600" dirty="0" smtClean="0">
                <a:latin typeface="Calibri" panose="020F0502020204030204" pitchFamily="34" charset="0"/>
                <a:cs typeface="Calibri" panose="020F0502020204030204" pitchFamily="34" charset="0"/>
              </a:rPr>
              <a:t>1993</a:t>
            </a:r>
            <a:r>
              <a:rPr lang="az-Latn-AZ" sz="2600" dirty="0">
                <a:latin typeface="Calibri" panose="020F0502020204030204" pitchFamily="34" charset="0"/>
                <a:cs typeface="Calibri" panose="020F0502020204030204" pitchFamily="34" charset="0"/>
              </a:rPr>
              <a:t>)</a:t>
            </a:r>
            <a:endParaRPr lang="az-Latn-AZ" sz="2600" dirty="0" smtClean="0">
              <a:latin typeface="Calibri" panose="020F0502020204030204" pitchFamily="34" charset="0"/>
              <a:cs typeface="Calibri" panose="020F0502020204030204" pitchFamily="34" charset="0"/>
            </a:endParaRPr>
          </a:p>
          <a:p>
            <a:endParaRPr lang="az-Latn-AZ" sz="2400" b="1" dirty="0">
              <a:latin typeface="Calibri" panose="020F0502020204030204" pitchFamily="34" charset="0"/>
              <a:cs typeface="Calibri" panose="020F0502020204030204" pitchFamily="34" charset="0"/>
            </a:endParaRPr>
          </a:p>
          <a:p>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868371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altLang="en-US" dirty="0" err="1">
                <a:solidFill>
                  <a:srgbClr val="FF0000"/>
                </a:solidFill>
                <a:latin typeface="Calibri" panose="020F0502020204030204" pitchFamily="34" charset="0"/>
                <a:cs typeface="Calibri" panose="020F0502020204030204" pitchFamily="34" charset="0"/>
              </a:rPr>
              <a:t>Tərəflərin</a:t>
            </a:r>
            <a:r>
              <a:rPr lang="en-US" altLang="en-US" dirty="0">
                <a:solidFill>
                  <a:srgbClr val="FF0000"/>
                </a:solidFill>
                <a:latin typeface="Calibri" panose="020F0502020204030204" pitchFamily="34" charset="0"/>
                <a:cs typeface="Calibri" panose="020F0502020204030204" pitchFamily="34" charset="0"/>
              </a:rPr>
              <a:t> </a:t>
            </a:r>
            <a:r>
              <a:rPr lang="en-US" altLang="en-US" dirty="0" err="1">
                <a:solidFill>
                  <a:srgbClr val="FF0000"/>
                </a:solidFill>
                <a:latin typeface="Calibri" panose="020F0502020204030204" pitchFamily="34" charset="0"/>
                <a:cs typeface="Calibri" panose="020F0502020204030204" pitchFamily="34" charset="0"/>
              </a:rPr>
              <a:t>bərabərliyi</a:t>
            </a:r>
            <a:r>
              <a:rPr lang="az-Latn-AZ" altLang="en-US" dirty="0">
                <a:solidFill>
                  <a:srgbClr val="FF0000"/>
                </a:solidFill>
                <a:latin typeface="Calibri" panose="020F0502020204030204" pitchFamily="34" charset="0"/>
                <a:cs typeface="Calibri" panose="020F0502020204030204" pitchFamily="34" charset="0"/>
              </a:rPr>
              <a:t> dedikdə</a:t>
            </a:r>
            <a:r>
              <a:rPr lang="az-Latn-AZ" altLang="en-US" dirty="0" smtClean="0">
                <a:solidFill>
                  <a:srgbClr val="FF0000"/>
                </a:solidFill>
                <a:latin typeface="Calibri" panose="020F0502020204030204" pitchFamily="34" charset="0"/>
                <a:cs typeface="Calibri" panose="020F0502020204030204" pitchFamily="34" charset="0"/>
              </a:rPr>
              <a:t>:</a:t>
            </a:r>
            <a:endParaRPr lang="ru-RU" dirty="0">
              <a:solidFill>
                <a:srgbClr val="FF0000"/>
              </a:solidFill>
              <a:latin typeface="Calibri" panose="020F0502020204030204" pitchFamily="34" charset="0"/>
              <a:cs typeface="Calibri" panose="020F0502020204030204" pitchFamily="34" charset="0"/>
            </a:endParaRPr>
          </a:p>
        </p:txBody>
      </p:sp>
      <p:sp>
        <p:nvSpPr>
          <p:cNvPr id="3" name="Объект 2"/>
          <p:cNvSpPr>
            <a:spLocks noGrp="1"/>
          </p:cNvSpPr>
          <p:nvPr>
            <p:ph idx="1"/>
          </p:nvPr>
        </p:nvSpPr>
        <p:spPr/>
        <p:txBody>
          <a:bodyPr/>
          <a:lstStyle/>
          <a:p>
            <a:pPr marL="0" indent="0">
              <a:lnSpc>
                <a:spcPct val="80000"/>
              </a:lnSpc>
              <a:buNone/>
            </a:pPr>
            <a:r>
              <a:rPr lang="en-US" altLang="en-US" sz="2600" dirty="0" err="1" smtClean="0">
                <a:latin typeface="Calibri" panose="020F0502020204030204" pitchFamily="34" charset="0"/>
                <a:cs typeface="Calibri" panose="020F0502020204030204" pitchFamily="34" charset="0"/>
              </a:rPr>
              <a:t>Mübahisənin</a:t>
            </a:r>
            <a:r>
              <a:rPr lang="en-US" altLang="en-US" sz="2600" dirty="0" smtClean="0">
                <a:latin typeface="Calibri" panose="020F0502020204030204" pitchFamily="34" charset="0"/>
                <a:cs typeface="Calibri" panose="020F0502020204030204" pitchFamily="34" charset="0"/>
              </a:rPr>
              <a:t> </a:t>
            </a:r>
            <a:r>
              <a:rPr lang="en-US" altLang="en-US" sz="2600" dirty="0" err="1">
                <a:latin typeface="Calibri" panose="020F0502020204030204" pitchFamily="34" charset="0"/>
                <a:cs typeface="Calibri" panose="020F0502020204030204" pitchFamily="34" charset="0"/>
              </a:rPr>
              <a:t>tərəfləri</a:t>
            </a:r>
            <a:r>
              <a:rPr lang="en-US" altLang="en-US" sz="2600" dirty="0">
                <a:latin typeface="Calibri" panose="020F0502020204030204" pitchFamily="34" charset="0"/>
                <a:cs typeface="Calibri" panose="020F0502020204030204" pitchFamily="34" charset="0"/>
              </a:rPr>
              <a:t> </a:t>
            </a:r>
            <a:r>
              <a:rPr lang="en-US" altLang="en-US" sz="2600" dirty="0" err="1">
                <a:latin typeface="Calibri" panose="020F0502020204030204" pitchFamily="34" charset="0"/>
                <a:cs typeface="Calibri" panose="020F0502020204030204" pitchFamily="34" charset="0"/>
              </a:rPr>
              <a:t>arasında</a:t>
            </a:r>
            <a:r>
              <a:rPr lang="en-US" altLang="en-US" sz="2600" dirty="0">
                <a:latin typeface="Calibri" panose="020F0502020204030204" pitchFamily="34" charset="0"/>
                <a:cs typeface="Calibri" panose="020F0502020204030204" pitchFamily="34" charset="0"/>
              </a:rPr>
              <a:t> </a:t>
            </a:r>
            <a:r>
              <a:rPr lang="en-US" altLang="en-US" sz="2600" dirty="0" err="1">
                <a:latin typeface="Calibri" panose="020F0502020204030204" pitchFamily="34" charset="0"/>
                <a:cs typeface="Calibri" panose="020F0502020204030204" pitchFamily="34" charset="0"/>
              </a:rPr>
              <a:t>ədalətli</a:t>
            </a:r>
            <a:r>
              <a:rPr lang="en-US" altLang="en-US" sz="2600" dirty="0">
                <a:latin typeface="Calibri" panose="020F0502020204030204" pitchFamily="34" charset="0"/>
                <a:cs typeface="Calibri" panose="020F0502020204030204" pitchFamily="34" charset="0"/>
              </a:rPr>
              <a:t> </a:t>
            </a:r>
            <a:r>
              <a:rPr lang="en-US" altLang="en-US" sz="2600" dirty="0" err="1">
                <a:latin typeface="Calibri" panose="020F0502020204030204" pitchFamily="34" charset="0"/>
                <a:cs typeface="Calibri" panose="020F0502020204030204" pitchFamily="34" charset="0"/>
              </a:rPr>
              <a:t>balans</a:t>
            </a:r>
            <a:r>
              <a:rPr lang="en-US" altLang="en-US" sz="2600" dirty="0">
                <a:latin typeface="Calibri" panose="020F0502020204030204" pitchFamily="34" charset="0"/>
                <a:cs typeface="Calibri" panose="020F0502020204030204" pitchFamily="34" charset="0"/>
              </a:rPr>
              <a:t> </a:t>
            </a:r>
            <a:r>
              <a:rPr lang="en-US" altLang="en-US" sz="2600" dirty="0" err="1">
                <a:latin typeface="Calibri" panose="020F0502020204030204" pitchFamily="34" charset="0"/>
                <a:cs typeface="Calibri" panose="020F0502020204030204" pitchFamily="34" charset="0"/>
              </a:rPr>
              <a:t>olmalıdır</a:t>
            </a:r>
            <a:r>
              <a:rPr lang="en-US" altLang="en-US" sz="2600" dirty="0">
                <a:latin typeface="Calibri" panose="020F0502020204030204" pitchFamily="34" charset="0"/>
                <a:cs typeface="Calibri" panose="020F0502020204030204" pitchFamily="34" charset="0"/>
              </a:rPr>
              <a:t>.</a:t>
            </a:r>
          </a:p>
          <a:p>
            <a:pPr lvl="2">
              <a:lnSpc>
                <a:spcPct val="80000"/>
              </a:lnSpc>
              <a:buClr>
                <a:srgbClr val="53548A"/>
              </a:buClr>
            </a:pPr>
            <a:r>
              <a:rPr lang="az-Latn-AZ" altLang="en-US" sz="2600" i="1" dirty="0">
                <a:latin typeface="Calibri" panose="020F0502020204030204" pitchFamily="34" charset="0"/>
                <a:cs typeface="Calibri" panose="020F0502020204030204" pitchFamily="34" charset="0"/>
              </a:rPr>
              <a:t>İvon Fransaya qarşı, Böniş Avstriyaya qarşı iş</a:t>
            </a:r>
            <a:endParaRPr lang="en-US" altLang="en-US" sz="2600" i="1" dirty="0">
              <a:latin typeface="Calibri" panose="020F0502020204030204" pitchFamily="34" charset="0"/>
              <a:cs typeface="Calibri" panose="020F0502020204030204" pitchFamily="34" charset="0"/>
            </a:endParaRPr>
          </a:p>
          <a:p>
            <a:pPr marL="0" indent="0">
              <a:lnSpc>
                <a:spcPct val="80000"/>
              </a:lnSpc>
              <a:buNone/>
            </a:pPr>
            <a:r>
              <a:rPr lang="az-Latn-AZ" altLang="en-US" sz="2600" dirty="0" smtClean="0">
                <a:latin typeface="Calibri" panose="020F0502020204030204" pitchFamily="34" charset="0"/>
                <a:cs typeface="Calibri" panose="020F0502020204030204" pitchFamily="34" charset="0"/>
              </a:rPr>
              <a:t>Bir çox hallarda çəkişmə </a:t>
            </a:r>
            <a:r>
              <a:rPr lang="az-Latn-AZ" altLang="en-US" sz="2600" dirty="0">
                <a:latin typeface="Calibri" panose="020F0502020204030204" pitchFamily="34" charset="0"/>
                <a:cs typeface="Calibri" panose="020F0502020204030204" pitchFamily="34" charset="0"/>
              </a:rPr>
              <a:t>prinsipi ilə üst –üstə düşür </a:t>
            </a:r>
            <a:endParaRPr lang="az-Latn-AZ" altLang="en-US" sz="2600" dirty="0" smtClean="0">
              <a:latin typeface="Calibri" panose="020F0502020204030204" pitchFamily="34" charset="0"/>
              <a:cs typeface="Calibri" panose="020F0502020204030204" pitchFamily="34" charset="0"/>
            </a:endParaRPr>
          </a:p>
          <a:p>
            <a:pPr marL="0" indent="0">
              <a:lnSpc>
                <a:spcPct val="80000"/>
              </a:lnSpc>
              <a:buNone/>
            </a:pPr>
            <a:endParaRPr lang="az-Latn-AZ" altLang="en-US" sz="2600" dirty="0">
              <a:latin typeface="Calibri" panose="020F0502020204030204" pitchFamily="34" charset="0"/>
              <a:cs typeface="Calibri" panose="020F0502020204030204" pitchFamily="34" charset="0"/>
            </a:endParaRPr>
          </a:p>
          <a:p>
            <a:pPr marL="0" indent="0">
              <a:lnSpc>
                <a:spcPct val="80000"/>
              </a:lnSpc>
              <a:buNone/>
            </a:pPr>
            <a:r>
              <a:rPr lang="en-US" altLang="en-US" sz="2600" dirty="0" err="1">
                <a:latin typeface="Calibri" panose="020F0502020204030204" pitchFamily="34" charset="0"/>
                <a:cs typeface="Calibri" panose="020F0502020204030204" pitchFamily="34" charset="0"/>
              </a:rPr>
              <a:t>Qarşı</a:t>
            </a:r>
            <a:r>
              <a:rPr lang="en-US" altLang="en-US" sz="2600" dirty="0">
                <a:latin typeface="Calibri" panose="020F0502020204030204" pitchFamily="34" charset="0"/>
                <a:cs typeface="Calibri" panose="020F0502020204030204" pitchFamily="34" charset="0"/>
              </a:rPr>
              <a:t> </a:t>
            </a:r>
            <a:r>
              <a:rPr lang="en-US" altLang="en-US" sz="2600" dirty="0" err="1">
                <a:latin typeface="Calibri" panose="020F0502020204030204" pitchFamily="34" charset="0"/>
                <a:cs typeface="Calibri" panose="020F0502020204030204" pitchFamily="34" charset="0"/>
              </a:rPr>
              <a:t>tərəfin</a:t>
            </a:r>
            <a:r>
              <a:rPr lang="en-US" altLang="en-US" sz="2600" dirty="0">
                <a:latin typeface="Calibri" panose="020F0502020204030204" pitchFamily="34" charset="0"/>
                <a:cs typeface="Calibri" panose="020F0502020204030204" pitchFamily="34" charset="0"/>
              </a:rPr>
              <a:t> </a:t>
            </a:r>
            <a:r>
              <a:rPr lang="en-US" altLang="en-US" sz="2600" dirty="0" err="1">
                <a:latin typeface="Calibri" panose="020F0502020204030204" pitchFamily="34" charset="0"/>
                <a:cs typeface="Calibri" panose="020F0502020204030204" pitchFamily="34" charset="0"/>
              </a:rPr>
              <a:t>qarşısında</a:t>
            </a:r>
            <a:r>
              <a:rPr lang="en-US" altLang="en-US" sz="2600" dirty="0">
                <a:latin typeface="Calibri" panose="020F0502020204030204" pitchFamily="34" charset="0"/>
                <a:cs typeface="Calibri" panose="020F0502020204030204" pitchFamily="34" charset="0"/>
              </a:rPr>
              <a:t> </a:t>
            </a:r>
            <a:r>
              <a:rPr lang="en-US" altLang="en-US" sz="2600" dirty="0" err="1">
                <a:latin typeface="Calibri" panose="020F0502020204030204" pitchFamily="34" charset="0"/>
                <a:cs typeface="Calibri" panose="020F0502020204030204" pitchFamily="34" charset="0"/>
              </a:rPr>
              <a:t>pis</a:t>
            </a:r>
            <a:r>
              <a:rPr lang="en-US" altLang="en-US" sz="2600" dirty="0">
                <a:latin typeface="Calibri" panose="020F0502020204030204" pitchFamily="34" charset="0"/>
                <a:cs typeface="Calibri" panose="020F0502020204030204" pitchFamily="34" charset="0"/>
              </a:rPr>
              <a:t> </a:t>
            </a:r>
            <a:r>
              <a:rPr lang="en-US" altLang="en-US" sz="2600" dirty="0" err="1">
                <a:latin typeface="Calibri" panose="020F0502020204030204" pitchFamily="34" charset="0"/>
                <a:cs typeface="Calibri" panose="020F0502020204030204" pitchFamily="34" charset="0"/>
              </a:rPr>
              <a:t>vəziyyətdə</a:t>
            </a:r>
            <a:r>
              <a:rPr lang="en-US" altLang="en-US" sz="2600" dirty="0">
                <a:latin typeface="Calibri" panose="020F0502020204030204" pitchFamily="34" charset="0"/>
                <a:cs typeface="Calibri" panose="020F0502020204030204" pitchFamily="34" charset="0"/>
              </a:rPr>
              <a:t> </a:t>
            </a:r>
            <a:r>
              <a:rPr lang="en-US" altLang="en-US" sz="2600" dirty="0" err="1">
                <a:latin typeface="Calibri" panose="020F0502020204030204" pitchFamily="34" charset="0"/>
                <a:cs typeface="Calibri" panose="020F0502020204030204" pitchFamily="34" charset="0"/>
              </a:rPr>
              <a:t>qalmamaqla</a:t>
            </a:r>
            <a:r>
              <a:rPr lang="en-US" altLang="en-US" sz="2600" dirty="0">
                <a:latin typeface="Calibri" panose="020F0502020204030204" pitchFamily="34" charset="0"/>
                <a:cs typeface="Calibri" panose="020F0502020204030204" pitchFamily="34" charset="0"/>
              </a:rPr>
              <a:t>, </a:t>
            </a:r>
            <a:r>
              <a:rPr lang="en-US" altLang="en-US" sz="2600" dirty="0" err="1">
                <a:latin typeface="Calibri" panose="020F0502020204030204" pitchFamily="34" charset="0"/>
                <a:cs typeface="Calibri" panose="020F0502020204030204" pitchFamily="34" charset="0"/>
              </a:rPr>
              <a:t>dəlillər</a:t>
            </a:r>
            <a:r>
              <a:rPr lang="en-US" altLang="en-US" sz="2600" dirty="0">
                <a:latin typeface="Calibri" panose="020F0502020204030204" pitchFamily="34" charset="0"/>
                <a:cs typeface="Calibri" panose="020F0502020204030204" pitchFamily="34" charset="0"/>
              </a:rPr>
              <a:t> </a:t>
            </a:r>
            <a:r>
              <a:rPr lang="en-US" altLang="en-US" sz="2600" dirty="0" err="1">
                <a:latin typeface="Calibri" panose="020F0502020204030204" pitchFamily="34" charset="0"/>
                <a:cs typeface="Calibri" panose="020F0502020204030204" pitchFamily="34" charset="0"/>
              </a:rPr>
              <a:t>daxil</a:t>
            </a:r>
            <a:r>
              <a:rPr lang="en-US" altLang="en-US" sz="2600" dirty="0">
                <a:latin typeface="Calibri" panose="020F0502020204030204" pitchFamily="34" charset="0"/>
                <a:cs typeface="Calibri" panose="020F0502020204030204" pitchFamily="34" charset="0"/>
              </a:rPr>
              <a:t> </a:t>
            </a:r>
            <a:r>
              <a:rPr lang="en-US" altLang="en-US" sz="2600" dirty="0" err="1">
                <a:latin typeface="Calibri" panose="020F0502020204030204" pitchFamily="34" charset="0"/>
                <a:cs typeface="Calibri" panose="020F0502020204030204" pitchFamily="34" charset="0"/>
              </a:rPr>
              <a:t>olmaqla</a:t>
            </a:r>
            <a:r>
              <a:rPr lang="en-US" altLang="en-US" sz="2600" dirty="0">
                <a:latin typeface="Calibri" panose="020F0502020204030204" pitchFamily="34" charset="0"/>
                <a:cs typeface="Calibri" panose="020F0502020204030204" pitchFamily="34" charset="0"/>
              </a:rPr>
              <a:t>, </a:t>
            </a:r>
            <a:r>
              <a:rPr lang="en-US" altLang="en-US" sz="2600" dirty="0" err="1">
                <a:latin typeface="Calibri" panose="020F0502020204030204" pitchFamily="34" charset="0"/>
                <a:cs typeface="Calibri" panose="020F0502020204030204" pitchFamily="34" charset="0"/>
              </a:rPr>
              <a:t>məhkəmə</a:t>
            </a:r>
            <a:r>
              <a:rPr lang="en-US" altLang="en-US" sz="2600" dirty="0">
                <a:latin typeface="Calibri" panose="020F0502020204030204" pitchFamily="34" charset="0"/>
                <a:cs typeface="Calibri" panose="020F0502020204030204" pitchFamily="34" charset="0"/>
              </a:rPr>
              <a:t> </a:t>
            </a:r>
            <a:r>
              <a:rPr lang="en-US" altLang="en-US" sz="2600" dirty="0" err="1">
                <a:latin typeface="Calibri" panose="020F0502020204030204" pitchFamily="34" charset="0"/>
                <a:cs typeface="Calibri" panose="020F0502020204030204" pitchFamily="34" charset="0"/>
              </a:rPr>
              <a:t>işi</a:t>
            </a:r>
            <a:r>
              <a:rPr lang="en-US" altLang="en-US" sz="2600" dirty="0">
                <a:latin typeface="Calibri" panose="020F0502020204030204" pitchFamily="34" charset="0"/>
                <a:cs typeface="Calibri" panose="020F0502020204030204" pitchFamily="34" charset="0"/>
              </a:rPr>
              <a:t> </a:t>
            </a:r>
            <a:r>
              <a:rPr lang="en-US" altLang="en-US" sz="2600" dirty="0" err="1">
                <a:latin typeface="Calibri" panose="020F0502020204030204" pitchFamily="34" charset="0"/>
                <a:cs typeface="Calibri" panose="020F0502020204030204" pitchFamily="34" charset="0"/>
              </a:rPr>
              <a:t>ilə</a:t>
            </a:r>
            <a:r>
              <a:rPr lang="en-US" altLang="en-US" sz="2600" dirty="0">
                <a:latin typeface="Calibri" panose="020F0502020204030204" pitchFamily="34" charset="0"/>
                <a:cs typeface="Calibri" panose="020F0502020204030204" pitchFamily="34" charset="0"/>
              </a:rPr>
              <a:t> </a:t>
            </a:r>
            <a:r>
              <a:rPr lang="en-US" altLang="en-US" sz="2600" dirty="0" err="1">
                <a:latin typeface="Calibri" panose="020F0502020204030204" pitchFamily="34" charset="0"/>
                <a:cs typeface="Calibri" panose="020F0502020204030204" pitchFamily="34" charset="0"/>
              </a:rPr>
              <a:t>bağlı</a:t>
            </a:r>
            <a:r>
              <a:rPr lang="en-US" altLang="en-US" sz="2600" dirty="0">
                <a:latin typeface="Calibri" panose="020F0502020204030204" pitchFamily="34" charset="0"/>
                <a:cs typeface="Calibri" panose="020F0502020204030204" pitchFamily="34" charset="0"/>
              </a:rPr>
              <a:t> </a:t>
            </a:r>
            <a:r>
              <a:rPr lang="en-US" altLang="en-US" sz="2600" dirty="0" err="1">
                <a:latin typeface="Calibri" panose="020F0502020204030204" pitchFamily="34" charset="0"/>
                <a:cs typeface="Calibri" panose="020F0502020204030204" pitchFamily="34" charset="0"/>
              </a:rPr>
              <a:t>əsaslı</a:t>
            </a:r>
            <a:r>
              <a:rPr lang="en-US" altLang="en-US" sz="2600" dirty="0">
                <a:latin typeface="Calibri" panose="020F0502020204030204" pitchFamily="34" charset="0"/>
                <a:cs typeface="Calibri" panose="020F0502020204030204" pitchFamily="34" charset="0"/>
              </a:rPr>
              <a:t> </a:t>
            </a:r>
            <a:r>
              <a:rPr lang="en-US" altLang="en-US" sz="2600" dirty="0" err="1">
                <a:latin typeface="Calibri" panose="020F0502020204030204" pitchFamily="34" charset="0"/>
                <a:cs typeface="Calibri" panose="020F0502020204030204" pitchFamily="34" charset="0"/>
              </a:rPr>
              <a:t>fürsət</a:t>
            </a:r>
            <a:r>
              <a:rPr lang="en-US" altLang="en-US" sz="2600" dirty="0">
                <a:latin typeface="Calibri" panose="020F0502020204030204" pitchFamily="34" charset="0"/>
                <a:cs typeface="Calibri" panose="020F0502020204030204" pitchFamily="34" charset="0"/>
              </a:rPr>
              <a:t> </a:t>
            </a:r>
            <a:r>
              <a:rPr lang="en-US" altLang="en-US" sz="2600" dirty="0" err="1">
                <a:latin typeface="Calibri" panose="020F0502020204030204" pitchFamily="34" charset="0"/>
                <a:cs typeface="Calibri" panose="020F0502020204030204" pitchFamily="34" charset="0"/>
              </a:rPr>
              <a:t>tələb</a:t>
            </a:r>
            <a:r>
              <a:rPr lang="en-US" altLang="en-US" sz="2600" dirty="0">
                <a:latin typeface="Calibri" panose="020F0502020204030204" pitchFamily="34" charset="0"/>
                <a:cs typeface="Calibri" panose="020F0502020204030204" pitchFamily="34" charset="0"/>
              </a:rPr>
              <a:t> </a:t>
            </a:r>
            <a:r>
              <a:rPr lang="en-US" altLang="en-US" sz="2600" dirty="0" err="1">
                <a:latin typeface="Calibri" panose="020F0502020204030204" pitchFamily="34" charset="0"/>
                <a:cs typeface="Calibri" panose="020F0502020204030204" pitchFamily="34" charset="0"/>
              </a:rPr>
              <a:t>olunur</a:t>
            </a:r>
            <a:r>
              <a:rPr lang="en-US" altLang="en-US" sz="2600" dirty="0">
                <a:latin typeface="Calibri" panose="020F0502020204030204" pitchFamily="34" charset="0"/>
                <a:cs typeface="Calibri" panose="020F0502020204030204" pitchFamily="34" charset="0"/>
              </a:rPr>
              <a:t>.</a:t>
            </a:r>
          </a:p>
          <a:p>
            <a:pPr lvl="2">
              <a:lnSpc>
                <a:spcPct val="80000"/>
              </a:lnSpc>
              <a:buClr>
                <a:srgbClr val="53548A"/>
              </a:buClr>
            </a:pPr>
            <a:r>
              <a:rPr lang="en-US" altLang="en-US" sz="2600" i="1" dirty="0" err="1">
                <a:latin typeface="Calibri" panose="020F0502020204030204" pitchFamily="34" charset="0"/>
                <a:cs typeface="Calibri" panose="020F0502020204030204" pitchFamily="34" charset="0"/>
              </a:rPr>
              <a:t>Dombo</a:t>
            </a:r>
            <a:r>
              <a:rPr lang="en-US" altLang="en-US" sz="2600" i="1" dirty="0">
                <a:latin typeface="Calibri" panose="020F0502020204030204" pitchFamily="34" charset="0"/>
                <a:cs typeface="Calibri" panose="020F0502020204030204" pitchFamily="34" charset="0"/>
              </a:rPr>
              <a:t> </a:t>
            </a:r>
            <a:r>
              <a:rPr lang="en-US" altLang="en-US" sz="2600" i="1" dirty="0" err="1">
                <a:latin typeface="Calibri" panose="020F0502020204030204" pitchFamily="34" charset="0"/>
                <a:cs typeface="Calibri" panose="020F0502020204030204" pitchFamily="34" charset="0"/>
              </a:rPr>
              <a:t>Beheer</a:t>
            </a:r>
            <a:r>
              <a:rPr lang="en-US" altLang="en-US" sz="2600" i="1" dirty="0">
                <a:latin typeface="Calibri" panose="020F0502020204030204" pitchFamily="34" charset="0"/>
                <a:cs typeface="Calibri" panose="020F0502020204030204" pitchFamily="34" charset="0"/>
              </a:rPr>
              <a:t> BV </a:t>
            </a:r>
            <a:r>
              <a:rPr lang="en-US" altLang="en-US" sz="2600" i="1" dirty="0" err="1">
                <a:latin typeface="Calibri" panose="020F0502020204030204" pitchFamily="34" charset="0"/>
                <a:cs typeface="Calibri" panose="020F0502020204030204" pitchFamily="34" charset="0"/>
              </a:rPr>
              <a:t>Niderlanda</a:t>
            </a:r>
            <a:r>
              <a:rPr lang="en-US" altLang="en-US" sz="2600" i="1" dirty="0">
                <a:latin typeface="Calibri" panose="020F0502020204030204" pitchFamily="34" charset="0"/>
                <a:cs typeface="Calibri" panose="020F0502020204030204" pitchFamily="34" charset="0"/>
              </a:rPr>
              <a:t> </a:t>
            </a:r>
            <a:r>
              <a:rPr lang="en-US" altLang="en-US" sz="2600" i="1" dirty="0" err="1">
                <a:latin typeface="Calibri" panose="020F0502020204030204" pitchFamily="34" charset="0"/>
                <a:cs typeface="Calibri" panose="020F0502020204030204" pitchFamily="34" charset="0"/>
              </a:rPr>
              <a:t>qarşı</a:t>
            </a:r>
            <a:r>
              <a:rPr lang="en-US" altLang="en-US" sz="2600" i="1" dirty="0">
                <a:latin typeface="Calibri" panose="020F0502020204030204" pitchFamily="34" charset="0"/>
                <a:cs typeface="Calibri" panose="020F0502020204030204" pitchFamily="34" charset="0"/>
              </a:rPr>
              <a:t> (1993). </a:t>
            </a:r>
            <a:r>
              <a:rPr lang="en-US" altLang="en-US" sz="2600" dirty="0">
                <a:latin typeface="Calibri" panose="020F0502020204030204" pitchFamily="34" charset="0"/>
                <a:cs typeface="Calibri" panose="020F0502020204030204" pitchFamily="34" charset="0"/>
              </a:rPr>
              <a:t>Overdraft </a:t>
            </a:r>
            <a:r>
              <a:rPr lang="en-US" altLang="en-US" sz="2600" dirty="0" err="1">
                <a:latin typeface="Calibri" panose="020F0502020204030204" pitchFamily="34" charset="0"/>
                <a:cs typeface="Calibri" panose="020F0502020204030204" pitchFamily="34" charset="0"/>
              </a:rPr>
              <a:t>xidməti</a:t>
            </a:r>
            <a:r>
              <a:rPr lang="en-US" altLang="en-US" sz="2600" dirty="0">
                <a:latin typeface="Calibri" panose="020F0502020204030204" pitchFamily="34" charset="0"/>
                <a:cs typeface="Calibri" panose="020F0502020204030204" pitchFamily="34" charset="0"/>
              </a:rPr>
              <a:t> </a:t>
            </a:r>
            <a:r>
              <a:rPr lang="en-US" altLang="en-US" sz="2600" dirty="0" err="1">
                <a:latin typeface="Calibri" panose="020F0502020204030204" pitchFamily="34" charset="0"/>
                <a:cs typeface="Calibri" panose="020F0502020204030204" pitchFamily="34" charset="0"/>
              </a:rPr>
              <a:t>ilə</a:t>
            </a:r>
            <a:r>
              <a:rPr lang="en-US" altLang="en-US" sz="2600" dirty="0">
                <a:latin typeface="Calibri" panose="020F0502020204030204" pitchFamily="34" charset="0"/>
                <a:cs typeface="Calibri" panose="020F0502020204030204" pitchFamily="34" charset="0"/>
              </a:rPr>
              <a:t> </a:t>
            </a:r>
            <a:r>
              <a:rPr lang="en-US" altLang="en-US" sz="2600" dirty="0" err="1">
                <a:latin typeface="Calibri" panose="020F0502020204030204" pitchFamily="34" charset="0"/>
                <a:cs typeface="Calibri" panose="020F0502020204030204" pitchFamily="34" charset="0"/>
              </a:rPr>
              <a:t>bağlı</a:t>
            </a:r>
            <a:r>
              <a:rPr lang="en-US" altLang="en-US" sz="2600" dirty="0">
                <a:latin typeface="Calibri" panose="020F0502020204030204" pitchFamily="34" charset="0"/>
                <a:cs typeface="Calibri" panose="020F0502020204030204" pitchFamily="34" charset="0"/>
              </a:rPr>
              <a:t> </a:t>
            </a:r>
            <a:r>
              <a:rPr lang="en-US" altLang="en-US" sz="2600" dirty="0" err="1">
                <a:latin typeface="Calibri" panose="020F0502020204030204" pitchFamily="34" charset="0"/>
                <a:cs typeface="Calibri" panose="020F0502020204030204" pitchFamily="34" charset="0"/>
              </a:rPr>
              <a:t>mülki</a:t>
            </a:r>
            <a:r>
              <a:rPr lang="en-US" altLang="en-US" sz="2600" dirty="0">
                <a:latin typeface="Calibri" panose="020F0502020204030204" pitchFamily="34" charset="0"/>
                <a:cs typeface="Calibri" panose="020F0502020204030204" pitchFamily="34" charset="0"/>
              </a:rPr>
              <a:t> </a:t>
            </a:r>
            <a:r>
              <a:rPr lang="en-US" altLang="en-US" sz="2600" dirty="0" err="1">
                <a:latin typeface="Calibri" panose="020F0502020204030204" pitchFamily="34" charset="0"/>
                <a:cs typeface="Calibri" panose="020F0502020204030204" pitchFamily="34" charset="0"/>
              </a:rPr>
              <a:t>mübahisə</a:t>
            </a:r>
            <a:r>
              <a:rPr lang="en-US" altLang="en-US" sz="2600" dirty="0">
                <a:latin typeface="Calibri" panose="020F0502020204030204" pitchFamily="34" charset="0"/>
                <a:cs typeface="Calibri" panose="020F0502020204030204" pitchFamily="34" charset="0"/>
              </a:rPr>
              <a:t>.</a:t>
            </a:r>
          </a:p>
          <a:p>
            <a:endParaRPr lang="ru-RU" dirty="0"/>
          </a:p>
        </p:txBody>
      </p:sp>
    </p:spTree>
    <p:extLst>
      <p:ext uri="{BB962C8B-B14F-4D97-AF65-F5344CB8AC3E}">
        <p14:creationId xmlns:p14="http://schemas.microsoft.com/office/powerpoint/2010/main" xmlns="" val="2295703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1135406"/>
          </a:xfrm>
        </p:spPr>
        <p:txBody>
          <a:bodyPr>
            <a:normAutofit fontScale="90000"/>
          </a:bodyPr>
          <a:lstStyle/>
          <a:p>
            <a:pPr algn="ctr"/>
            <a:r>
              <a:rPr lang="az-Latn-AZ" dirty="0" smtClean="0">
                <a:solidFill>
                  <a:srgbClr val="FF0000"/>
                </a:solidFill>
                <a:latin typeface="Calibri" panose="020F0502020204030204" pitchFamily="34" charset="0"/>
                <a:cs typeface="Calibri" panose="020F0502020204030204" pitchFamily="34" charset="0"/>
              </a:rPr>
              <a:t>Tərəflərin bərabərliyi prinsipinin</a:t>
            </a:r>
            <a:br>
              <a:rPr lang="az-Latn-AZ" dirty="0" smtClean="0">
                <a:solidFill>
                  <a:srgbClr val="FF0000"/>
                </a:solidFill>
                <a:latin typeface="Calibri" panose="020F0502020204030204" pitchFamily="34" charset="0"/>
                <a:cs typeface="Calibri" panose="020F0502020204030204" pitchFamily="34" charset="0"/>
              </a:rPr>
            </a:br>
            <a:r>
              <a:rPr lang="az-Latn-AZ" dirty="0" smtClean="0">
                <a:solidFill>
                  <a:srgbClr val="FF0000"/>
                </a:solidFill>
                <a:latin typeface="Calibri" panose="020F0502020204030204" pitchFamily="34" charset="0"/>
                <a:cs typeface="Calibri" panose="020F0502020204030204" pitchFamily="34" charset="0"/>
              </a:rPr>
              <a:t> pozulduğu hallar: </a:t>
            </a:r>
            <a:endParaRPr lang="ru-RU" dirty="0">
              <a:solidFill>
                <a:srgbClr val="FF0000"/>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054100" y="1778000"/>
            <a:ext cx="10058400" cy="5080000"/>
          </a:xfrm>
        </p:spPr>
        <p:txBody>
          <a:bodyPr>
            <a:normAutofit lnSpcReduction="10000"/>
          </a:bodyPr>
          <a:lstStyle/>
          <a:p>
            <a:r>
              <a:rPr lang="az-Latn-AZ" sz="2400" dirty="0" smtClean="0">
                <a:latin typeface="Calibri" panose="020F0502020204030204" pitchFamily="34" charset="0"/>
                <a:cs typeface="Calibri" panose="020F0502020204030204" pitchFamily="34" charset="0"/>
              </a:rPr>
              <a:t>hakimin bir tərəfin sözünü kəsərək digər tərəfi dinləməsi;</a:t>
            </a:r>
          </a:p>
          <a:p>
            <a:r>
              <a:rPr lang="az-Latn-AZ" sz="2400" dirty="0">
                <a:latin typeface="Calibri" panose="020F0502020204030204" pitchFamily="34" charset="0"/>
                <a:cs typeface="Calibri" panose="020F0502020204030204" pitchFamily="34" charset="0"/>
              </a:rPr>
              <a:t>h</a:t>
            </a:r>
            <a:r>
              <a:rPr lang="az-Latn-AZ" sz="2400" dirty="0" smtClean="0">
                <a:latin typeface="Calibri" panose="020F0502020204030204" pitchFamily="34" charset="0"/>
                <a:cs typeface="Calibri" panose="020F0502020204030204" pitchFamily="34" charset="0"/>
              </a:rPr>
              <a:t>akimin nümayəndənin sözünü başa çatdırmasına imkan verməməsi;</a:t>
            </a:r>
          </a:p>
          <a:p>
            <a:r>
              <a:rPr lang="az-Latn-AZ" sz="2400" dirty="0" smtClean="0">
                <a:latin typeface="Calibri" panose="020F0502020204030204" pitchFamily="34" charset="0"/>
                <a:cs typeface="Calibri" panose="020F0502020204030204" pitchFamily="34" charset="0"/>
              </a:rPr>
              <a:t>Hakimin növbəti iclasın vaxtı ilə razılaşmayan tərəfə onun iştirakının əhəmiyyətsiz olduğunu vurğulamağı.</a:t>
            </a:r>
          </a:p>
          <a:p>
            <a:r>
              <a:rPr lang="az-Latn-AZ" sz="2400" dirty="0">
                <a:latin typeface="Calibri" panose="020F0502020204030204" pitchFamily="34" charset="0"/>
                <a:cs typeface="Calibri" panose="020F0502020204030204" pitchFamily="34" charset="0"/>
              </a:rPr>
              <a:t>Tərcümə xidmətinin keyfiyyətsiz olduğu hallar;</a:t>
            </a:r>
          </a:p>
          <a:p>
            <a:r>
              <a:rPr lang="az-Latn-AZ" sz="2400" dirty="0">
                <a:latin typeface="Calibri" panose="020F0502020204030204" pitchFamily="34" charset="0"/>
                <a:cs typeface="Calibri" panose="020F0502020204030204" pitchFamily="34" charset="0"/>
              </a:rPr>
              <a:t>Hakimin yönəldici suallar </a:t>
            </a:r>
            <a:r>
              <a:rPr lang="az-Latn-AZ" sz="2400" dirty="0" smtClean="0">
                <a:latin typeface="Calibri" panose="020F0502020204030204" pitchFamily="34" charset="0"/>
                <a:cs typeface="Calibri" panose="020F0502020204030204" pitchFamily="34" charset="0"/>
              </a:rPr>
              <a:t>verməsi.</a:t>
            </a:r>
          </a:p>
          <a:p>
            <a:r>
              <a:rPr lang="az-Latn-AZ" sz="2400" b="1" dirty="0">
                <a:solidFill>
                  <a:srgbClr val="FF0000"/>
                </a:solidFill>
                <a:latin typeface="Calibri" panose="020F0502020204030204" pitchFamily="34" charset="0"/>
                <a:cs typeface="Calibri" panose="020F0502020204030204" pitchFamily="34" charset="0"/>
              </a:rPr>
              <a:t>Digər hallar</a:t>
            </a:r>
            <a:r>
              <a:rPr lang="az-Latn-AZ" sz="2400" b="1" dirty="0" smtClean="0">
                <a:solidFill>
                  <a:srgbClr val="FF0000"/>
                </a:solidFill>
                <a:latin typeface="Calibri" panose="020F0502020204030204" pitchFamily="34" charset="0"/>
                <a:cs typeface="Calibri" panose="020F0502020204030204" pitchFamily="34" charset="0"/>
              </a:rPr>
              <a:t>:</a:t>
            </a:r>
          </a:p>
          <a:p>
            <a:r>
              <a:rPr lang="az-Latn-AZ" sz="2400" dirty="0">
                <a:latin typeface="Calibri" panose="020F0502020204030204" pitchFamily="34" charset="0"/>
                <a:cs typeface="Calibri" panose="020F0502020204030204" pitchFamily="34" charset="0"/>
              </a:rPr>
              <a:t>Texniki xarakterli probemlərdən:</a:t>
            </a:r>
          </a:p>
          <a:p>
            <a:pPr marL="0" indent="0">
              <a:buNone/>
            </a:pPr>
            <a:r>
              <a:rPr lang="az-Latn-AZ" sz="2400" dirty="0">
                <a:latin typeface="Calibri" panose="020F0502020204030204" pitchFamily="34" charset="0"/>
                <a:cs typeface="Calibri" panose="020F0502020204030204" pitchFamily="34" charset="0"/>
              </a:rPr>
              <a:t>-əlil arabasında olan tərəfin məhkəmə iclas zalında iştirakının yubadılması</a:t>
            </a:r>
            <a:r>
              <a:rPr lang="az-Latn-AZ" sz="2400" dirty="0" smtClean="0">
                <a:latin typeface="Calibri" panose="020F0502020204030204" pitchFamily="34" charset="0"/>
                <a:cs typeface="Calibri" panose="020F0502020204030204" pitchFamily="34" charset="0"/>
              </a:rPr>
              <a:t>;</a:t>
            </a:r>
            <a:endParaRPr lang="az-Latn-AZ" sz="2400" dirty="0">
              <a:latin typeface="Calibri" panose="020F0502020204030204" pitchFamily="34" charset="0"/>
              <a:cs typeface="Calibri" panose="020F0502020204030204" pitchFamily="34" charset="0"/>
            </a:endParaRPr>
          </a:p>
          <a:p>
            <a:r>
              <a:rPr lang="az-Latn-AZ" sz="2400" dirty="0">
                <a:latin typeface="Calibri" panose="020F0502020204030204" pitchFamily="34" charset="0"/>
                <a:cs typeface="Calibri" panose="020F0502020204030204" pitchFamily="34" charset="0"/>
              </a:rPr>
              <a:t>Şahid ifadələri ilə bağlı:</a:t>
            </a:r>
          </a:p>
          <a:p>
            <a:pPr>
              <a:buFontTx/>
              <a:buChar char="-"/>
            </a:pPr>
            <a:r>
              <a:rPr lang="az-Latn-AZ" sz="2400" dirty="0">
                <a:latin typeface="Calibri" panose="020F0502020204030204" pitchFamily="34" charset="0"/>
                <a:cs typeface="Calibri" panose="020F0502020204030204" pitchFamily="34" charset="0"/>
              </a:rPr>
              <a:t>vəsatətləri təmin etməməsi.</a:t>
            </a:r>
          </a:p>
          <a:p>
            <a:endParaRPr lang="az-Latn-AZ" sz="2400"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638377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6592"/>
            <a:ext cx="10515600" cy="1325563"/>
          </a:xfrm>
        </p:spPr>
        <p:txBody>
          <a:bodyPr/>
          <a:lstStyle/>
          <a:p>
            <a:pPr algn="ctr"/>
            <a:r>
              <a:rPr lang="az-Latn-AZ" b="1" dirty="0" smtClean="0">
                <a:solidFill>
                  <a:srgbClr val="FF0000"/>
                </a:solidFill>
                <a:latin typeface="Calibri" panose="020F0502020204030204" pitchFamily="34" charset="0"/>
                <a:cs typeface="Calibri" panose="020F0502020204030204" pitchFamily="34" charset="0"/>
              </a:rPr>
              <a:t>Yerli qanunvericilik (MPM)</a:t>
            </a:r>
            <a:endParaRPr lang="ru-RU" b="1" dirty="0">
              <a:solidFill>
                <a:srgbClr val="FF0000"/>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838200" y="1474814"/>
            <a:ext cx="10515600" cy="5611786"/>
          </a:xfrm>
        </p:spPr>
        <p:txBody>
          <a:bodyPr>
            <a:normAutofit/>
          </a:bodyPr>
          <a:lstStyle/>
          <a:p>
            <a:pPr marL="0" lvl="0" indent="0" algn="just" eaLnBrk="0" fontAlgn="base" hangingPunct="0">
              <a:lnSpc>
                <a:spcPct val="120000"/>
              </a:lnSpc>
              <a:spcBef>
                <a:spcPct val="0"/>
              </a:spcBef>
              <a:spcAft>
                <a:spcPct val="0"/>
              </a:spcAft>
              <a:buNone/>
            </a:pPr>
            <a:r>
              <a:rPr kumimoji="0" lang="az-Latn-AZ" altLang="ru-RU" b="1" i="0" u="none" strike="noStrike" cap="none" normalizeH="0" baseline="0" dirty="0" smtClean="0">
                <a:ln>
                  <a:noFill/>
                </a:ln>
                <a:solidFill>
                  <a:srgbClr val="000000"/>
                </a:solidFill>
                <a:effectLst/>
                <a:latin typeface="Cal"/>
                <a:cs typeface="Times New Roman" panose="02020603050405020304" pitchFamily="18" charset="0"/>
              </a:rPr>
              <a:t>Maddə 9. Ədalət mühakiməsinin çəkişmə, tərəflərin bərabərliyi və faktlar əsasında həyata keçirilməsi</a:t>
            </a:r>
            <a:endParaRPr kumimoji="0" lang="az-Latn-AZ" altLang="ru-RU" b="0" i="0" u="none" strike="noStrike" cap="none" normalizeH="0" baseline="0" dirty="0" smtClean="0">
              <a:ln>
                <a:noFill/>
              </a:ln>
              <a:solidFill>
                <a:schemeClr val="tx1"/>
              </a:solidFill>
              <a:effectLst/>
              <a:latin typeface="Cal"/>
              <a:cs typeface="Times New Roman" panose="02020603050405020304" pitchFamily="18" charset="0"/>
            </a:endParaRPr>
          </a:p>
          <a:p>
            <a:pPr marL="0" lvl="0" indent="0" algn="just" eaLnBrk="0" fontAlgn="base" hangingPunct="0">
              <a:lnSpc>
                <a:spcPct val="120000"/>
              </a:lnSpc>
              <a:spcBef>
                <a:spcPct val="0"/>
              </a:spcBef>
              <a:spcAft>
                <a:spcPct val="0"/>
              </a:spcAft>
              <a:buNone/>
            </a:pPr>
            <a:r>
              <a:rPr kumimoji="0" lang="az-Latn-AZ" altLang="ru-RU" b="0" i="0" u="none" strike="noStrike" cap="none" normalizeH="0" baseline="0" dirty="0" smtClean="0">
                <a:ln>
                  <a:noFill/>
                </a:ln>
                <a:solidFill>
                  <a:srgbClr val="000000"/>
                </a:solidFill>
                <a:effectLst/>
                <a:latin typeface="Cal"/>
                <a:cs typeface="Times New Roman" panose="02020603050405020304" pitchFamily="18" charset="0"/>
              </a:rPr>
              <a:t> </a:t>
            </a:r>
            <a:endParaRPr kumimoji="0" lang="az-Latn-AZ" altLang="ru-RU" b="0" i="0" u="none" strike="noStrike" cap="none" normalizeH="0" baseline="0" dirty="0" smtClean="0">
              <a:ln>
                <a:noFill/>
              </a:ln>
              <a:solidFill>
                <a:schemeClr val="tx1"/>
              </a:solidFill>
              <a:effectLst/>
              <a:latin typeface="Cal"/>
              <a:cs typeface="Times New Roman" panose="02020603050405020304" pitchFamily="18" charset="0"/>
            </a:endParaRPr>
          </a:p>
          <a:p>
            <a:pPr marL="0" lvl="0" indent="0" algn="just" eaLnBrk="0" fontAlgn="base" hangingPunct="0">
              <a:lnSpc>
                <a:spcPct val="120000"/>
              </a:lnSpc>
              <a:spcBef>
                <a:spcPct val="0"/>
              </a:spcBef>
              <a:spcAft>
                <a:spcPct val="0"/>
              </a:spcAft>
              <a:buNone/>
            </a:pPr>
            <a:r>
              <a:rPr kumimoji="0" lang="az-Latn-AZ" altLang="ru-RU" b="0" i="0" u="none" strike="noStrike" cap="none" normalizeH="0" baseline="0" dirty="0" smtClean="0">
                <a:ln>
                  <a:noFill/>
                </a:ln>
                <a:solidFill>
                  <a:srgbClr val="000000"/>
                </a:solidFill>
                <a:effectLst/>
                <a:latin typeface="Cal"/>
                <a:cs typeface="Times New Roman" panose="02020603050405020304" pitchFamily="18" charset="0"/>
              </a:rPr>
              <a:t>9.1. Ədalət mühakiməsi çəkişmə, tərəflərin bərabərliyi və faktlar əsasında həyata keçirilir.</a:t>
            </a:r>
          </a:p>
          <a:p>
            <a:pPr marL="0" lvl="0" indent="0" algn="just" eaLnBrk="0" fontAlgn="base" hangingPunct="0">
              <a:lnSpc>
                <a:spcPct val="120000"/>
              </a:lnSpc>
              <a:spcBef>
                <a:spcPct val="0"/>
              </a:spcBef>
              <a:spcAft>
                <a:spcPct val="0"/>
              </a:spcAft>
              <a:buNone/>
            </a:pPr>
            <a:endParaRPr kumimoji="0" lang="az-Latn-AZ" altLang="ru-RU" b="0" i="0" u="none" strike="noStrike" cap="none" normalizeH="0" baseline="0" dirty="0" smtClean="0">
              <a:ln>
                <a:noFill/>
              </a:ln>
              <a:solidFill>
                <a:schemeClr val="tx1"/>
              </a:solidFill>
              <a:effectLst/>
              <a:latin typeface="Cal"/>
              <a:cs typeface="Times New Roman" panose="02020603050405020304" pitchFamily="18" charset="0"/>
            </a:endParaRPr>
          </a:p>
          <a:p>
            <a:pPr marL="0" lvl="0" indent="0" algn="just" eaLnBrk="0" fontAlgn="base" hangingPunct="0">
              <a:lnSpc>
                <a:spcPct val="120000"/>
              </a:lnSpc>
              <a:spcBef>
                <a:spcPct val="0"/>
              </a:spcBef>
              <a:spcAft>
                <a:spcPct val="0"/>
              </a:spcAft>
              <a:buNone/>
            </a:pPr>
            <a:r>
              <a:rPr kumimoji="0" lang="az-Latn-AZ" altLang="ru-RU" b="0" i="0" u="none" strike="noStrike" cap="none" normalizeH="0" baseline="0" dirty="0" smtClean="0">
                <a:ln>
                  <a:noFill/>
                </a:ln>
                <a:solidFill>
                  <a:srgbClr val="000000"/>
                </a:solidFill>
                <a:effectLst/>
                <a:latin typeface="Cal"/>
                <a:cs typeface="Times New Roman" panose="02020603050405020304" pitchFamily="18" charset="0"/>
              </a:rPr>
              <a:t>9.2. Bu Məcəllə ilə başqa hal nəzərdə tutulmayıbsa, məhkəmədə mübahisəyə işdə iştirak edən şəxslər çağırılıb dindirilmədikdə baxıla bilməz. İşdə iştirak edən şəxslər öz tələblərini əsaslandırdıqları dəlillər, sübutlar və hüquqi nəticələr barədə bir-birlərinə məlumat verməyə borcludur ki, digər tərəf bunlara qarşı özünün müdafiəsini təşkil edə bilsin.</a:t>
            </a:r>
          </a:p>
          <a:p>
            <a:pPr marL="0" lvl="0" indent="0" algn="just" eaLnBrk="0" fontAlgn="base" hangingPunct="0">
              <a:lnSpc>
                <a:spcPct val="120000"/>
              </a:lnSpc>
              <a:spcBef>
                <a:spcPct val="0"/>
              </a:spcBef>
              <a:spcAft>
                <a:spcPct val="0"/>
              </a:spcAft>
              <a:buNone/>
            </a:pPr>
            <a:endParaRPr kumimoji="0" lang="az-Latn-AZ" altLang="ru-RU" b="0" i="0" u="none" strike="noStrike" cap="none" normalizeH="0" baseline="0" dirty="0" smtClean="0">
              <a:ln>
                <a:noFill/>
              </a:ln>
              <a:solidFill>
                <a:schemeClr val="tx1"/>
              </a:solidFill>
              <a:effectLst/>
              <a:latin typeface="Cal"/>
              <a:cs typeface="Times New Roman" panose="02020603050405020304" pitchFamily="18" charset="0"/>
            </a:endParaRPr>
          </a:p>
          <a:p>
            <a:pPr marL="0" lvl="0" indent="0" algn="just" eaLnBrk="0" fontAlgn="base" hangingPunct="0">
              <a:lnSpc>
                <a:spcPct val="120000"/>
              </a:lnSpc>
              <a:spcBef>
                <a:spcPct val="0"/>
              </a:spcBef>
              <a:spcAft>
                <a:spcPct val="0"/>
              </a:spcAft>
              <a:buNone/>
            </a:pPr>
            <a:r>
              <a:rPr kumimoji="0" lang="az-Latn-AZ" altLang="ru-RU" b="0" i="0" u="none" strike="noStrike" cap="none" normalizeH="0" baseline="0" dirty="0" smtClean="0">
                <a:ln>
                  <a:noFill/>
                </a:ln>
                <a:solidFill>
                  <a:srgbClr val="000000"/>
                </a:solidFill>
                <a:effectLst/>
                <a:latin typeface="Cal"/>
                <a:cs typeface="Times New Roman" panose="02020603050405020304" pitchFamily="18" charset="0"/>
              </a:rPr>
              <a:t>9.3. Hakim </a:t>
            </a:r>
            <a:r>
              <a:rPr kumimoji="0" lang="az-Latn-AZ" altLang="ru-RU" b="1" i="0" u="none" strike="noStrike" cap="none" normalizeH="0" baseline="0" dirty="0" smtClean="0">
                <a:ln>
                  <a:noFill/>
                </a:ln>
                <a:solidFill>
                  <a:srgbClr val="000000"/>
                </a:solidFill>
                <a:effectLst/>
                <a:latin typeface="Cal"/>
                <a:cs typeface="Times New Roman" panose="02020603050405020304" pitchFamily="18" charset="0"/>
              </a:rPr>
              <a:t>bütün hallarda prosesin çəkişmə prinsipini təmin etməlidir</a:t>
            </a:r>
            <a:r>
              <a:rPr kumimoji="0" lang="az-Latn-AZ" altLang="ru-RU" b="0" i="0" u="none" strike="noStrike" cap="none" normalizeH="0" baseline="0" dirty="0" smtClean="0">
                <a:ln>
                  <a:noFill/>
                </a:ln>
                <a:solidFill>
                  <a:srgbClr val="000000"/>
                </a:solidFill>
                <a:effectLst/>
                <a:latin typeface="Cal"/>
                <a:cs typeface="Times New Roman" panose="02020603050405020304" pitchFamily="18" charset="0"/>
              </a:rPr>
              <a:t>. O, öz qərarını yalnız tərəflərin çəkişmə prinsipinə əsasən müzakirə etdiyi dəlillərlə, onların verdiyi izahatlarla, sənədlərlə əsaslandırmalıdır. Məhkəmə, qərarını tərəfləri dəvət etmədən özünün qulluq mövqeyinə görə irəli sürdüyü hüquqi dəlillərlə əsaslandıra bilməz.</a:t>
            </a:r>
            <a:endParaRPr kumimoji="0" lang="az-Latn-AZ" altLang="ru-RU" b="0" i="0" u="none" strike="noStrike" cap="none" normalizeH="0" baseline="0" dirty="0" smtClean="0">
              <a:ln>
                <a:noFill/>
              </a:ln>
              <a:solidFill>
                <a:schemeClr val="tx1"/>
              </a:solidFill>
              <a:effectLst/>
              <a:latin typeface="Cal"/>
              <a:cs typeface="Times New Roman" panose="02020603050405020304" pitchFamily="18" charset="0"/>
            </a:endParaRPr>
          </a:p>
          <a:p>
            <a:pPr>
              <a:lnSpc>
                <a:spcPct val="120000"/>
              </a:lnSpc>
            </a:pPr>
            <a:endParaRPr lang="az-Latn-AZ" i="1" dirty="0" smtClean="0">
              <a:latin typeface="Times New Roman" panose="02020603050405020304" pitchFamily="18" charset="0"/>
              <a:cs typeface="Times New Roman" panose="02020603050405020304" pitchFamily="18" charset="0"/>
            </a:endParaRPr>
          </a:p>
        </p:txBody>
      </p:sp>
      <p:sp>
        <p:nvSpPr>
          <p:cNvPr id="4" name="Rectangle 1"/>
          <p:cNvSpPr>
            <a:spLocks noChangeArrowheads="1"/>
          </p:cNvSpPr>
          <p:nvPr/>
        </p:nvSpPr>
        <p:spPr bwMode="auto">
          <a:xfrm>
            <a:off x="5974812" y="43934"/>
            <a:ext cx="242374"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az-Latn-AZ" altLang="ru-RU" sz="1800" b="0" i="0" u="none" strike="noStrike" cap="none" normalizeH="0" baseline="0" dirty="0" smtClean="0">
                <a:ln>
                  <a:noFill/>
                </a:ln>
                <a:solidFill>
                  <a:srgbClr val="000000"/>
                </a:solidFill>
                <a:effectLst/>
                <a:latin typeface="Palatino Linotype" panose="02040502050505030304" pitchFamily="18" charset="0"/>
                <a:cs typeface="Times New Roman" panose="02020603050405020304" pitchFamily="18" charset="0"/>
              </a:rPr>
              <a:t> </a:t>
            </a:r>
            <a:endParaRPr kumimoji="0" lang="az-Latn-AZ" altLang="ru-RU" sz="18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xmlns="" val="2997000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0774" y="473342"/>
            <a:ext cx="10515600" cy="5953215"/>
          </a:xfrm>
        </p:spPr>
        <p:txBody>
          <a:bodyPr>
            <a:normAutofit lnSpcReduction="10000"/>
          </a:bodyPr>
          <a:lstStyle/>
          <a:p>
            <a:pPr algn="just"/>
            <a:r>
              <a:rPr lang="az-Latn-AZ" sz="2400" i="1" dirty="0">
                <a:latin typeface="Cal"/>
                <a:cs typeface="Times New Roman" panose="02020603050405020304" pitchFamily="18" charset="0"/>
              </a:rPr>
              <a:t>MPM-in 47.2-ci maddəsinə</a:t>
            </a:r>
            <a:r>
              <a:rPr lang="az-Latn-AZ" sz="2400" dirty="0">
                <a:latin typeface="Cal"/>
                <a:cs typeface="Times New Roman" panose="02020603050405020304" pitchFamily="18" charset="0"/>
              </a:rPr>
              <a:t> görə, </a:t>
            </a:r>
            <a:r>
              <a:rPr lang="en-US" sz="2400" dirty="0" err="1">
                <a:latin typeface="Cal"/>
                <a:cs typeface="Times New Roman" panose="02020603050405020304" pitchFamily="18" charset="0"/>
              </a:rPr>
              <a:t>İşdə</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iştirak</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edən</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şəxslər</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işin</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materialları</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ilə</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tanış</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olmaq</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onlardan</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çıxarışlar</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etmək</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və</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surət</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çıxarmaq</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etirazlar</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vermək</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sübutlar</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təqdim</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etmək</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və</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onların</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tədqiqində</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iştirak</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etmək</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işdə</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iştirak</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edən</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digər</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şəxslərə</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şahidlərə</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ekspertlərə</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və</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mütəxəssislərə</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suallar</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vermək</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vəsatətlər</a:t>
            </a:r>
            <a:r>
              <a:rPr lang="en-US" sz="2400" dirty="0">
                <a:latin typeface="Cal"/>
                <a:cs typeface="Times New Roman" panose="02020603050405020304" pitchFamily="18" charset="0"/>
              </a:rPr>
              <a:t>, o </a:t>
            </a:r>
            <a:r>
              <a:rPr lang="en-US" sz="2400" dirty="0" err="1">
                <a:latin typeface="Cal"/>
                <a:cs typeface="Times New Roman" panose="02020603050405020304" pitchFamily="18" charset="0"/>
              </a:rPr>
              <a:t>cümlədən</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də</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əlavə</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sübutların</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tələb</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edilməsi</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barədə</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vəsatətlər</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vermək</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məhkəməyə</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şifahi</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və</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yazılı</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izahatlar</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vermək</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məhkəmə</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prosesinin</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gedişi</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vaxtı</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ortaya</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çıxan</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bütün</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məsələlər</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barədə</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dəlillər</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gətirmək</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işdə</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iştirak</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edən</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digər</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şəxslərin</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vəsatət</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və</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dəlillərinə</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etiraz</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etmək</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məhkəmə</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qərarlarından</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şikayət</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etmək</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və</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mülki</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məhkəmə</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icraatı</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barədə</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qanunvericilikdə</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verilən</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digər</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prosessual</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hüquqlardan</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istifadə</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etmək</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hüququna</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malikdirlər</a:t>
            </a:r>
            <a:r>
              <a:rPr lang="en-US" sz="2400" dirty="0" smtClean="0">
                <a:latin typeface="Cal"/>
                <a:cs typeface="Times New Roman" panose="02020603050405020304" pitchFamily="18" charset="0"/>
              </a:rPr>
              <a:t>.</a:t>
            </a:r>
            <a:endParaRPr lang="az-Latn-AZ" sz="2400" dirty="0" smtClean="0">
              <a:latin typeface="Cal"/>
              <a:cs typeface="Times New Roman" panose="02020603050405020304" pitchFamily="18" charset="0"/>
            </a:endParaRPr>
          </a:p>
          <a:p>
            <a:pPr algn="just"/>
            <a:endParaRPr lang="az-Latn-AZ" sz="2400" dirty="0" smtClean="0">
              <a:latin typeface="Cal"/>
              <a:cs typeface="Times New Roman" panose="02020603050405020304" pitchFamily="18" charset="0"/>
            </a:endParaRPr>
          </a:p>
          <a:p>
            <a:pPr algn="just"/>
            <a:r>
              <a:rPr lang="az-Latn-AZ" sz="2400" i="1" dirty="0" smtClean="0">
                <a:latin typeface="Cal"/>
                <a:cs typeface="Times New Roman" panose="02020603050405020304" pitchFamily="18" charset="0"/>
              </a:rPr>
              <a:t>MPM-in </a:t>
            </a:r>
            <a:r>
              <a:rPr lang="az-Latn-AZ" sz="2400" i="1" dirty="0">
                <a:latin typeface="Cal"/>
                <a:cs typeface="Times New Roman" panose="02020603050405020304" pitchFamily="18" charset="0"/>
              </a:rPr>
              <a:t>184.3-cü maddəsinə</a:t>
            </a:r>
            <a:r>
              <a:rPr lang="az-Latn-AZ" sz="2400" dirty="0">
                <a:latin typeface="Cal"/>
                <a:cs typeface="Times New Roman" panose="02020603050405020304" pitchFamily="18" charset="0"/>
              </a:rPr>
              <a:t> görə, </a:t>
            </a:r>
            <a:r>
              <a:rPr lang="az-Latn-AZ" sz="2400" dirty="0" smtClean="0">
                <a:latin typeface="Cal"/>
                <a:cs typeface="Times New Roman" panose="02020603050405020304" pitchFamily="18" charset="0"/>
              </a:rPr>
              <a:t>h</a:t>
            </a:r>
            <a:r>
              <a:rPr lang="en-US" sz="2400" dirty="0" err="1" smtClean="0">
                <a:latin typeface="Cal"/>
                <a:cs typeface="Times New Roman" panose="02020603050405020304" pitchFamily="18" charset="0"/>
              </a:rPr>
              <a:t>akim</a:t>
            </a:r>
            <a:r>
              <a:rPr lang="en-US" sz="2400" dirty="0" smtClean="0">
                <a:latin typeface="Cal"/>
                <a:cs typeface="Times New Roman" panose="02020603050405020304" pitchFamily="18" charset="0"/>
              </a:rPr>
              <a:t> </a:t>
            </a:r>
            <a:r>
              <a:rPr lang="en-US" sz="2400" dirty="0" err="1">
                <a:latin typeface="Cal"/>
                <a:cs typeface="Times New Roman" panose="02020603050405020304" pitchFamily="18" charset="0"/>
              </a:rPr>
              <a:t>yeni</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sübut</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təqdim</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edilməsi</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üçün</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işin</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təxirə</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salınması</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haqqında</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verilmiş</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vəsatəti</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əgər</a:t>
            </a:r>
            <a:r>
              <a:rPr lang="en-US" sz="2400" dirty="0">
                <a:latin typeface="Cal"/>
                <a:cs typeface="Times New Roman" panose="02020603050405020304" pitchFamily="18" charset="0"/>
              </a:rPr>
              <a:t> o, </a:t>
            </a:r>
            <a:r>
              <a:rPr lang="en-US" sz="2400" dirty="0" err="1">
                <a:latin typeface="Cal"/>
                <a:cs typeface="Times New Roman" panose="02020603050405020304" pitchFamily="18" charset="0"/>
              </a:rPr>
              <a:t>işin</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baxılmasını</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yubadırsa</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və</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tərəflər</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işə</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baxılana</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qədər</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həmin</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sübutları</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kobud</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səhlənkarlıqları</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üzündən</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təqdim</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etməyiblərsə</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onu</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gecikmiş</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kimi</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rədd</a:t>
            </a:r>
            <a:r>
              <a:rPr lang="en-US" sz="2400" dirty="0">
                <a:latin typeface="Cal"/>
                <a:cs typeface="Times New Roman" panose="02020603050405020304" pitchFamily="18" charset="0"/>
              </a:rPr>
              <a:t> </a:t>
            </a:r>
            <a:r>
              <a:rPr lang="en-US" sz="2400" dirty="0" err="1">
                <a:latin typeface="Cal"/>
                <a:cs typeface="Times New Roman" panose="02020603050405020304" pitchFamily="18" charset="0"/>
              </a:rPr>
              <a:t>edə</a:t>
            </a:r>
            <a:r>
              <a:rPr lang="en-US" sz="2400" dirty="0">
                <a:latin typeface="Cal"/>
                <a:cs typeface="Times New Roman" panose="02020603050405020304" pitchFamily="18" charset="0"/>
              </a:rPr>
              <a:t> </a:t>
            </a:r>
            <a:r>
              <a:rPr lang="en-US" sz="2400" dirty="0" err="1" smtClean="0">
                <a:latin typeface="Cal"/>
                <a:cs typeface="Times New Roman" panose="02020603050405020304" pitchFamily="18" charset="0"/>
              </a:rPr>
              <a:t>bilər</a:t>
            </a:r>
            <a:r>
              <a:rPr lang="az-Latn-AZ" sz="2400" dirty="0" smtClean="0">
                <a:latin typeface="Cal"/>
                <a:cs typeface="Times New Roman" panose="02020603050405020304" pitchFamily="18" charset="0"/>
              </a:rPr>
              <a:t>.</a:t>
            </a:r>
            <a:endParaRPr lang="ru-RU" sz="2400" dirty="0">
              <a:latin typeface="Cal"/>
              <a:cs typeface="Times New Roman" panose="02020603050405020304" pitchFamily="18" charset="0"/>
            </a:endParaRPr>
          </a:p>
          <a:p>
            <a:pPr marL="0" indent="0" algn="just">
              <a:buNone/>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968219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287" y="265939"/>
            <a:ext cx="10515600" cy="922762"/>
          </a:xfrm>
        </p:spPr>
        <p:txBody>
          <a:bodyPr/>
          <a:lstStyle/>
          <a:p>
            <a:pPr algn="ctr"/>
            <a:r>
              <a:rPr lang="az-Latn-AZ" b="1" dirty="0" smtClean="0">
                <a:solidFill>
                  <a:srgbClr val="FF0000"/>
                </a:solidFill>
                <a:latin typeface="Cal"/>
                <a:cs typeface="Times New Roman" panose="02020603050405020304" pitchFamily="18" charset="0"/>
              </a:rPr>
              <a:t>Yerli qanunvericilik (CPM)</a:t>
            </a:r>
            <a:endParaRPr lang="ru-RU" b="1" dirty="0">
              <a:solidFill>
                <a:srgbClr val="FF0000"/>
              </a:solidFill>
              <a:latin typeface="Cal"/>
              <a:cs typeface="Times New Roman" panose="02020603050405020304" pitchFamily="18" charset="0"/>
            </a:endParaRPr>
          </a:p>
        </p:txBody>
      </p:sp>
      <p:sp>
        <p:nvSpPr>
          <p:cNvPr id="4" name="Rectangle 1"/>
          <p:cNvSpPr>
            <a:spLocks noGrp="1" noChangeArrowheads="1"/>
          </p:cNvSpPr>
          <p:nvPr>
            <p:ph idx="1"/>
          </p:nvPr>
        </p:nvSpPr>
        <p:spPr bwMode="auto">
          <a:xfrm>
            <a:off x="552726" y="1183611"/>
            <a:ext cx="10521674" cy="48320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az-Latn-AZ" altLang="ru-RU" sz="2200" b="1" i="0" u="none" strike="noStrike" cap="none" normalizeH="0" baseline="0" dirty="0" smtClean="0">
                <a:ln>
                  <a:noFill/>
                </a:ln>
                <a:solidFill>
                  <a:srgbClr val="000000"/>
                </a:solidFill>
                <a:effectLst/>
                <a:latin typeface="Cal"/>
                <a:cs typeface="Times New Roman" panose="02020603050405020304" pitchFamily="18" charset="0"/>
              </a:rPr>
              <a:t>Maddə 32. Cinayət prosesində tərəflərin çəkişməsi</a:t>
            </a:r>
            <a:endParaRPr kumimoji="0" lang="az-Latn-AZ" altLang="ru-RU" sz="2200" b="0" i="0" u="none" strike="noStrike" cap="none" normalizeH="0" baseline="0" dirty="0" smtClean="0">
              <a:ln>
                <a:noFill/>
              </a:ln>
              <a:solidFill>
                <a:schemeClr val="tx1"/>
              </a:solidFill>
              <a:effectLst/>
              <a:latin typeface="Cal"/>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z-Latn-AZ" altLang="ru-RU" sz="2200" b="1" i="0" u="none" strike="noStrike" cap="none" normalizeH="0" baseline="0" dirty="0" smtClean="0">
                <a:ln>
                  <a:noFill/>
                </a:ln>
                <a:solidFill>
                  <a:srgbClr val="000000"/>
                </a:solidFill>
                <a:effectLst/>
                <a:latin typeface="Cal"/>
                <a:cs typeface="Times New Roman" panose="02020603050405020304" pitchFamily="18" charset="0"/>
              </a:rPr>
              <a:t> </a:t>
            </a:r>
            <a:endParaRPr kumimoji="0" lang="az-Latn-AZ" altLang="ru-RU" sz="2200" b="0" i="0" u="none" strike="noStrike" cap="none" normalizeH="0" baseline="0" dirty="0" smtClean="0">
              <a:ln>
                <a:noFill/>
              </a:ln>
              <a:solidFill>
                <a:schemeClr val="tx1"/>
              </a:solidFill>
              <a:effectLst/>
              <a:latin typeface="Cal"/>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z-Latn-AZ" altLang="ru-RU" sz="2200" b="0" i="0" u="none" strike="noStrike" cap="none" normalizeH="0" baseline="0" dirty="0" smtClean="0">
                <a:ln>
                  <a:noFill/>
                </a:ln>
                <a:solidFill>
                  <a:srgbClr val="000000"/>
                </a:solidFill>
                <a:effectLst/>
                <a:latin typeface="Cal"/>
                <a:cs typeface="Times New Roman" panose="02020603050405020304" pitchFamily="18" charset="0"/>
              </a:rPr>
              <a:t>32.1. Azərbaycan Respublikasında cinayət mühakimə icraatı ittiham və müdafiə tərəfinin çəkişməsi əsasında həyata keçirilir.</a:t>
            </a:r>
            <a:endParaRPr kumimoji="0" lang="az-Latn-AZ" altLang="ru-RU" sz="2200" b="0" i="0" u="none" strike="noStrike" cap="none" normalizeH="0" baseline="0" dirty="0" smtClean="0">
              <a:ln>
                <a:noFill/>
              </a:ln>
              <a:solidFill>
                <a:schemeClr val="tx1"/>
              </a:solidFill>
              <a:effectLst/>
              <a:latin typeface="Cal"/>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z-Latn-AZ" altLang="ru-RU" sz="2200" b="0" i="0" u="none" strike="noStrike" cap="none" normalizeH="0" baseline="0" dirty="0" smtClean="0">
                <a:ln>
                  <a:noFill/>
                </a:ln>
                <a:solidFill>
                  <a:srgbClr val="000000"/>
                </a:solidFill>
                <a:effectLst/>
                <a:latin typeface="Cal"/>
                <a:cs typeface="Times New Roman" panose="02020603050405020304" pitchFamily="18" charset="0"/>
              </a:rPr>
              <a:t>32.2. Bu Məcəllədə nəzərdə tutulmuş qaydada cinayət prosesində tərəflərin çəkişməsini təmin etmək məqsədi ilə:</a:t>
            </a:r>
            <a:endParaRPr kumimoji="0" lang="az-Latn-AZ" altLang="ru-RU" sz="2200" b="0" i="0" u="none" strike="noStrike" cap="none" normalizeH="0" baseline="0" dirty="0" smtClean="0">
              <a:ln>
                <a:noFill/>
              </a:ln>
              <a:solidFill>
                <a:schemeClr val="tx1"/>
              </a:solidFill>
              <a:effectLst/>
              <a:latin typeface="Cal"/>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z-Latn-AZ" altLang="ru-RU" sz="2200" b="0" i="0" u="none" strike="noStrike" cap="none" normalizeH="0" baseline="0" dirty="0" smtClean="0">
                <a:ln>
                  <a:noFill/>
                </a:ln>
                <a:solidFill>
                  <a:srgbClr val="000000"/>
                </a:solidFill>
                <a:effectLst/>
                <a:latin typeface="Cal"/>
                <a:cs typeface="Times New Roman" panose="02020603050405020304" pitchFamily="18" charset="0"/>
              </a:rPr>
              <a:t>32.2.1. hər bir tərəf məhkəmədə təmsil olunur;</a:t>
            </a:r>
            <a:endParaRPr kumimoji="0" lang="az-Latn-AZ" altLang="ru-RU" sz="2200" b="0" i="0" u="none" strike="noStrike" cap="none" normalizeH="0" baseline="0" dirty="0" smtClean="0">
              <a:ln>
                <a:noFill/>
              </a:ln>
              <a:solidFill>
                <a:schemeClr val="tx1"/>
              </a:solidFill>
              <a:effectLst/>
              <a:latin typeface="Cal"/>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z-Latn-AZ" altLang="ru-RU" sz="2200" b="0" i="0" u="none" strike="noStrike" cap="none" normalizeH="0" baseline="0" dirty="0" smtClean="0">
                <a:ln>
                  <a:noFill/>
                </a:ln>
                <a:solidFill>
                  <a:srgbClr val="000000"/>
                </a:solidFill>
                <a:effectLst/>
                <a:latin typeface="Cal"/>
                <a:cs typeface="Times New Roman" panose="02020603050405020304" pitchFamily="18" charset="0"/>
              </a:rPr>
              <a:t>32.2.2. hər bir tərəf məhkəmədə öz mövqeyini müdafiə etmək üçün bərabər hüquqlara və imkanlara malikdir;</a:t>
            </a:r>
            <a:endParaRPr kumimoji="0" lang="az-Latn-AZ" altLang="ru-RU" sz="2200" b="0" i="0" u="none" strike="noStrike" cap="none" normalizeH="0" baseline="0" dirty="0" smtClean="0">
              <a:ln>
                <a:noFill/>
              </a:ln>
              <a:solidFill>
                <a:schemeClr val="tx1"/>
              </a:solidFill>
              <a:effectLst/>
              <a:latin typeface="Cal"/>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z-Latn-AZ" altLang="ru-RU" sz="2200" b="0" i="0" u="none" strike="noStrike" cap="none" normalizeH="0" baseline="0" dirty="0" smtClean="0">
                <a:ln>
                  <a:noFill/>
                </a:ln>
                <a:solidFill>
                  <a:srgbClr val="000000"/>
                </a:solidFill>
                <a:effectLst/>
                <a:latin typeface="Cal"/>
                <a:cs typeface="Times New Roman" panose="02020603050405020304" pitchFamily="18" charset="0"/>
              </a:rPr>
              <a:t>32.2.3. ittiham tərəfi cinayət hadisəsinin baş verməsini, cinayət qanunu ilə nəzərdə tutulmuş əməlin əlamətlərinin mövcudluğunu, bu əməlin törədilməsinə təqsirləndirilən şəxsin aidiyyətini, cinayəti törətmiş şəxsin cinayət məsuliyyətinə cəlb olunmasının mümkünlüyünü sübut edir, təqsirləndirilən şəxsin əməlinin hüquqi tövsifinə və məhkəmənin yekun qərarına dair öz təkliflərini verir;</a:t>
            </a:r>
            <a:endParaRPr kumimoji="0" lang="az-Latn-AZ" altLang="ru-RU" sz="2200" b="0" i="0" u="none" strike="noStrike" cap="none" normalizeH="0" baseline="0" dirty="0" smtClean="0">
              <a:ln>
                <a:noFill/>
              </a:ln>
              <a:solidFill>
                <a:schemeClr val="tx1"/>
              </a:solidFill>
              <a:effectLst/>
              <a:latin typeface="Cal"/>
              <a:cs typeface="Times New Roman" panose="02020603050405020304" pitchFamily="18" charset="0"/>
            </a:endParaRPr>
          </a:p>
        </p:txBody>
      </p:sp>
    </p:spTree>
    <p:extLst>
      <p:ext uri="{BB962C8B-B14F-4D97-AF65-F5344CB8AC3E}">
        <p14:creationId xmlns:p14="http://schemas.microsoft.com/office/powerpoint/2010/main" xmlns="" val="3550837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C20BADFE-D095-436F-9677-9264042809F0}"/>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TM03457510[[fn=Савон]]</Template>
  <TotalTime>1718</TotalTime>
  <Words>1971</Words>
  <Application>Microsoft Office PowerPoint</Application>
  <PresentationFormat>Произвольный</PresentationFormat>
  <Paragraphs>206</Paragraphs>
  <Slides>32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Savon</vt:lpstr>
      <vt:lpstr>Слайд 1</vt:lpstr>
      <vt:lpstr>Maddə 6. Ədalətli məhkəmə araşdırması hüququ </vt:lpstr>
      <vt:lpstr>«Ədalətli məhkəmə araşdırması» anlayışına daxildir:</vt:lpstr>
      <vt:lpstr>Tərəflərin bərabərliyi Konvensiya kontekstində:</vt:lpstr>
      <vt:lpstr>Tərəflərin bərabərliyi dedikdə:</vt:lpstr>
      <vt:lpstr>Tərəflərin bərabərliyi prinsipinin  pozulduğu hallar: </vt:lpstr>
      <vt:lpstr>Yerli qanunvericilik (MPM)</vt:lpstr>
      <vt:lpstr>Слайд 8</vt:lpstr>
      <vt:lpstr>Yerli qanunvericilik (CPM)</vt:lpstr>
      <vt:lpstr>Слайд 10</vt:lpstr>
      <vt:lpstr>Maddə 6.3 ilə üst-üstə düşə bilər:</vt:lpstr>
      <vt:lpstr>Слайд 12</vt:lpstr>
      <vt:lpstr>Çəkişmə prinsipi / sübutların açıqlanması</vt:lpstr>
      <vt:lpstr>Çəkişmə prinsipi / sübutların açıqlanması</vt:lpstr>
      <vt:lpstr>Слайд 15</vt:lpstr>
      <vt:lpstr>Açıq məhkəmə araşdırması</vt:lpstr>
      <vt:lpstr>«Açıq məhkəmə araşdırması hüququ» nələri özündə ehtiva edir?</vt:lpstr>
      <vt:lpstr>Şəxsən iştirak</vt:lpstr>
      <vt:lpstr>Məhkəmə iclaslarının açıqlığı:  üçüncü şəxslərin və media nümayəndələrinin iclasda iştirakı</vt:lpstr>
      <vt:lpstr> İnformasiya əldə etmək haqqında Qanun </vt:lpstr>
      <vt:lpstr>Məhkəmə iclasının qapalı keçirilməsi üçün hüquqi əsaslar</vt:lpstr>
      <vt:lpstr>Əxlaq və ictimai qaydanın qorunması üçün  qapalılıq</vt:lpstr>
      <vt:lpstr>Açıq dinləmələrin keçirilməsinə faktiki maneələr</vt:lpstr>
      <vt:lpstr>Səmərəli iştirak</vt:lpstr>
      <vt:lpstr>Susmaq hüququ və öz əleyhinə ifadə verməmək hüququ</vt:lpstr>
      <vt:lpstr>Susmaq hüququnun tətbiq dairəsi</vt:lpstr>
      <vt:lpstr>Susmaq hüququ</vt:lpstr>
      <vt:lpstr>Susmaq hüququ: nisbi hüquqdur</vt:lpstr>
      <vt:lpstr>Əsaslandırılmış qərar</vt:lpstr>
      <vt:lpstr>Əsaslandırılmış qərar</vt:lpstr>
      <vt:lpstr>Azərbaycanla bağlı qərarlar</vt:lpstr>
      <vt:lpstr>Слайд 32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Ədalətli məhkəmə araşdırması hüququ</dc:title>
  <dc:creator>DELL</dc:creator>
  <cp:lastModifiedBy>samsung</cp:lastModifiedBy>
  <cp:revision>50</cp:revision>
  <dcterms:created xsi:type="dcterms:W3CDTF">2016-05-08T12:20:15Z</dcterms:created>
  <dcterms:modified xsi:type="dcterms:W3CDTF">2017-07-16T06:39:17Z</dcterms:modified>
</cp:coreProperties>
</file>