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90" r:id="rId3"/>
    <p:sldId id="291" r:id="rId4"/>
    <p:sldId id="292" r:id="rId5"/>
    <p:sldId id="286" r:id="rId6"/>
    <p:sldId id="287" r:id="rId7"/>
    <p:sldId id="288" r:id="rId8"/>
    <p:sldId id="282" r:id="rId9"/>
    <p:sldId id="281"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33" autoAdjust="0"/>
    <p:restoredTop sz="94660"/>
  </p:normalViewPr>
  <p:slideViewPr>
    <p:cSldViewPr>
      <p:cViewPr varScale="1">
        <p:scale>
          <a:sx n="100" d="100"/>
          <a:sy n="100" d="100"/>
        </p:scale>
        <p:origin x="-11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14"/>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6"/>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7"/>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2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23"/>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ая соединительная линия 24"/>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Прямая соединительная линия 25"/>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Прямая соединительная линия 26"/>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Прямоугольник 2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8"/>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9"/>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3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31"/>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32"/>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859E0EAA-724A-4612-826C-71A15A81553A}" type="datetimeFigureOut">
              <a:rPr lang="ru-RU"/>
              <a:pPr>
                <a:defRPr/>
              </a:pPr>
              <a:t>05.12.2016</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61614C22-9566-462A-B282-3F062160B13E}"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11021CC-1480-4E93-B307-6D1EE74453E8}" type="datetimeFigureOut">
              <a:rPr lang="ru-RU"/>
              <a:pPr>
                <a:defRPr/>
              </a:pPr>
              <a:t>05.12.2016</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8D93582-9C2A-4534-B0B9-D0FD82A6908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287EF859-A9CE-437F-9CC7-38E3869F520D}" type="datetimeFigureOut">
              <a:rPr lang="ru-RU"/>
              <a:pPr>
                <a:defRPr/>
              </a:pPr>
              <a:t>05.12.2016</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4F0B7FBF-86D6-42BF-B9E1-CEFFB8DC3E7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609637D5-DDD7-4AF1-A41F-48887BDD0E61}" type="datetimeFigureOut">
              <a:rPr lang="ru-RU"/>
              <a:pPr>
                <a:defRPr/>
              </a:pPr>
              <a:t>05.12.2016</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43744FBF-5960-4AC1-9CCC-7FC94EA6169A}"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4" name="Прямоугольник 14"/>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6"/>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7"/>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2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23"/>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24"/>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25"/>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27"/>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28"/>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9"/>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30"/>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31"/>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32"/>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EA2D9173-1BBB-4E2F-A7B2-4739124D9993}" type="datetimeFigureOut">
              <a:rPr lang="ru-RU"/>
              <a:pPr>
                <a:defRPr/>
              </a:pPr>
              <a:t>05.12.2016</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EB096C1E-6EC4-46B1-B5D4-C3456B65B84C}" type="slidenum">
              <a:rPr lang="ru-RU"/>
              <a:pPr>
                <a:defRPr/>
              </a:pPr>
              <a:t>‹#›</a:t>
            </a:fld>
            <a:endParaRPr lang="ru-RU"/>
          </a:p>
        </p:txBody>
      </p:sp>
    </p:spTree>
  </p:cSld>
  <p:clrMapOvr>
    <a:overrideClrMapping bg1="dk2" tx1="lt1" bg2="dk1"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B810AEA9-43CC-4AAF-AFAE-3F011FFC140D}" type="datetimeFigureOut">
              <a:rPr lang="ru-RU"/>
              <a:pPr>
                <a:defRPr/>
              </a:pPr>
              <a:t>05.12.2016</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6C93B308-2734-4908-8DF9-09A09FF6B60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28DC70E6-5754-4852-A406-15133590C45A}" type="datetimeFigureOut">
              <a:rPr lang="ru-RU"/>
              <a:pPr>
                <a:defRPr/>
              </a:pPr>
              <a:t>05.12.2016</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4723487-6F4A-47B9-9154-C14CA9B8109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B07C63AC-180E-4C7F-B114-C0F9D39E388B}" type="datetimeFigureOut">
              <a:rPr lang="ru-RU"/>
              <a:pPr>
                <a:defRPr/>
              </a:pPr>
              <a:t>05.12.2016</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E0B0A115-3741-4740-B11F-217BD6286DA8}"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41175D72-BC16-434F-AE6E-3C09274F3A43}" type="datetimeFigureOut">
              <a:rPr lang="ru-RU"/>
              <a:pPr>
                <a:defRPr/>
              </a:pPr>
              <a:t>05.12.2016</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77AADECA-6E75-4BD2-A41B-C4878EF79E6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1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Прямая соединительная линия 16"/>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Прямая соединительная линия 17"/>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endParaRPr lang="ru-RU"/>
          </a:p>
        </p:txBody>
      </p:sp>
      <p:sp>
        <p:nvSpPr>
          <p:cNvPr id="8" name="Прямая соединительная линия 1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endParaRPr lang="ru-RU"/>
          </a:p>
        </p:txBody>
      </p:sp>
      <p:sp>
        <p:nvSpPr>
          <p:cNvPr id="9" name="Прямоугольник 1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2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endParaRPr lang="ru-RU"/>
          </a:p>
        </p:txBody>
      </p:sp>
      <p:sp>
        <p:nvSpPr>
          <p:cNvPr id="11" name="Овал 2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C3C14064-3249-4F80-A99B-35A59D3D91E2}" type="datetimeFigureOut">
              <a:rPr lang="ru-RU"/>
              <a:pPr>
                <a:defRPr/>
              </a:pPr>
              <a:t>05.12.2016</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731D694B-97CD-4330-9969-5DF43EFB2DF6}"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1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Овал 16"/>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17"/>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endParaRPr lang="ru-RU"/>
          </a:p>
        </p:txBody>
      </p:sp>
      <p:sp>
        <p:nvSpPr>
          <p:cNvPr id="8" name="Прямоугольник 18"/>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endParaRPr lang="ru-RU"/>
          </a:p>
        </p:txBody>
      </p:sp>
      <p:sp>
        <p:nvSpPr>
          <p:cNvPr id="10" name="Прямая соединительная линия 20"/>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Прямая соединительная линия 23"/>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endParaRPr lang="ru-RU"/>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CA0004CA-FEC6-4A92-B05B-7DA3C1C2FEDF}" type="datetimeFigureOut">
              <a:rPr lang="ru-RU"/>
              <a:pPr>
                <a:defRPr/>
              </a:pPr>
              <a:t>05.12.2016</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50C7529D-1022-461B-A4D8-611E4DA7A9F2}"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endParaRPr lang="en-US" alt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3C3694C6-809E-4188-9539-1B668B9B1ACB}" type="datetimeFigureOut">
              <a:rPr lang="ru-RU"/>
              <a:pPr>
                <a:defRPr/>
              </a:pPr>
              <a:t>05.12.2016</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32" name="Прямая соединительная линия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endParaRPr lang="ru-RU"/>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4" name="Прямая соединительная линия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endParaRPr lang="ru-RU"/>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6F099A0C-BAE0-41D5-8F8A-F083A176C7F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03" r:id="rId4"/>
    <p:sldLayoutId id="2147483804" r:id="rId5"/>
    <p:sldLayoutId id="2147483811" r:id="rId6"/>
    <p:sldLayoutId id="2147483805" r:id="rId7"/>
    <p:sldLayoutId id="2147483812" r:id="rId8"/>
    <p:sldLayoutId id="2147483813" r:id="rId9"/>
    <p:sldLayoutId id="2147483806" r:id="rId10"/>
    <p:sldLayoutId id="2147483807"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11413" y="333375"/>
            <a:ext cx="6192837" cy="4608513"/>
          </a:xfrm>
        </p:spPr>
        <p:txBody>
          <a:bodyPr>
            <a:noAutofit/>
          </a:bodyPr>
          <a:lstStyle/>
          <a:p>
            <a:pPr eaLnBrk="1" fontAlgn="auto" hangingPunct="1">
              <a:spcAft>
                <a:spcPts val="0"/>
              </a:spcAft>
              <a:defRPr/>
            </a:pPr>
            <a:r>
              <a:rPr lang="az-Latn-AZ" sz="2400" i="1" dirty="0"/>
              <a:t>i</a:t>
            </a:r>
            <a:r>
              <a:rPr lang="az-Latn-AZ" sz="2400" i="1" dirty="0" smtClean="0"/>
              <a:t>ttiham barədə məlumatlandirilmaq hüququ</a:t>
            </a:r>
            <a:r>
              <a:rPr lang="ru-RU" sz="2400" i="1" dirty="0"/>
              <a:t/>
            </a:r>
            <a:br>
              <a:rPr lang="ru-RU" sz="2400" i="1" dirty="0"/>
            </a:br>
            <a:r>
              <a:rPr lang="az-Latn-AZ" sz="2400" i="1" dirty="0"/>
              <a:t> </a:t>
            </a:r>
            <a:r>
              <a:rPr lang="az-Latn-AZ" sz="2400" i="1" dirty="0" smtClean="0"/>
              <a:t/>
            </a:r>
            <a:br>
              <a:rPr lang="az-Latn-AZ" sz="2400" i="1" dirty="0" smtClean="0"/>
            </a:br>
            <a:r>
              <a:rPr lang="az-Latn-AZ" sz="2400" i="1" dirty="0" smtClean="0"/>
              <a:t>öz </a:t>
            </a:r>
            <a:r>
              <a:rPr lang="az-Latn-AZ" sz="2400" i="1" dirty="0"/>
              <a:t>müdafiəsini hazirlamaq üçün kifayət qədər vaxta və imkana malik </a:t>
            </a:r>
            <a:r>
              <a:rPr lang="az-Latn-AZ" sz="2400" i="1" dirty="0" smtClean="0"/>
              <a:t>olmaq</a:t>
            </a:r>
            <a:br>
              <a:rPr lang="az-Latn-AZ" sz="2400" i="1" dirty="0" smtClean="0"/>
            </a:br>
            <a:r>
              <a:rPr lang="ru-RU" sz="2400" i="1" dirty="0"/>
              <a:t/>
            </a:r>
            <a:br>
              <a:rPr lang="ru-RU" sz="2400" i="1" dirty="0"/>
            </a:br>
            <a:r>
              <a:rPr lang="az-Latn-AZ" sz="2400" i="1" dirty="0"/>
              <a:t>v</a:t>
            </a:r>
            <a:r>
              <a:rPr lang="az-Latn-AZ" sz="2400" i="1" dirty="0" smtClean="0"/>
              <a:t>əkillə </a:t>
            </a:r>
            <a:r>
              <a:rPr lang="az-Latn-AZ" sz="2400" i="1" dirty="0"/>
              <a:t>təmsil olunmaq və ya özünü şəxsən müdafiə etmək</a:t>
            </a:r>
            <a:r>
              <a:rPr lang="ru-RU" sz="2400" i="1" dirty="0"/>
              <a:t/>
            </a:r>
            <a:br>
              <a:rPr lang="ru-RU" sz="2400" i="1" dirty="0"/>
            </a:br>
            <a:r>
              <a:rPr lang="ru-RU" sz="2400" i="1" dirty="0"/>
              <a:t/>
            </a:r>
            <a:br>
              <a:rPr lang="ru-RU" sz="2400" i="1" dirty="0"/>
            </a:br>
            <a:r>
              <a:rPr lang="en-US" sz="2400" i="1" dirty="0" smtClean="0"/>
              <a:t>t</a:t>
            </a:r>
            <a:r>
              <a:rPr lang="az-Latn-AZ" sz="2400" i="1" dirty="0" smtClean="0"/>
              <a:t>ərcüməçinin </a:t>
            </a:r>
            <a:r>
              <a:rPr lang="az-Latn-AZ" sz="2400" i="1" dirty="0"/>
              <a:t>pulsuz yardimindan istifadə etmək hüququ </a:t>
            </a:r>
            <a:r>
              <a:rPr lang="ru-RU" sz="3200" dirty="0"/>
              <a:t/>
            </a:r>
            <a:br>
              <a:rPr lang="ru-RU" sz="3200" dirty="0"/>
            </a:br>
            <a:endParaRPr lang="ru-RU" sz="3200" i="1" dirty="0">
              <a:latin typeface="Times New Roman" pitchFamily="18" charset="0"/>
              <a:cs typeface="Times New Roman" pitchFamily="18" charset="0"/>
            </a:endParaRPr>
          </a:p>
        </p:txBody>
      </p:sp>
      <p:sp>
        <p:nvSpPr>
          <p:cNvPr id="8195" name="Подзаголовок 2"/>
          <p:cNvSpPr>
            <a:spLocks noGrp="1"/>
          </p:cNvSpPr>
          <p:nvPr>
            <p:ph type="subTitle" idx="1"/>
          </p:nvPr>
        </p:nvSpPr>
        <p:spPr>
          <a:xfrm>
            <a:off x="2286000" y="5003800"/>
            <a:ext cx="6172200" cy="1371600"/>
          </a:xfrm>
        </p:spPr>
        <p:txBody>
          <a:bodyPr/>
          <a:lstStyle/>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ru-RU" altLang="en-US" smtClean="0"/>
          </a:p>
        </p:txBody>
      </p:sp>
      <p:sp>
        <p:nvSpPr>
          <p:cNvPr id="4" name="Прямоугольник 3"/>
          <p:cNvSpPr/>
          <p:nvPr/>
        </p:nvSpPr>
        <p:spPr>
          <a:xfrm>
            <a:off x="3086100" y="5227638"/>
            <a:ext cx="4572000" cy="923925"/>
          </a:xfrm>
          <a:prstGeom prst="rect">
            <a:avLst/>
          </a:prstGeom>
        </p:spPr>
        <p:txBody>
          <a:bodyPr>
            <a:spAutoFit/>
          </a:bodyPr>
          <a:lstStyle/>
          <a:p>
            <a:pPr algn="just" fontAlgn="auto">
              <a:spcBef>
                <a:spcPts val="0"/>
              </a:spcBef>
              <a:spcAft>
                <a:spcPts val="0"/>
              </a:spcAft>
              <a:defRPr/>
            </a:pPr>
            <a:r>
              <a:rPr lang="az-Latn-AZ" b="1" i="1" dirty="0">
                <a:solidFill>
                  <a:schemeClr val="tx2"/>
                </a:solidFill>
                <a:latin typeface="Times New Roman" pitchFamily="18" charset="0"/>
                <a:cs typeface="Times New Roman" pitchFamily="18" charset="0"/>
              </a:rPr>
              <a:t>Təlimçi</a:t>
            </a:r>
            <a:r>
              <a:rPr lang="az-Latn-AZ" b="1" i="1" dirty="0">
                <a:solidFill>
                  <a:schemeClr val="tx2"/>
                </a:solidFill>
                <a:latin typeface="Times New Roman" pitchFamily="18" charset="0"/>
                <a:cs typeface="Times New Roman" pitchFamily="18" charset="0"/>
              </a:rPr>
              <a:t>:</a:t>
            </a:r>
            <a:r>
              <a:rPr lang="en-US" b="1" i="1" dirty="0">
                <a:solidFill>
                  <a:schemeClr val="tx2"/>
                </a:solidFill>
                <a:latin typeface="Times New Roman" pitchFamily="18" charset="0"/>
                <a:cs typeface="Times New Roman" pitchFamily="18" charset="0"/>
              </a:rPr>
              <a:t> </a:t>
            </a:r>
            <a:r>
              <a:rPr lang="az-Latn-AZ" b="1" i="1" dirty="0">
                <a:solidFill>
                  <a:schemeClr val="accent3"/>
                </a:solidFill>
                <a:latin typeface="Times New Roman" pitchFamily="18" charset="0"/>
                <a:cs typeface="Times New Roman" pitchFamily="18" charset="0"/>
              </a:rPr>
              <a:t>Hilal Xəlilov</a:t>
            </a:r>
            <a:endParaRPr lang="az-Latn-AZ" b="1" i="1" dirty="0">
              <a:solidFill>
                <a:schemeClr val="accent3"/>
              </a:solidFill>
              <a:latin typeface="Times New Roman" pitchFamily="18" charset="0"/>
              <a:cs typeface="Times New Roman" pitchFamily="18" charset="0"/>
            </a:endParaRPr>
          </a:p>
          <a:p>
            <a:pPr algn="just" fontAlgn="auto">
              <a:spcBef>
                <a:spcPts val="0"/>
              </a:spcBef>
              <a:spcAft>
                <a:spcPts val="0"/>
              </a:spcAft>
              <a:defRPr/>
            </a:pPr>
            <a:endParaRPr lang="az-Latn-AZ" b="1" i="1" dirty="0">
              <a:solidFill>
                <a:schemeClr val="accent3"/>
              </a:solidFill>
              <a:latin typeface="Times New Roman" pitchFamily="18" charset="0"/>
              <a:cs typeface="Times New Roman" pitchFamily="18" charset="0"/>
            </a:endParaRPr>
          </a:p>
          <a:p>
            <a:pPr algn="just" fontAlgn="auto">
              <a:spcBef>
                <a:spcPts val="0"/>
              </a:spcBef>
              <a:spcAft>
                <a:spcPts val="0"/>
              </a:spcAft>
              <a:defRPr/>
            </a:pPr>
            <a:r>
              <a:rPr lang="en-US" b="1" i="1" dirty="0">
                <a:solidFill>
                  <a:schemeClr val="accent3"/>
                </a:solidFill>
                <a:latin typeface="Times New Roman" pitchFamily="18" charset="0"/>
                <a:cs typeface="Times New Roman" pitchFamily="18" charset="0"/>
              </a:rPr>
              <a:t>2016</a:t>
            </a:r>
            <a:endParaRPr lang="ru-RU" b="1" i="1"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az-Latn-AZ" dirty="0" smtClean="0"/>
              <a:t>c</a:t>
            </a:r>
            <a:r>
              <a:rPr lang="az-Latn-AZ" dirty="0"/>
              <a:t>i</a:t>
            </a:r>
            <a:r>
              <a:rPr lang="az-Latn-AZ" dirty="0" smtClean="0"/>
              <a:t>nayət prosessual qanunvericiliyi</a:t>
            </a:r>
            <a:endParaRPr lang="ru-RU" dirty="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az-Latn-AZ" i="1" dirty="0"/>
              <a:t>Maddə 19. Hüquqi yardım almaq və müdafiə hüququnun təmin edilməsi</a:t>
            </a:r>
            <a:endParaRPr lang="ru-RU" i="1" dirty="0"/>
          </a:p>
          <a:p>
            <a:pPr marL="274320" indent="-274320" eaLnBrk="1" fontAlgn="auto" hangingPunct="1">
              <a:spcAft>
                <a:spcPts val="0"/>
              </a:spcAft>
              <a:buFont typeface="Wingdings"/>
              <a:buChar char=""/>
              <a:defRPr/>
            </a:pPr>
            <a:endParaRPr lang="az-Latn-AZ" i="1" dirty="0" smtClean="0"/>
          </a:p>
          <a:p>
            <a:pPr marL="274320" indent="-274320" eaLnBrk="1" fontAlgn="auto" hangingPunct="1">
              <a:spcAft>
                <a:spcPts val="0"/>
              </a:spcAft>
              <a:buFont typeface="Wingdings"/>
              <a:buChar char=""/>
              <a:defRPr/>
            </a:pPr>
            <a:r>
              <a:rPr lang="az-Latn-AZ" i="1" dirty="0"/>
              <a:t>Maddə 92. Müdafiəçi</a:t>
            </a:r>
            <a:endParaRPr lang="ru-RU" i="1" dirty="0"/>
          </a:p>
          <a:p>
            <a:pPr marL="0" indent="0" eaLnBrk="1" fontAlgn="auto" hangingPunct="1">
              <a:spcAft>
                <a:spcPts val="0"/>
              </a:spcAft>
              <a:buFont typeface="Wingdings"/>
              <a:buNone/>
              <a:defRPr/>
            </a:pPr>
            <a:endParaRPr lang="az-Latn-AZ" i="1" dirty="0" smtClean="0"/>
          </a:p>
          <a:p>
            <a:pPr marL="274320" indent="-274320" eaLnBrk="1" fontAlgn="auto" hangingPunct="1">
              <a:spcAft>
                <a:spcPts val="0"/>
              </a:spcAft>
              <a:buFont typeface="Wingdings"/>
              <a:buChar char=""/>
              <a:defRPr/>
            </a:pPr>
            <a:r>
              <a:rPr lang="az-Latn-AZ" i="1" dirty="0"/>
              <a:t>Maddə 99. Tərcüməçi</a:t>
            </a:r>
            <a:endParaRPr lang="ru-RU"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1163" y="620713"/>
            <a:ext cx="7467600" cy="1143000"/>
          </a:xfrm>
        </p:spPr>
        <p:txBody>
          <a:bodyPr>
            <a:normAutofit fontScale="90000"/>
          </a:bodyPr>
          <a:lstStyle/>
          <a:p>
            <a:pPr eaLnBrk="1" fontAlgn="auto" hangingPunct="1">
              <a:spcAft>
                <a:spcPts val="0"/>
              </a:spcAft>
              <a:defRPr/>
            </a:pPr>
            <a:r>
              <a:rPr lang="az-Latn-AZ" dirty="0"/>
              <a:t>AZƏRBAYCAN RESPUBLİKASI KONSTİTUSİYA MƏHKƏMƏSİ PLENUMUNUN </a:t>
            </a:r>
            <a:r>
              <a:rPr lang="az-Latn-AZ" dirty="0" smtClean="0"/>
              <a:t>QƏRARLARI</a:t>
            </a:r>
            <a:r>
              <a:rPr lang="ru-RU" dirty="0"/>
              <a:t/>
            </a:r>
            <a:br>
              <a:rPr lang="ru-RU" dirty="0"/>
            </a:br>
            <a:endParaRPr lang="ru-RU" dirty="0"/>
          </a:p>
        </p:txBody>
      </p:sp>
      <p:sp>
        <p:nvSpPr>
          <p:cNvPr id="3" name="Content Placeholder 2"/>
          <p:cNvSpPr>
            <a:spLocks noGrp="1"/>
          </p:cNvSpPr>
          <p:nvPr>
            <p:ph sz="quarter" idx="1"/>
          </p:nvPr>
        </p:nvSpPr>
        <p:spPr>
          <a:xfrm>
            <a:off x="468313" y="1746250"/>
            <a:ext cx="7467600" cy="4873625"/>
          </a:xfrm>
        </p:spPr>
        <p:txBody>
          <a:bodyPr>
            <a:normAutofit/>
          </a:bodyPr>
          <a:lstStyle/>
          <a:p>
            <a:pPr marL="274320" indent="-274320" eaLnBrk="1" fontAlgn="auto" hangingPunct="1">
              <a:spcAft>
                <a:spcPts val="0"/>
              </a:spcAft>
              <a:buFont typeface="Wingdings"/>
              <a:buChar char=""/>
              <a:defRPr/>
            </a:pPr>
            <a:r>
              <a:rPr lang="az-Latn-AZ" i="1" dirty="0" smtClean="0"/>
              <a:t>   CPM-in </a:t>
            </a:r>
            <a:r>
              <a:rPr lang="az-Latn-AZ" i="1" dirty="0"/>
              <a:t>92.12-ci maddəsinin bəzi müddəalarının şərh edilməsinə </a:t>
            </a:r>
            <a:r>
              <a:rPr lang="az-Latn-AZ" i="1" dirty="0" smtClean="0"/>
              <a:t>dair</a:t>
            </a:r>
            <a:r>
              <a:rPr lang="az-Latn-AZ" i="1" dirty="0"/>
              <a:t> </a:t>
            </a:r>
            <a:r>
              <a:rPr lang="az-Latn-AZ" i="1" dirty="0" smtClean="0"/>
              <a:t>(20 </a:t>
            </a:r>
            <a:r>
              <a:rPr lang="az-Latn-AZ" i="1" dirty="0"/>
              <a:t>may 2011-ci </a:t>
            </a:r>
            <a:r>
              <a:rPr lang="az-Latn-AZ" i="1" dirty="0" smtClean="0"/>
              <a:t>il)</a:t>
            </a:r>
          </a:p>
          <a:p>
            <a:pPr marL="0" indent="0" eaLnBrk="1" fontAlgn="auto" hangingPunct="1">
              <a:spcAft>
                <a:spcPts val="0"/>
              </a:spcAft>
              <a:buFont typeface="Wingdings"/>
              <a:buNone/>
              <a:defRPr/>
            </a:pPr>
            <a:endParaRPr lang="az-Latn-AZ" i="1" dirty="0" smtClean="0"/>
          </a:p>
          <a:p>
            <a:pPr marL="274320" indent="-274320" eaLnBrk="1" fontAlgn="auto" hangingPunct="1">
              <a:spcAft>
                <a:spcPts val="0"/>
              </a:spcAft>
              <a:buFont typeface="Wingdings"/>
              <a:buChar char=""/>
              <a:defRPr/>
            </a:pPr>
            <a:r>
              <a:rPr lang="az-Latn-AZ" i="1" dirty="0" smtClean="0"/>
              <a:t>C</a:t>
            </a:r>
            <a:r>
              <a:rPr lang="en-US" i="1" dirty="0" smtClean="0"/>
              <a:t>PM</a:t>
            </a:r>
            <a:r>
              <a:rPr lang="az-Latn-AZ" i="1" dirty="0" smtClean="0"/>
              <a:t>-</a:t>
            </a:r>
            <a:r>
              <a:rPr lang="en-US" i="1" dirty="0" smtClean="0"/>
              <a:t>in </a:t>
            </a:r>
            <a:r>
              <a:rPr lang="en-US" i="1" dirty="0"/>
              <a:t>26 </a:t>
            </a:r>
            <a:r>
              <a:rPr lang="en-US" i="1" dirty="0" err="1"/>
              <a:t>və</a:t>
            </a:r>
            <a:r>
              <a:rPr lang="en-US" i="1" dirty="0"/>
              <a:t> 96-cı </a:t>
            </a:r>
            <a:r>
              <a:rPr lang="en-US" i="1" dirty="0" err="1"/>
              <a:t>maddələrinin</a:t>
            </a:r>
            <a:r>
              <a:rPr lang="en-US" i="1" dirty="0"/>
              <a:t> </a:t>
            </a:r>
            <a:r>
              <a:rPr lang="en-US" i="1" dirty="0" err="1"/>
              <a:t>şərh</a:t>
            </a:r>
            <a:r>
              <a:rPr lang="en-US" i="1" dirty="0"/>
              <a:t> </a:t>
            </a:r>
            <a:r>
              <a:rPr lang="en-US" i="1" dirty="0" err="1"/>
              <a:t>edilməsinə</a:t>
            </a:r>
            <a:r>
              <a:rPr lang="en-US" i="1" dirty="0"/>
              <a:t> </a:t>
            </a:r>
            <a:r>
              <a:rPr lang="en-US" i="1" dirty="0" err="1" smtClean="0"/>
              <a:t>dair</a:t>
            </a:r>
            <a:r>
              <a:rPr lang="az-Latn-AZ" i="1" dirty="0"/>
              <a:t> </a:t>
            </a:r>
            <a:r>
              <a:rPr lang="az-Latn-AZ" i="1" dirty="0" smtClean="0"/>
              <a:t>(</a:t>
            </a:r>
            <a:r>
              <a:rPr lang="en-US" i="1" dirty="0" smtClean="0"/>
              <a:t>15 </a:t>
            </a:r>
            <a:r>
              <a:rPr lang="en-US" i="1" dirty="0" err="1"/>
              <a:t>iyul</a:t>
            </a:r>
            <a:r>
              <a:rPr lang="en-US" i="1" dirty="0"/>
              <a:t> 2011-ci </a:t>
            </a:r>
            <a:r>
              <a:rPr lang="en-US" i="1" dirty="0" err="1" smtClean="0"/>
              <a:t>il</a:t>
            </a:r>
            <a:r>
              <a:rPr lang="az-Latn-AZ" i="1" dirty="0" smtClean="0"/>
              <a:t>)</a:t>
            </a:r>
          </a:p>
          <a:p>
            <a:pPr marL="0" indent="0" eaLnBrk="1" fontAlgn="auto" hangingPunct="1">
              <a:spcAft>
                <a:spcPts val="0"/>
              </a:spcAft>
              <a:buFont typeface="Wingdings"/>
              <a:buNone/>
              <a:defRPr/>
            </a:pPr>
            <a:endParaRPr lang="az-Latn-AZ" i="1" dirty="0" smtClean="0"/>
          </a:p>
          <a:p>
            <a:pPr marL="274320" indent="-274320" eaLnBrk="1" fontAlgn="auto" hangingPunct="1">
              <a:spcAft>
                <a:spcPts val="0"/>
              </a:spcAft>
              <a:buFont typeface="Wingdings"/>
              <a:buChar char=""/>
              <a:defRPr/>
            </a:pPr>
            <a:r>
              <a:rPr lang="en-US" i="1" dirty="0" smtClean="0"/>
              <a:t>CPM</a:t>
            </a:r>
            <a:r>
              <a:rPr lang="az-Latn-AZ" i="1" dirty="0" smtClean="0"/>
              <a:t>-</a:t>
            </a:r>
            <a:r>
              <a:rPr lang="en-US" i="1" dirty="0" smtClean="0"/>
              <a:t>in </a:t>
            </a:r>
            <a:r>
              <a:rPr lang="en-US" i="1" dirty="0"/>
              <a:t>158.3-cü </a:t>
            </a:r>
            <a:r>
              <a:rPr lang="en-US" i="1" dirty="0" err="1"/>
              <a:t>maddəsinin</a:t>
            </a:r>
            <a:r>
              <a:rPr lang="en-US" i="1" dirty="0"/>
              <a:t> </a:t>
            </a:r>
            <a:r>
              <a:rPr lang="en-US" i="1" dirty="0" err="1"/>
              <a:t>bəzi</a:t>
            </a:r>
            <a:r>
              <a:rPr lang="en-US" i="1" dirty="0"/>
              <a:t> </a:t>
            </a:r>
            <a:r>
              <a:rPr lang="en-US" i="1" dirty="0" err="1"/>
              <a:t>müddəalarının</a:t>
            </a:r>
            <a:r>
              <a:rPr lang="en-US" i="1" dirty="0"/>
              <a:t>, 158.4 </a:t>
            </a:r>
            <a:r>
              <a:rPr lang="en-US" i="1" dirty="0" err="1"/>
              <a:t>və</a:t>
            </a:r>
            <a:r>
              <a:rPr lang="en-US" i="1" dirty="0"/>
              <a:t> 290.3-cü </a:t>
            </a:r>
            <a:r>
              <a:rPr lang="en-US" i="1" dirty="0" err="1"/>
              <a:t>maddələrinin</a:t>
            </a:r>
            <a:r>
              <a:rPr lang="en-US" i="1" dirty="0"/>
              <a:t> </a:t>
            </a:r>
            <a:r>
              <a:rPr lang="en-US" i="1" dirty="0" err="1"/>
              <a:t>şərh</a:t>
            </a:r>
            <a:r>
              <a:rPr lang="en-US" i="1" dirty="0"/>
              <a:t> </a:t>
            </a:r>
            <a:r>
              <a:rPr lang="en-US" i="1" dirty="0" err="1"/>
              <a:t>edilməsinə</a:t>
            </a:r>
            <a:r>
              <a:rPr lang="en-US" i="1" dirty="0"/>
              <a:t> </a:t>
            </a:r>
            <a:r>
              <a:rPr lang="en-US" i="1" dirty="0" err="1" smtClean="0"/>
              <a:t>dair</a:t>
            </a:r>
            <a:r>
              <a:rPr lang="az-Latn-AZ" i="1" dirty="0"/>
              <a:t> </a:t>
            </a:r>
            <a:r>
              <a:rPr lang="az-Latn-AZ" i="1" dirty="0" smtClean="0"/>
              <a:t>(</a:t>
            </a:r>
            <a:r>
              <a:rPr lang="en-US" i="1" dirty="0" smtClean="0"/>
              <a:t>10 </a:t>
            </a:r>
            <a:r>
              <a:rPr lang="en-US" i="1" dirty="0" err="1"/>
              <a:t>oktyabr</a:t>
            </a:r>
            <a:r>
              <a:rPr lang="en-US" i="1" dirty="0"/>
              <a:t> 2011-ci </a:t>
            </a:r>
            <a:r>
              <a:rPr lang="en-US" i="1" dirty="0" err="1" smtClean="0"/>
              <a:t>il</a:t>
            </a:r>
            <a:r>
              <a:rPr lang="az-Latn-AZ" i="1" dirty="0" smtClean="0"/>
              <a:t>)</a:t>
            </a:r>
            <a:endParaRPr lang="ru-RU"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sz="quarter" idx="1"/>
          </p:nvPr>
        </p:nvSpPr>
        <p:spPr>
          <a:xfrm>
            <a:off x="468313" y="260350"/>
            <a:ext cx="7467600" cy="4873625"/>
          </a:xfrm>
        </p:spPr>
        <p:txBody>
          <a:bodyPr/>
          <a:lstStyle/>
          <a:p>
            <a:pPr eaLnBrk="1" hangingPunct="1"/>
            <a:r>
              <a:rPr lang="az-Latn-AZ" altLang="en-US" sz="1800" smtClean="0"/>
              <a:t> </a:t>
            </a:r>
            <a:r>
              <a:rPr lang="az-Latn-AZ" altLang="en-US" sz="1800" i="1" smtClean="0"/>
              <a:t>c</a:t>
            </a:r>
            <a:r>
              <a:rPr lang="ru-RU" altLang="ru-RU" sz="1800" i="1" smtClean="0"/>
              <a:t>inayət törətməkdə ittiham olunan hər kəs, ən azı aşağıdakı</a:t>
            </a:r>
            <a:r>
              <a:rPr lang="en-US" altLang="ru-RU" sz="1800" i="1" smtClean="0"/>
              <a:t> </a:t>
            </a:r>
            <a:r>
              <a:rPr lang="ru-RU" altLang="ru-RU" sz="1800" i="1" smtClean="0"/>
              <a:t>hüquqlara malikdir: </a:t>
            </a:r>
            <a:r>
              <a:rPr lang="az-Latn-AZ" altLang="ru-RU" sz="1800" i="1" smtClean="0"/>
              <a:t/>
            </a:r>
            <a:br>
              <a:rPr lang="az-Latn-AZ" altLang="ru-RU" sz="1800" i="1" smtClean="0"/>
            </a:br>
            <a:r>
              <a:rPr lang="ru-RU" altLang="ru-RU" sz="1800" i="1" smtClean="0"/>
              <a:t/>
            </a:r>
            <a:br>
              <a:rPr lang="ru-RU" altLang="ru-RU" sz="1800" i="1" smtClean="0"/>
            </a:br>
            <a:r>
              <a:rPr lang="ru-RU" altLang="ru-RU" sz="1800" i="1" smtClean="0"/>
              <a:t>a) ona qarşı irəli sürülmüş ittihamın xarakteri və əsasları haqqında onun başa düşdüyü dildə dərhal və ətraflı məlumatlandırılmaq; </a:t>
            </a:r>
            <a:r>
              <a:rPr lang="az-Latn-AZ" altLang="ru-RU" sz="1800" i="1" smtClean="0"/>
              <a:t/>
            </a:r>
            <a:br>
              <a:rPr lang="az-Latn-AZ" altLang="ru-RU" sz="1800" i="1" smtClean="0"/>
            </a:br>
            <a:r>
              <a:rPr lang="ru-RU" altLang="ru-RU" sz="1800" i="1" smtClean="0"/>
              <a:t/>
            </a:r>
            <a:br>
              <a:rPr lang="ru-RU" altLang="ru-RU" sz="1800" i="1" smtClean="0"/>
            </a:br>
            <a:r>
              <a:rPr lang="ru-RU" altLang="ru-RU" sz="1800" i="1" smtClean="0"/>
              <a:t>b) öz müdafiəsini hazırlamaq üçün kifayət qədər vaxta və imkana malik olmaq; </a:t>
            </a:r>
            <a:r>
              <a:rPr lang="az-Latn-AZ" altLang="ru-RU" sz="1800" i="1" smtClean="0"/>
              <a:t/>
            </a:r>
            <a:br>
              <a:rPr lang="az-Latn-AZ" altLang="ru-RU" sz="1800" i="1" smtClean="0"/>
            </a:br>
            <a:r>
              <a:rPr lang="ru-RU" altLang="ru-RU" sz="1800" i="1" smtClean="0"/>
              <a:t/>
            </a:r>
            <a:br>
              <a:rPr lang="ru-RU" altLang="ru-RU" sz="1800" i="1" smtClean="0"/>
            </a:br>
            <a:r>
              <a:rPr lang="ru-RU" altLang="ru-RU" sz="1800" i="1" smtClean="0"/>
              <a:t>c) şəxsən və ya özünün seçdiyi müdafiəçi vasitəsilə özünü müdafiə etmək və ya müdafiəçinin xidmətini ödəmək üçün vəsaiti kifayət etmədiyi zaman, ədalət mühakiməsinin maraqları tələb etdikdə belə müdafiədən pulsuz istifadə etmək; </a:t>
            </a:r>
            <a:r>
              <a:rPr lang="az-Latn-AZ" altLang="ru-RU" sz="1800" i="1" smtClean="0"/>
              <a:t/>
            </a:r>
            <a:br>
              <a:rPr lang="az-Latn-AZ" altLang="ru-RU" sz="1800" i="1" smtClean="0"/>
            </a:br>
            <a:r>
              <a:rPr lang="az-Latn-AZ" altLang="ru-RU" sz="1800" i="1" smtClean="0"/>
              <a:t/>
            </a:r>
            <a:br>
              <a:rPr lang="az-Latn-AZ" altLang="ru-RU" sz="1800" i="1" smtClean="0"/>
            </a:br>
            <a:r>
              <a:rPr lang="ru-RU" altLang="ru-RU" sz="1800" i="1" smtClean="0"/>
              <a:t>d) onun əleyhinə ifadə vermiş şahidləri dindirmək və ya bu şahidlərin dindirilməsinə nail olmaq və onun əleyhinə ifadə vermiş şahidlər üçün eyni olan şərtlərlə onun lehinə olan şahidlər çağırmaq və dindirməyə nail olmaq; </a:t>
            </a:r>
            <a:r>
              <a:rPr lang="az-Latn-AZ" altLang="ru-RU" sz="1800" i="1" smtClean="0"/>
              <a:t/>
            </a:r>
            <a:br>
              <a:rPr lang="az-Latn-AZ" altLang="ru-RU" sz="1800" i="1" smtClean="0"/>
            </a:br>
            <a:r>
              <a:rPr lang="ru-RU" altLang="ru-RU" sz="1800" i="1" smtClean="0"/>
              <a:t/>
            </a:r>
            <a:br>
              <a:rPr lang="ru-RU" altLang="ru-RU" sz="1800" i="1" smtClean="0"/>
            </a:br>
            <a:r>
              <a:rPr lang="ru-RU" altLang="ru-RU" sz="1800" i="1" smtClean="0"/>
              <a:t>e) məhkəmədə istifadə olunan dili başa düşmürsə və ya bu dildə danışa bilmirsə tərcüməçinin pulsuz köməyindən istifadə etmək. </a:t>
            </a:r>
            <a:br>
              <a:rPr lang="ru-RU" altLang="ru-RU" sz="1800" i="1" smtClean="0"/>
            </a:br>
            <a:endParaRPr lang="ru-RU" altLang="en-US" sz="1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3375"/>
            <a:ext cx="7467600" cy="5975350"/>
          </a:xfrm>
        </p:spPr>
        <p:txBody>
          <a:bodyPr>
            <a:normAutofit lnSpcReduction="10000"/>
          </a:bodyPr>
          <a:lstStyle/>
          <a:p>
            <a:pPr marL="274320" indent="-274320" eaLnBrk="1" fontAlgn="auto" hangingPunct="1">
              <a:spcAft>
                <a:spcPts val="0"/>
              </a:spcAft>
              <a:buFont typeface="Wingdings"/>
              <a:buChar char=""/>
              <a:defRPr/>
            </a:pPr>
            <a:r>
              <a:rPr lang="ru-RU" altLang="ru-RU" i="1" dirty="0"/>
              <a:t>a) ona qarşı irəli sürülmüş ittihamın xarakteri və əsasları haqqında onun başa düşdüyü dildə dərhal və ətraflı məlumatlandırılmaq; </a:t>
            </a:r>
            <a:r>
              <a:rPr lang="az-Latn-AZ" altLang="ru-RU" i="1" dirty="0"/>
              <a:t/>
            </a:r>
            <a:br>
              <a:rPr lang="az-Latn-AZ" altLang="ru-RU" i="1" dirty="0"/>
            </a:br>
            <a:r>
              <a:rPr lang="ru-RU" altLang="ru-RU" i="1" dirty="0"/>
              <a:t/>
            </a:r>
            <a:br>
              <a:rPr lang="ru-RU" altLang="ru-RU" i="1" dirty="0"/>
            </a:br>
            <a:endParaRPr lang="az-Latn-AZ" altLang="ru-RU" i="1" dirty="0" smtClean="0"/>
          </a:p>
          <a:p>
            <a:pPr marL="274320" indent="-274320" eaLnBrk="1" fontAlgn="auto" hangingPunct="1">
              <a:spcAft>
                <a:spcPts val="0"/>
              </a:spcAft>
              <a:buFont typeface="Wingdings"/>
              <a:buChar char=""/>
              <a:defRPr/>
            </a:pPr>
            <a:r>
              <a:rPr lang="az-Latn-AZ" altLang="ru-RU" i="1" dirty="0" smtClean="0"/>
              <a:t>cinayət işi sayılan bütün işlər (o cümlədən peşə fəaliyyəti ilə bağlı intizam prosesləri, ittihamın formulunun mahiyyətcə dəyişdirilməsi)</a:t>
            </a:r>
          </a:p>
          <a:p>
            <a:pPr marL="274320" indent="-274320" eaLnBrk="1" fontAlgn="auto" hangingPunct="1">
              <a:spcAft>
                <a:spcPts val="0"/>
              </a:spcAft>
              <a:buFont typeface="Wingdings"/>
              <a:buChar char=""/>
              <a:defRPr/>
            </a:pPr>
            <a:endParaRPr lang="az-Latn-AZ" altLang="ru-RU" i="1" dirty="0" smtClean="0"/>
          </a:p>
          <a:p>
            <a:pPr marL="274320" indent="-274320" eaLnBrk="1" fontAlgn="auto" hangingPunct="1">
              <a:spcAft>
                <a:spcPts val="0"/>
              </a:spcAft>
              <a:buFont typeface="Wingdings"/>
              <a:buChar char=""/>
              <a:defRPr/>
            </a:pPr>
            <a:r>
              <a:rPr lang="az-Latn-AZ" altLang="ru-RU" i="1" dirty="0" smtClean="0"/>
              <a:t>Həmin məlumat başa düşdüyü dildə verilməlidir</a:t>
            </a:r>
          </a:p>
          <a:p>
            <a:pPr marL="0" indent="0" eaLnBrk="1" fontAlgn="auto" hangingPunct="1">
              <a:spcAft>
                <a:spcPts val="0"/>
              </a:spcAft>
              <a:buFont typeface="Wingdings"/>
              <a:buNone/>
              <a:defRPr/>
            </a:pPr>
            <a:r>
              <a:rPr lang="az-Latn-AZ" altLang="ru-RU" i="1" dirty="0" smtClean="0"/>
              <a:t>(Broziçek İtaliyaya qarşı)</a:t>
            </a:r>
          </a:p>
          <a:p>
            <a:pPr marL="274320" indent="-274320" eaLnBrk="1" fontAlgn="auto" hangingPunct="1">
              <a:spcAft>
                <a:spcPts val="0"/>
              </a:spcAft>
              <a:buFont typeface="Wingdings"/>
              <a:buChar char=""/>
              <a:defRPr/>
            </a:pPr>
            <a:endParaRPr lang="az-Latn-AZ" altLang="ru-RU" i="1" dirty="0"/>
          </a:p>
          <a:p>
            <a:pPr marL="274320" indent="-274320" eaLnBrk="1" fontAlgn="auto" hangingPunct="1">
              <a:spcAft>
                <a:spcPts val="0"/>
              </a:spcAft>
              <a:buFont typeface="Wingdings"/>
              <a:buChar char=""/>
              <a:defRPr/>
            </a:pPr>
            <a:r>
              <a:rPr lang="az-Latn-AZ" altLang="ru-RU" i="1" dirty="0" smtClean="0"/>
              <a:t>Çıxarılan ittiham hökmü ittiham aktında göstərilən hüquq pozuntusu əsasında çıxarılmalıdır (Pelissiyer və Sassi Fransaya qarşı)</a:t>
            </a:r>
            <a:endParaRPr lang="az-Latn-AZ" altLang="ru-RU" i="1" dirty="0"/>
          </a:p>
          <a:p>
            <a:pPr marL="0" indent="0" eaLnBrk="1" fontAlgn="auto" hangingPunct="1">
              <a:spcAft>
                <a:spcPts val="0"/>
              </a:spcAft>
              <a:buFont typeface="Wingdings"/>
              <a:buNone/>
              <a:defRPr/>
            </a:pPr>
            <a:endParaRPr lang="az-Latn-AZ" altLang="ru-RU" i="1" dirty="0" smtClean="0"/>
          </a:p>
          <a:p>
            <a:pPr marL="274320" indent="-274320" eaLnBrk="1" fontAlgn="auto" hangingPunct="1">
              <a:spcAft>
                <a:spcPts val="0"/>
              </a:spcAft>
              <a:buFont typeface="Wingdings"/>
              <a:buChar char=""/>
              <a:defRPr/>
            </a:pPr>
            <a:endParaRPr lang="az-Latn-AZ" dirty="0" smtClean="0"/>
          </a:p>
          <a:p>
            <a:pPr marL="274320" indent="-274320" eaLnBrk="1" fontAlgn="auto" hangingPunct="1">
              <a:spcAft>
                <a:spcPts val="0"/>
              </a:spcAft>
              <a:buFont typeface="Wingdings"/>
              <a:buChar char=""/>
              <a:defRPr/>
            </a:pPr>
            <a:endParaRPr lang="az-Latn-AZ" sz="1600" i="1" dirty="0" smtClean="0"/>
          </a:p>
          <a:p>
            <a:pPr marL="274320" indent="-274320" eaLnBrk="1" fontAlgn="auto" hangingPunct="1">
              <a:spcAft>
                <a:spcPts val="0"/>
              </a:spcAft>
              <a:buFont typeface="Wingdings"/>
              <a:buChar char=""/>
              <a:defRPr/>
            </a:pPr>
            <a:endParaRPr lang="ru-RU" sz="16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az-Latn-AZ" i="1" dirty="0" smtClean="0">
                <a:latin typeface="Times New Roman" panose="02020603050405020304" pitchFamily="18" charset="0"/>
                <a:ea typeface="Batang" panose="02030600000101010101" pitchFamily="18" charset="-127"/>
                <a:cs typeface="Times New Roman" panose="02020603050405020304" pitchFamily="18" charset="0"/>
              </a:rPr>
              <a:t> </a:t>
            </a:r>
            <a:endParaRPr lang="ru-RU" i="1" dirty="0">
              <a:latin typeface="Times New Roman" panose="02020603050405020304" pitchFamily="18" charset="0"/>
              <a:ea typeface="Batang" panose="02030600000101010101" pitchFamily="18" charset="-127"/>
              <a:cs typeface="Times New Roman" panose="02020603050405020304" pitchFamily="18" charset="0"/>
            </a:endParaRPr>
          </a:p>
        </p:txBody>
      </p:sp>
      <p:sp>
        <p:nvSpPr>
          <p:cNvPr id="3" name="Content Placeholder 2"/>
          <p:cNvSpPr>
            <a:spLocks noGrp="1"/>
          </p:cNvSpPr>
          <p:nvPr>
            <p:ph sz="quarter" idx="1"/>
          </p:nvPr>
        </p:nvSpPr>
        <p:spPr>
          <a:xfrm>
            <a:off x="457200" y="306388"/>
            <a:ext cx="7467600" cy="4873625"/>
          </a:xfrm>
        </p:spPr>
        <p:txBody>
          <a:bodyPr>
            <a:noAutofit/>
          </a:bodyPr>
          <a:lstStyle/>
          <a:p>
            <a:pPr marL="274320" indent="-274320" eaLnBrk="1" fontAlgn="auto" hangingPunct="1">
              <a:spcAft>
                <a:spcPts val="0"/>
              </a:spcAft>
              <a:buFont typeface="Wingdings"/>
              <a:buChar char=""/>
              <a:defRPr/>
            </a:pPr>
            <a:r>
              <a:rPr lang="ru-RU" altLang="ru-RU" sz="2000" i="1" dirty="0"/>
              <a:t>b) öz müdafiəsini hazırlamaq üçün kifayət qədər vaxta və imkana malik olmaq; </a:t>
            </a:r>
            <a:endParaRPr lang="az-Latn-AZ" altLang="ru-RU" sz="2000" i="1" dirty="0" smtClean="0"/>
          </a:p>
          <a:p>
            <a:pPr marL="274320" indent="-274320" eaLnBrk="1" fontAlgn="auto" hangingPunct="1">
              <a:spcAft>
                <a:spcPts val="0"/>
              </a:spcAft>
              <a:buFont typeface="Wingdings"/>
              <a:buChar char=""/>
              <a:defRPr/>
            </a:pPr>
            <a:endParaRPr lang="az-Latn-AZ" altLang="ru-RU" sz="2000" i="1" dirty="0"/>
          </a:p>
          <a:p>
            <a:pPr marL="0" indent="0" eaLnBrk="1" fontAlgn="auto" hangingPunct="1">
              <a:spcAft>
                <a:spcPts val="0"/>
              </a:spcAft>
              <a:buFont typeface="Wingdings"/>
              <a:buNone/>
              <a:defRPr/>
            </a:pPr>
            <a:endParaRPr lang="az-Latn-AZ" altLang="ru-RU" sz="2000" i="1" dirty="0" smtClean="0"/>
          </a:p>
          <a:p>
            <a:pPr marL="274320" indent="-274320" eaLnBrk="1" fontAlgn="auto" hangingPunct="1">
              <a:spcAft>
                <a:spcPts val="0"/>
              </a:spcAft>
              <a:buFont typeface="Wingdings"/>
              <a:buChar char=""/>
              <a:defRPr/>
            </a:pPr>
            <a:r>
              <a:rPr lang="az-Latn-AZ" altLang="ru-RU" sz="2000" i="1" dirty="0" smtClean="0"/>
              <a:t>Bəzii mülki işlərə də aiddir</a:t>
            </a:r>
          </a:p>
          <a:p>
            <a:pPr marL="274320" indent="-274320" eaLnBrk="1" fontAlgn="auto" hangingPunct="1">
              <a:spcAft>
                <a:spcPts val="0"/>
              </a:spcAft>
              <a:buFont typeface="Wingdings"/>
              <a:buChar char=""/>
              <a:defRPr/>
            </a:pPr>
            <a:endParaRPr lang="az-Latn-AZ" altLang="ru-RU" sz="2000" i="1" dirty="0" smtClean="0"/>
          </a:p>
          <a:p>
            <a:pPr marL="274320" indent="-274320" eaLnBrk="1" fontAlgn="auto" hangingPunct="1">
              <a:spcAft>
                <a:spcPts val="0"/>
              </a:spcAft>
              <a:buFont typeface="Wingdings"/>
              <a:buChar char=""/>
              <a:defRPr/>
            </a:pPr>
            <a:r>
              <a:rPr lang="az-Latn-AZ" altLang="ru-RU" sz="2000" i="1" dirty="0" smtClean="0"/>
              <a:t>Kifayət qədər vaxt və imkanla məhkəmə araşdırmalarının ağla batan müddətdə həyata keçirmək üçün düzgün balansa nail olmaq</a:t>
            </a:r>
          </a:p>
          <a:p>
            <a:pPr marL="274320" indent="-274320" eaLnBrk="1" fontAlgn="auto" hangingPunct="1">
              <a:spcAft>
                <a:spcPts val="0"/>
              </a:spcAft>
              <a:buFont typeface="Wingdings"/>
              <a:buChar char=""/>
              <a:defRPr/>
            </a:pPr>
            <a:endParaRPr lang="az-Latn-AZ" altLang="ru-RU" sz="2000" i="1" dirty="0"/>
          </a:p>
          <a:p>
            <a:pPr marL="274320" indent="-274320" eaLnBrk="1" fontAlgn="auto" hangingPunct="1">
              <a:spcAft>
                <a:spcPts val="0"/>
              </a:spcAft>
              <a:buFont typeface="Wingdings"/>
              <a:buChar char=""/>
              <a:defRPr/>
            </a:pPr>
            <a:r>
              <a:rPr lang="az-Latn-AZ" altLang="ru-RU" sz="2000" i="1" dirty="0" smtClean="0"/>
              <a:t>İşin mürəkkəbliyi və prosesin hansı mərhələdə olması</a:t>
            </a:r>
            <a:r>
              <a:rPr lang="az-Latn-AZ" altLang="ru-RU" sz="2000" i="1" dirty="0"/>
              <a:t/>
            </a:r>
            <a:br>
              <a:rPr lang="az-Latn-AZ" altLang="ru-RU" sz="2000" i="1" dirty="0"/>
            </a:br>
            <a:endParaRPr lang="az-Latn-AZ" altLang="ru-RU" sz="2000" i="1" dirty="0" smtClean="0"/>
          </a:p>
          <a:p>
            <a:pPr marL="274320" indent="-274320" eaLnBrk="1" fontAlgn="auto" hangingPunct="1">
              <a:spcAft>
                <a:spcPts val="0"/>
              </a:spcAft>
              <a:buFont typeface="Wingdings"/>
              <a:buChar char=""/>
              <a:defRPr/>
            </a:pPr>
            <a:r>
              <a:rPr lang="az-Latn-AZ" altLang="ru-RU" sz="2000" i="1" dirty="0" smtClean="0"/>
              <a:t>Vəkil ilə görüşmək hüququ və bununla bağlı məhdudiyyətlər- zərurətin olması və risklərə mütənasib (Kröxer və q. İsveçrəyə qarşı, Kurup Danimarkaya qarşı)</a:t>
            </a:r>
            <a:r>
              <a:rPr lang="ru-RU" altLang="ru-RU" sz="2000" i="1" dirty="0"/>
              <a:t/>
            </a:r>
            <a:br>
              <a:rPr lang="ru-RU" altLang="ru-RU" sz="2000" i="1" dirty="0"/>
            </a:br>
            <a:endParaRPr lang="az-Latn-AZ" altLang="ru-RU" sz="2000" i="1" dirty="0" smtClean="0"/>
          </a:p>
          <a:p>
            <a:pPr marL="274320" indent="-274320" eaLnBrk="1" fontAlgn="auto" hangingPunct="1">
              <a:spcAft>
                <a:spcPts val="0"/>
              </a:spcAft>
              <a:buFont typeface="Wingdings"/>
              <a:buChar char=""/>
              <a:defRPr/>
            </a:pPr>
            <a:r>
              <a:rPr lang="az-Latn-AZ" sz="2000" i="1" dirty="0" smtClean="0"/>
              <a:t>Sübutlarla tanış olmaq hüququ (Yespers Belçikaya qarşı)</a:t>
            </a:r>
          </a:p>
          <a:p>
            <a:pPr marL="0" indent="0" eaLnBrk="1" fontAlgn="auto" hangingPunct="1">
              <a:spcAft>
                <a:spcPts val="0"/>
              </a:spcAft>
              <a:buFont typeface="Wingdings"/>
              <a:buNone/>
              <a:defRPr/>
            </a:pPr>
            <a:endParaRPr lang="az-Latn-AZ" sz="2000" i="1" dirty="0" smtClean="0"/>
          </a:p>
          <a:p>
            <a:pPr marL="274320" indent="-274320" eaLnBrk="1" fontAlgn="auto" hangingPunct="1">
              <a:spcAft>
                <a:spcPts val="0"/>
              </a:spcAft>
              <a:buFont typeface="Wingdings"/>
              <a:buChar char=""/>
              <a:defRPr/>
            </a:pPr>
            <a:endParaRPr lang="ru-RU" sz="2000" dirty="0"/>
          </a:p>
        </p:txBody>
      </p:sp>
      <p:pic>
        <p:nvPicPr>
          <p:cNvPr id="13316" name="Picture 3"/>
          <p:cNvPicPr>
            <a:picLocks noChangeAspect="1"/>
          </p:cNvPicPr>
          <p:nvPr/>
        </p:nvPicPr>
        <p:blipFill>
          <a:blip r:embed="rId2"/>
          <a:srcRect/>
          <a:stretch>
            <a:fillRect/>
          </a:stretch>
        </p:blipFill>
        <p:spPr bwMode="auto">
          <a:xfrm>
            <a:off x="4224338" y="692150"/>
            <a:ext cx="4184650" cy="187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74638"/>
            <a:ext cx="7467600" cy="6199187"/>
          </a:xfrm>
        </p:spPr>
        <p:txBody>
          <a:bodyPr>
            <a:normAutofit fontScale="92500" lnSpcReduction="10000"/>
          </a:bodyPr>
          <a:lstStyle/>
          <a:p>
            <a:pPr marL="0" indent="0" eaLnBrk="1" fontAlgn="auto" hangingPunct="1">
              <a:spcAft>
                <a:spcPts val="0"/>
              </a:spcAft>
              <a:buFont typeface="Wingdings"/>
              <a:buNone/>
              <a:defRPr/>
            </a:pPr>
            <a:r>
              <a:rPr lang="az-Latn-AZ" altLang="ru-RU" i="1" dirty="0"/>
              <a:t/>
            </a:r>
            <a:br>
              <a:rPr lang="az-Latn-AZ" altLang="ru-RU" i="1" dirty="0"/>
            </a:br>
            <a:r>
              <a:rPr lang="ru-RU" altLang="ru-RU" i="1" dirty="0"/>
              <a:t>c) şəxsən və ya özünün seçdiyi müdafiəçi vasitəsilə özünü müdafiə etmək və ya müdafiəçinin xidmətini ödəmək üçün vəsaiti kifayət etmədiyi zaman, ədalət mühakiməsinin maraqları tələb etdikdə belə müdafiədən pulsuz istifadə etmək; </a:t>
            </a:r>
            <a:endParaRPr lang="az-Latn-AZ" altLang="ru-RU" i="1" dirty="0" smtClean="0"/>
          </a:p>
          <a:p>
            <a:pPr marL="0" indent="0" eaLnBrk="1" fontAlgn="auto" hangingPunct="1">
              <a:spcAft>
                <a:spcPts val="0"/>
              </a:spcAft>
              <a:buFont typeface="Wingdings"/>
              <a:buNone/>
              <a:defRPr/>
            </a:pPr>
            <a:endParaRPr lang="az-Latn-AZ" altLang="ru-RU" i="1" dirty="0"/>
          </a:p>
          <a:p>
            <a:pPr marL="274320" indent="-274320" eaLnBrk="1" fontAlgn="auto" hangingPunct="1">
              <a:spcAft>
                <a:spcPts val="0"/>
              </a:spcAft>
              <a:buFont typeface="Wingdings"/>
              <a:buChar char=""/>
              <a:defRPr/>
            </a:pPr>
            <a:r>
              <a:rPr lang="az-Latn-AZ" altLang="ru-RU" i="1" dirty="0" smtClean="0"/>
              <a:t>Göstərilən hüquqi yardım sadəcə nəzəri və xəyali deyil, praktiki və səmərəli olmalıdır (Artiko İtaliyaya qarşı)</a:t>
            </a:r>
          </a:p>
          <a:p>
            <a:pPr marL="274320" indent="-274320" eaLnBrk="1" fontAlgn="auto" hangingPunct="1">
              <a:spcAft>
                <a:spcPts val="0"/>
              </a:spcAft>
              <a:buFont typeface="Wingdings"/>
              <a:buChar char=""/>
              <a:defRPr/>
            </a:pPr>
            <a:endParaRPr lang="az-Latn-AZ" altLang="ru-RU" i="1" dirty="0"/>
          </a:p>
          <a:p>
            <a:pPr marL="274320" indent="-274320" eaLnBrk="1" fontAlgn="auto" hangingPunct="1">
              <a:spcAft>
                <a:spcPts val="0"/>
              </a:spcAft>
              <a:buFont typeface="Wingdings"/>
              <a:buChar char=""/>
              <a:defRPr/>
            </a:pPr>
            <a:r>
              <a:rPr lang="az-Latn-AZ" altLang="ru-RU" i="1" dirty="0" smtClean="0"/>
              <a:t>Vəkilin hazırlığı kifayət qədər vaxta və imkana malik olmadığı aydın olarsa pozitiv xarakterli tədbirlərin görülməsi (Kamazinski Avstriyaya qarşı)</a:t>
            </a:r>
          </a:p>
          <a:p>
            <a:pPr marL="274320" indent="-274320" eaLnBrk="1" fontAlgn="auto" hangingPunct="1">
              <a:spcAft>
                <a:spcPts val="0"/>
              </a:spcAft>
              <a:buFont typeface="Wingdings"/>
              <a:buChar char=""/>
              <a:defRPr/>
            </a:pPr>
            <a:endParaRPr lang="az-Latn-AZ" altLang="ru-RU" i="1" dirty="0"/>
          </a:p>
          <a:p>
            <a:pPr marL="274320" indent="-274320" eaLnBrk="1" fontAlgn="auto" hangingPunct="1">
              <a:spcAft>
                <a:spcPts val="0"/>
              </a:spcAft>
              <a:buFont typeface="Wingdings"/>
              <a:buChar char=""/>
              <a:defRPr/>
            </a:pPr>
            <a:r>
              <a:rPr lang="az-Latn-AZ" altLang="ru-RU" i="1" dirty="0" smtClean="0"/>
              <a:t>Mülki prosesdə də tətbiq oluna bilər (Androniko və q. Kiprə qarşı) </a:t>
            </a:r>
            <a:endParaRPr lang="az-Latn-AZ" altLang="ru-RU" i="1" dirty="0"/>
          </a:p>
          <a:p>
            <a:pPr marL="0" indent="0" eaLnBrk="1" fontAlgn="auto" hangingPunct="1">
              <a:spcAft>
                <a:spcPts val="0"/>
              </a:spcAft>
              <a:buFont typeface="Wingdings"/>
              <a:buNone/>
              <a:defRPr/>
            </a:pPr>
            <a:r>
              <a:rPr lang="az-Latn-AZ" altLang="ru-RU" i="1" dirty="0"/>
              <a:t/>
            </a:r>
            <a:br>
              <a:rPr lang="az-Latn-AZ" altLang="ru-RU" i="1" dirty="0"/>
            </a:br>
            <a:endParaRPr lang="ru-RU" dirty="0"/>
          </a:p>
        </p:txBody>
      </p:sp>
      <p:pic>
        <p:nvPicPr>
          <p:cNvPr id="14339" name="Picture 4"/>
          <p:cNvPicPr>
            <a:picLocks noChangeAspect="1"/>
          </p:cNvPicPr>
          <p:nvPr/>
        </p:nvPicPr>
        <p:blipFill>
          <a:blip r:embed="rId2"/>
          <a:srcRect/>
          <a:stretch>
            <a:fillRect/>
          </a:stretch>
        </p:blipFill>
        <p:spPr bwMode="auto">
          <a:xfrm>
            <a:off x="2484438" y="5084763"/>
            <a:ext cx="5715000" cy="1773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827088" y="620713"/>
            <a:ext cx="7212012" cy="4968875"/>
          </a:xfrm>
        </p:spPr>
        <p:txBody>
          <a:bodyPr>
            <a:normAutofit fontScale="25000" lnSpcReduction="20000"/>
          </a:bodyPr>
          <a:lstStyle/>
          <a:p>
            <a:pPr marL="0" indent="0" algn="ctr" eaLnBrk="1" fontAlgn="auto" hangingPunct="1">
              <a:spcAft>
                <a:spcPts val="0"/>
              </a:spcAft>
              <a:buFont typeface="Wingdings"/>
              <a:buNone/>
              <a:defRPr/>
            </a:pPr>
            <a:r>
              <a:rPr lang="ru-RU" altLang="ru-RU" sz="8000" i="1" dirty="0"/>
              <a:t>e) məhkəmədə istifadə olunan dili başa düşmürsə və ya bu dildə danışa bilmirsə tərcüməçinin pulsuz köməyindən istifadə etmək. </a:t>
            </a:r>
            <a:endParaRPr lang="az-Latn-AZ" altLang="ru-RU" sz="8000" i="1" dirty="0" smtClean="0"/>
          </a:p>
          <a:p>
            <a:pPr marL="0" indent="0" eaLnBrk="1" fontAlgn="auto" hangingPunct="1">
              <a:spcAft>
                <a:spcPts val="0"/>
              </a:spcAft>
              <a:buFont typeface="Wingdings"/>
              <a:buNone/>
              <a:defRPr/>
            </a:pPr>
            <a:endParaRPr lang="az-Latn-AZ" altLang="ru-RU" sz="8000" i="1" dirty="0"/>
          </a:p>
          <a:p>
            <a:pPr marL="274320" indent="-274320" eaLnBrk="1" fontAlgn="auto" hangingPunct="1">
              <a:spcAft>
                <a:spcPts val="0"/>
              </a:spcAft>
              <a:buFont typeface="Wingdings"/>
              <a:buChar char=""/>
              <a:defRPr/>
            </a:pPr>
            <a:endParaRPr lang="az-Latn-AZ" altLang="ru-RU" sz="8000" i="1" dirty="0"/>
          </a:p>
          <a:p>
            <a:pPr marL="274320" indent="-274320" eaLnBrk="1" fontAlgn="auto" hangingPunct="1">
              <a:spcAft>
                <a:spcPts val="0"/>
              </a:spcAft>
              <a:buFont typeface="Wingdings"/>
              <a:buChar char=""/>
              <a:defRPr/>
            </a:pPr>
            <a:r>
              <a:rPr lang="az-Latn-AZ" altLang="ru-RU" sz="8000" i="1" dirty="0" smtClean="0"/>
              <a:t>Tərcüməçiyə çəkilən xərcin müttəhimdən tələb olunmasının qadağan edilməsi (Lyudike və q. Almaniyaya qarşı)</a:t>
            </a:r>
          </a:p>
          <a:p>
            <a:pPr marL="274320" indent="-274320" eaLnBrk="1" fontAlgn="auto" hangingPunct="1">
              <a:spcAft>
                <a:spcPts val="0"/>
              </a:spcAft>
              <a:buFont typeface="Wingdings"/>
              <a:buChar char=""/>
              <a:defRPr/>
            </a:pPr>
            <a:endParaRPr lang="az-Latn-AZ" altLang="ru-RU" sz="8000" i="1" dirty="0"/>
          </a:p>
          <a:p>
            <a:pPr marL="274320" indent="-274320" eaLnBrk="1" fontAlgn="auto" hangingPunct="1">
              <a:spcAft>
                <a:spcPts val="0"/>
              </a:spcAft>
              <a:buFont typeface="Wingdings"/>
              <a:buChar char=""/>
              <a:defRPr/>
            </a:pPr>
            <a:r>
              <a:rPr lang="az-Latn-AZ" altLang="ru-RU" sz="8000" i="1" dirty="0" smtClean="0"/>
              <a:t>Tərcümə yardımı elə olmalıdır ki, müttəhim ona qaldırılmış işin başa düşməsinə və özünü müdafiə etməsinə  xüsusəndə hadisələr dair öz versiyasını məhkəmə qarşısında irəli sürməsinə imkan versin (Kamazinski Avstriyaya qarşı)</a:t>
            </a:r>
          </a:p>
          <a:p>
            <a:pPr marL="274320" indent="-274320" eaLnBrk="1" fontAlgn="auto" hangingPunct="1">
              <a:spcAft>
                <a:spcPts val="0"/>
              </a:spcAft>
              <a:buFont typeface="Wingdings"/>
              <a:buChar char=""/>
              <a:defRPr/>
            </a:pPr>
            <a:endParaRPr lang="az-Latn-AZ" altLang="ru-RU" sz="8000" i="1" dirty="0"/>
          </a:p>
          <a:p>
            <a:pPr marL="274320" indent="-274320" eaLnBrk="1" fontAlgn="auto" hangingPunct="1">
              <a:spcAft>
                <a:spcPts val="0"/>
              </a:spcAft>
              <a:buFont typeface="Wingdings"/>
              <a:buChar char=""/>
              <a:defRPr/>
            </a:pPr>
            <a:r>
              <a:rPr lang="az-Latn-AZ" altLang="ru-RU" sz="8000" i="1" dirty="0" smtClean="0"/>
              <a:t>Səlahiyyətli orqanlar tərcümənin lazimi səviyyədə həyata keçirməsinə nəzarət edir</a:t>
            </a:r>
          </a:p>
          <a:p>
            <a:pPr marL="274320" indent="-274320" eaLnBrk="1" fontAlgn="auto" hangingPunct="1">
              <a:spcAft>
                <a:spcPts val="0"/>
              </a:spcAft>
              <a:buFont typeface="Wingdings"/>
              <a:buChar char=""/>
              <a:defRPr/>
            </a:pPr>
            <a:endParaRPr lang="az-Latn-AZ" altLang="ru-RU" sz="8000" i="1" dirty="0"/>
          </a:p>
          <a:p>
            <a:pPr marL="274320" indent="-274320" eaLnBrk="1" fontAlgn="auto" hangingPunct="1">
              <a:spcAft>
                <a:spcPts val="0"/>
              </a:spcAft>
              <a:buFont typeface="Wingdings"/>
              <a:buChar char=""/>
              <a:defRPr/>
            </a:pPr>
            <a:r>
              <a:rPr lang="az-Latn-AZ" altLang="ru-RU" sz="8000" i="1" dirty="0" smtClean="0"/>
              <a:t>Tərcüməçidən pulsuz yardım almaq hüququ kar </a:t>
            </a:r>
            <a:endParaRPr lang="en-US" altLang="ru-RU" sz="8000" i="1" dirty="0" smtClean="0"/>
          </a:p>
          <a:p>
            <a:pPr marL="0" indent="0" eaLnBrk="1" fontAlgn="auto" hangingPunct="1">
              <a:spcAft>
                <a:spcPts val="0"/>
              </a:spcAft>
              <a:buFont typeface="Wingdings" pitchFamily="2" charset="2"/>
              <a:buNone/>
              <a:defRPr/>
            </a:pPr>
            <a:r>
              <a:rPr lang="az-Latn-AZ" altLang="ru-RU" sz="8000" i="1" dirty="0" smtClean="0"/>
              <a:t>şəxslərə də aid edilir</a:t>
            </a:r>
          </a:p>
          <a:p>
            <a:pPr marL="274320" indent="-274320" eaLnBrk="1" fontAlgn="auto" hangingPunct="1">
              <a:spcAft>
                <a:spcPts val="0"/>
              </a:spcAft>
              <a:buFont typeface="Wingdings"/>
              <a:buChar char=""/>
              <a:defRPr/>
            </a:pPr>
            <a:endParaRPr lang="az-Latn-AZ" altLang="ru-RU" i="1" dirty="0"/>
          </a:p>
          <a:p>
            <a:pPr marL="0" indent="0" algn="ctr" eaLnBrk="1" fontAlgn="auto" hangingPunct="1">
              <a:spcAft>
                <a:spcPts val="0"/>
              </a:spcAft>
              <a:buFont typeface="Wingdings"/>
              <a:buNone/>
              <a:defRPr/>
            </a:pPr>
            <a:r>
              <a:rPr lang="ru-RU" altLang="ru-RU" i="1" dirty="0"/>
              <a:t/>
            </a:r>
            <a:br>
              <a:rPr lang="ru-RU" altLang="ru-RU" i="1" dirty="0"/>
            </a:br>
            <a:endParaRPr lang="ru-RU" dirty="0">
              <a:latin typeface="Times New Roman" pitchFamily="18" charset="0"/>
              <a:cs typeface="Times New Roman" pitchFamily="18" charset="0"/>
            </a:endParaRPr>
          </a:p>
        </p:txBody>
      </p:sp>
      <p:pic>
        <p:nvPicPr>
          <p:cNvPr id="15363" name="Picture 1"/>
          <p:cNvPicPr>
            <a:picLocks noChangeAspect="1"/>
          </p:cNvPicPr>
          <p:nvPr/>
        </p:nvPicPr>
        <p:blipFill>
          <a:blip r:embed="rId2"/>
          <a:srcRect/>
          <a:stretch>
            <a:fillRect/>
          </a:stretch>
        </p:blipFill>
        <p:spPr bwMode="auto">
          <a:xfrm>
            <a:off x="7019925" y="3716338"/>
            <a:ext cx="1981200" cy="3005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zer2\Downloads\images (2).jpg"/>
          <p:cNvPicPr>
            <a:picLocks noGrp="1" noChangeAspect="1" noChangeArrowheads="1"/>
          </p:cNvPicPr>
          <p:nvPr>
            <p:ph sz="quarter" idx="1"/>
          </p:nvPr>
        </p:nvPicPr>
        <p:blipFill>
          <a:blip r:embed="rId2"/>
          <a:srcRect/>
          <a:stretch>
            <a:fillRect/>
          </a:stretch>
        </p:blipFill>
        <p:spPr>
          <a:xfrm>
            <a:off x="684213" y="620713"/>
            <a:ext cx="7521575" cy="4643437"/>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3_Эркер 1">
    <a:dk1>
      <a:srgbClr val="575F6D"/>
    </a:dk1>
    <a:lt1>
      <a:srgbClr val="FFFFFF"/>
    </a:lt1>
    <a:dk2>
      <a:srgbClr val="000000"/>
    </a:dk2>
    <a:lt2>
      <a:srgbClr val="FFF39D"/>
    </a:lt2>
    <a:accent1>
      <a:srgbClr val="FE8637"/>
    </a:accent1>
    <a:accent2>
      <a:srgbClr val="7598D9"/>
    </a:accent2>
    <a:accent3>
      <a:srgbClr val="AAAAAA"/>
    </a:accent3>
    <a:accent4>
      <a:srgbClr val="DADADA"/>
    </a:accent4>
    <a:accent5>
      <a:srgbClr val="FEC3AE"/>
    </a:accent5>
    <a:accent6>
      <a:srgbClr val="6989C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1014</TotalTime>
  <Words>241</Words>
  <Application>Microsoft Office PowerPoint</Application>
  <PresentationFormat>Экран (4:3)</PresentationFormat>
  <Paragraphs>68</Paragraphs>
  <Slides>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Century Schoolbook</vt:lpstr>
      <vt:lpstr>Wingdings</vt:lpstr>
      <vt:lpstr>Wingdings 2</vt:lpstr>
      <vt:lpstr>Calibri</vt:lpstr>
      <vt:lpstr>Times New Roman</vt:lpstr>
      <vt:lpstr>Batang</vt:lpstr>
      <vt:lpstr>Эркер</vt:lpstr>
      <vt:lpstr>ittiham barədə məlumatlandirilmaq hüququ   öz müdafiəsini hazirlamaq üçün kifayət qədər vaxta və imkana malik olmaq  vəkillə təmsil olunmaq və ya özünü şəxsən müdafiə etmək  tərcüməçinin pulsuz yardimindan istifadə etmək hüququ  </vt:lpstr>
      <vt:lpstr>cinayət prosessual qanunvericiliyi</vt:lpstr>
      <vt:lpstr>AZƏRBAYCAN RESPUBLİKASI KONSTİTUSİYA MƏHKƏMƏSİ PLENUMUNUN QƏRARLARI </vt:lpstr>
      <vt:lpstr>Слайд 4</vt:lpstr>
      <vt:lpstr>Слайд 5</vt:lpstr>
      <vt:lpstr> </vt:lpstr>
      <vt:lpstr>Слайд 7</vt:lpstr>
      <vt:lpstr>Слайд 8</vt:lpstr>
      <vt:lpstr>Слайд 9</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Məhkəməyədək həbs  (Pre-trial detention)</dc:title>
  <dc:creator>Nihad Aliyev</dc:creator>
  <cp:lastModifiedBy>Eldar</cp:lastModifiedBy>
  <cp:revision>215</cp:revision>
  <dcterms:created xsi:type="dcterms:W3CDTF">2015-05-29T10:19:22Z</dcterms:created>
  <dcterms:modified xsi:type="dcterms:W3CDTF">2016-12-05T16:15:51Z</dcterms:modified>
</cp:coreProperties>
</file>