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handoutMasterIdLst>
    <p:handoutMasterId r:id="rId13"/>
  </p:handoutMasterIdLst>
  <p:sldIdLst>
    <p:sldId id="340" r:id="rId2"/>
    <p:sldId id="352" r:id="rId3"/>
    <p:sldId id="353" r:id="rId4"/>
    <p:sldId id="342" r:id="rId5"/>
    <p:sldId id="354" r:id="rId6"/>
    <p:sldId id="350" r:id="rId7"/>
    <p:sldId id="355" r:id="rId8"/>
    <p:sldId id="343" r:id="rId9"/>
    <p:sldId id="341" r:id="rId10"/>
    <p:sldId id="346" r:id="rId11"/>
  </p:sldIdLst>
  <p:sldSz cx="9144000" cy="6858000" type="screen4x3"/>
  <p:notesSz cx="6877050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820" autoAdjust="0"/>
    <p:restoredTop sz="86364" autoAdjust="0"/>
  </p:normalViewPr>
  <p:slideViewPr>
    <p:cSldViewPr>
      <p:cViewPr varScale="1">
        <p:scale>
          <a:sx n="90" d="100"/>
          <a:sy n="90" d="100"/>
        </p:scale>
        <p:origin x="-12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90" y="-120"/>
      </p:cViewPr>
      <p:guideLst>
        <p:guide orient="horz" pos="3151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F578E41A-0B4D-46E9-95D9-79AD181A6291}" type="slidenum">
              <a:rPr lang="en-US"/>
              <a:pPr>
                <a:defRPr/>
              </a:pPr>
              <a:t>‹#›</a:t>
            </a:fld>
            <a:endParaRPr lang="az-Latn-A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4E652649-E597-45B3-9FE7-8A8E7B8036CF}" type="slidenum">
              <a:rPr lang="en-US"/>
              <a:pPr>
                <a:defRPr/>
              </a:pPr>
              <a:t>‹#›</a:t>
            </a:fld>
            <a:endParaRPr lang="az-Latn-A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21CB74-6E12-4E65-BDA4-E2CF60220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F41D-7E3A-4218-B2E0-5B9E248E3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7C37-150C-49A3-847B-FA661D19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3812-E157-479D-9B3F-272E93479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72D6-1ABA-4ECD-91E5-8FD217C5E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62590-0F7C-4FBD-A3BD-2F1DD4F52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AA77BA-9A65-4D48-8944-FD828CD7C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864E-8344-4672-861E-29C0C7DA0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EEF1-5E71-4C5F-9554-5BF7AAC80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049D-80AC-40B4-8BF6-0C20DD960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A552-301F-49D4-BF47-EB52D2319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AA4BFEF8-FF95-4E11-BD2B-827AA4A2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49" r:id="rId2"/>
    <p:sldLayoutId id="2147484050" r:id="rId3"/>
    <p:sldLayoutId id="2147484051" r:id="rId4"/>
    <p:sldLayoutId id="2147484058" r:id="rId5"/>
    <p:sldLayoutId id="2147484059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8385175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/>
            </a:r>
            <a:br>
              <a:rPr dirty="0"/>
            </a:br>
            <a:r>
              <a:rPr lang="en-GB" sz="3600" b="1" dirty="0" smtClean="0"/>
              <a:t>Maddə 7 və Protokol 7 </a:t>
            </a:r>
            <a:r>
              <a:rPr dirty="0"/>
              <a:t/>
            </a:r>
            <a:br>
              <a:rPr dirty="0"/>
            </a:br>
            <a:r>
              <a:rPr lang="en-US" sz="3600" b="1" dirty="0" smtClean="0"/>
              <a:t>Qanunilik prinsipi və əlavə cinayət prosesi hüquqları</a:t>
            </a:r>
            <a:endParaRPr lang="az-Latn-AZ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altLang="en-US" smtClean="0"/>
              <a:t>Henry Lovat</a:t>
            </a:r>
          </a:p>
          <a:p>
            <a:pPr marL="63500" eaLnBrk="1" hangingPunct="1"/>
            <a:endParaRPr lang="en-US" altLang="en-US" smtClean="0"/>
          </a:p>
          <a:p>
            <a:pPr marL="63500" eaLnBrk="1" hangingPunct="1"/>
            <a:r>
              <a:rPr lang="en-US" altLang="en-US" smtClean="0"/>
              <a:t>2016</a:t>
            </a:r>
            <a:endParaRPr lang="az-Latn-AZ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Məhkəmənin yanlış qərarına görə təzminatın ödənilməsi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Maddə 3 – şəxsin öz davranışı ilə bağlı qərarlar istisna olmaqla, məhkəmənin yanlış qərarına görə təzminat ödənilir.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Yeni və ya yeni müəyyən edilmiş təkzibedilməz fakt zəminində ləğv tələb edilir.  </a:t>
            </a:r>
            <a:endParaRPr lang="az-Latn-AZ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Matveyev Rusiyaya qarşı (2008)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Yeni faktların olmaması halında maddə saxtakarlıqla bağlı qərarın ləğv edilməsində hüquqi qüvvəyə malik deyil.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Təzminat sözügedən dövlətin “qanun və ya təcrübəsinə uyğun olaraq” təmin edilməlidir.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Sorğunun əhəmiyyətinə baxmayaraq, Maddə 5, “tətbiq edilən təzminat hüququ” tələbindən fərqli şəkildə qeyd edilmişdir.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i="1" dirty="0" smtClean="0"/>
              <a:t>Poghosyan və Baqdasaryan Ermənistana</a:t>
            </a:r>
            <a:r>
              <a:rPr dirty="0" smtClean="0"/>
              <a:t> </a:t>
            </a:r>
            <a:r>
              <a:rPr i="1" dirty="0" smtClean="0"/>
              <a:t> qarşı (2012)</a:t>
            </a:r>
            <a:endParaRPr lang="az-Latn-AZ" i="1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Yerli  qanun və ya təcrübənin tətbiq edilmədiyi hallarda heç bir ödənişə yol verilməməsi kimi şərh edilməməlidir.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Dəymiş mənəvi zərər üçün təzminat, o cümlədən “həyəcan, narahatlıq və yaşamaq hüququnun itirilməsi” daxildir.</a:t>
            </a:r>
            <a:endParaRPr lang="az-Latn-A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az-Latn-AZ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8522BD4-4294-4BF5-AC11-E433C3DED41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10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Maddə 7: giriş</a:t>
            </a:r>
            <a:endParaRPr lang="az-Latn-AZ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Milli qanunların müstəqil aspektləri ilə bağlıdır.</a:t>
            </a:r>
          </a:p>
          <a:p>
            <a:pPr eaLnBrk="1" hangingPunct="1"/>
            <a:r>
              <a:rPr lang="en-US" altLang="en-US" smtClean="0"/>
              <a:t>Fakt sonrası kriminalizasiya / cəza verilməsini qadağan edir.</a:t>
            </a:r>
          </a:p>
          <a:p>
            <a:pPr lvl="1" eaLnBrk="1" hangingPunct="1"/>
            <a:r>
              <a:rPr lang="en-US" altLang="en-US" smtClean="0"/>
              <a:t>Nullem crimen, nulla poena sine lege</a:t>
            </a:r>
            <a:endParaRPr lang="az-Latn-AZ" altLang="en-US" smtClean="0"/>
          </a:p>
          <a:p>
            <a:pPr eaLnBrk="1" hangingPunct="1"/>
            <a:r>
              <a:rPr lang="en-US" altLang="en-US" smtClean="0"/>
              <a:t>Cinayət qanununun geniş şəkildə - təqsirləndirilən şəxsin əleyhinə şərhini qadağan edir.</a:t>
            </a:r>
          </a:p>
          <a:p>
            <a:pPr lvl="1" eaLnBrk="1" hangingPunct="1"/>
            <a:r>
              <a:rPr lang="en-GB" altLang="en-US" i="1" smtClean="0"/>
              <a:t>Achour Fransaya qarşı (2006)</a:t>
            </a:r>
          </a:p>
          <a:p>
            <a:pPr eaLnBrk="1" hangingPunct="1">
              <a:buFont typeface="Georgia" pitchFamily="18" charset="0"/>
              <a:buNone/>
            </a:pPr>
            <a:endParaRPr lang="az-Latn-AZ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46BFAAA-BEA2-4969-9C1C-BBFE683F1ACE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Tətbiq olunmanın müvafiqliyi</a:t>
            </a:r>
            <a:endParaRPr lang="az-Latn-AZ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2613"/>
            <a:ext cx="8229600" cy="4325937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“Cinayət”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Müstəqil məna çıxarılmasını nəzərə alaraq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GB" i="1" dirty="0" smtClean="0"/>
              <a:t>Engel</a:t>
            </a:r>
            <a:r>
              <a:rPr dirty="0" smtClean="0"/>
              <a:t> meyarları tətbiq edilir</a:t>
            </a:r>
          </a:p>
          <a:p>
            <a:pPr marL="1179576" lvl="3" indent="-2011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Yerli təsnifat, qanun pozuntusunun xarakteri və potensial cəza.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“Cəza”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Cinayət əməlinə görə hökm verilməsindən sonra tətbiq edilən tədbirlər.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Digər meyarlar: tədbirin xarakteri / məqsədi, yerli hüquqi təsnifat, icra ediləcək proseslər, ağırlıq. 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GB" i="1" dirty="0" smtClean="0"/>
              <a:t>Welch Birləşmiş Krallığa qarşı (1993)</a:t>
            </a:r>
          </a:p>
          <a:p>
            <a:pPr marL="1179576" lvl="3" indent="-2011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GB" i="1" dirty="0" smtClean="0"/>
              <a:t>Ərizəçi cinayət törədildiyi zaman qüvvəyə minməmiş qanunlara əsasən narkotik cinayətinə görə ittiham olunmuşdur. Daha sonra gələn müsadirə əmri ərizəçinin vəziyyətini daha da ağırlaşdırmışdır: qərar saxlanılmışdır, cəza verilmişdir.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GB" sz="2500" i="1" dirty="0" smtClean="0"/>
              <a:t>Adamson Birləşmiş Krallığa qarşı (1999)</a:t>
            </a:r>
          </a:p>
          <a:p>
            <a:pPr marL="1179576" lvl="3" indent="-2011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Cinsi zorakılıq törədənlər reyestrinə daxil edilmə, qarşısını alma məqsədi və səthi inzibati prosesi nəzərə alaraq, cəza verilməmişdir.</a:t>
            </a:r>
            <a:endParaRPr lang="az-Latn-AZ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106E765-5C46-4090-BCD0-2588F0ECCC5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5088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Retroaktiv kriminall</a:t>
            </a:r>
            <a:r>
              <a:rPr lang="az-Latn-AZ" altLang="en-US" smtClean="0"/>
              <a:t>aşdırma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Qadağa müəlliflərin 1930-cu illərdə tətbiq edilmiş rejimlər və daha sonra gələn Nüremberq məhkəmələrinə dair xatirələrini əks etdirir.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Müəyyən əməllər yerli qanunlarda qadağan edilməsə də, beynəlxalq qanunlarda qadağan edilmiş hesab edilirdi (hərbi cinayətlər, insanlığa qarşı cinayətlər və s. daxildir).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Almaniyanın yenidən birləşməsi üzrə işlər: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Streletz, Kessler və Krenz Almaniyaya qarşı (2001)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ADR liderinin qətlində müqəssir hesab olunma.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K-HW Almaniyaya qarşı (2001)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Qərbə qaçan qaçağın öldürülməsinə görə məsul hesab edilən ADR sərhəd keşikçisi.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Müvafiq orqanlar hər iki halda müvafiq zamanda ADR qanununa əsasən qadağan edilmiş davranışa etiraz bildirmişdir: kifayət qədər aydın idi ki, təcrübə qanunvericiliyə uyğun deyildi. Hökm verilib, qanun pozuntusu yoxdur.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i="1" dirty="0" smtClean="0"/>
              <a:t>Kononov Latviyaya qarşı (2010).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Post-Sovet rejimində ittiham olunmağa baxmayaraq, sözügedən əməl (partizan hərəkatı) törədildiyi zaman hərbi cinayət idi. Pozuntuya yol verilməyib.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sz="2700" i="1" dirty="0" smtClean="0"/>
              <a:t>Korbely Macarıstana qarşı (2008).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Ərizəçi 1956-cı il Budapeşt üsyanını yatırtmaqda iştirak edib. Bu davranış Cenevrə Konvensiyalarına ziddir, lakin “insanlığa qarşı cinayət” anlayışının müasir mənasını nəzərə alaraq, məsuliyyət gözlənilmir. Pozuntuya yol verilib.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i="1" dirty="0" smtClean="0"/>
              <a:t>Jorgic Almaniyaya qarşı (2007)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Ərizəçi Bosniya müharibəsində soyqırım törətməklə məhkum edilmişdir.  Qərar dəstəklənmişdir, milli məhkəmə müvafiq Cenevrə Konvensiyasının tələblərini tam şəkildə nəzərə almadığına görə pozuntuya yol verilib.</a:t>
            </a:r>
            <a:endParaRPr lang="az-Latn-AZ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88AD7C-6F03-48C2-88BA-FB5047F754E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Retroaktiv cəza verilməsi</a:t>
            </a:r>
            <a:endParaRPr lang="az-Latn-AZ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488"/>
            <a:ext cx="8229600" cy="432435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Pozuntuya yol verildiyi zaman verilən cəzadan daha ağır cəza verilməsini qadağan edir.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Welch Birləşmiş Krallığa qarşı (1993)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Müsadirə əmri ittihamçı üçün əlçatan deyil.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Del Rio Prada İspaniyaya qarşı (2013)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Terrorçular üçün cəza müddətinin hesablanması qaydalarının şərhində dəyişiklik edilmişdir.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Lakin: </a:t>
            </a:r>
            <a:r>
              <a:rPr lang="en-GB" i="1" dirty="0" smtClean="0"/>
              <a:t>Kafkaris Kiprə qarşı (2008)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Dövlətlər ümumiyyətlə hökmlərin tətbiqində edilən dəyişikliklərlə bağlı öz yanaşmalarını nümayiş etdirirlər.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Həmçinin, icraatdan sonra daha yüngül cəza alma hüququ irəli sürülmüşdür.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Scoppola İtaliyaya qarşı (No. 2) (2009)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Əvvəlki baxışlarla bağlı gərginliyi nəzərə alaraq, müzakirəyə açıq deyil.</a:t>
            </a:r>
            <a:endParaRPr lang="az-Latn-AZ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CFC30D8-7616-4776-9D22-656CB8F2C1F5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Cinayət qanunvericiliyinin aydınlığı</a:t>
            </a:r>
            <a:endParaRPr lang="az-Latn-AZ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Qanun davranışın ictimai tənzimlənməsinin təmin edilməsi üçün müvafiq qaydada əlçatan və aydın olmalıdır.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Yanaşma: insanlar məhkəmə şərhinə əsasən qanunun dilindən hansı davranışın məsuliyyətə səbəb ola biləcəyini qiymətləndirməyi bacarmalıdır.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Strasburq məhkəməsi ümumiyyətlə dövlətlərə qarşı liberaldır: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Kokkinakis Yunanıstana qarşı (1993)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Yunan present hüququ nizamnamənin qeyri-müəyyənliyinə baxmayaraq iddiaçının davranışı tənzimlənməsini təmin etmək üçün kifayət qədər aydındır.</a:t>
            </a:r>
            <a:endParaRPr lang="az-Latn-A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Prinsip etibarilə, məhkəmə cinayət qanununa əlavələr edə bilməz, lakin müəyyən dərəcədə şərh edə bilər.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CR Birləşmiş Krallığa qarşı (1995)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Nigah daxili zorlamanın mümkün olmaması ilə bağlı uzunmüddətli qanunun mövcud olmasına baxmayaraq iddiaçı arvadını zorlamağa cəhddə ittiham edilmişdir.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Qərar – toxunulmazlığın məhkəmə tərəfindən rədd edilməsi gözlənilən idi. Pozuntuya yol verilməyib.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Ümumiyyətlə, qanunun keyfiyyəti ilə bağlı: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Kafkaris Kiprə qarşı (2009)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dirty="0" smtClean="0"/>
              <a:t>Məhkum olunmuş muzdlu qatil: hökmvermə normativləri konstitusiyaya zidd müəyyən edilmişdir. Nəticə cəza müddətinin artırılması olmuşdur. Qərar, hökmün icra olunma qaydasının yararsız şəkildə dəyişdirilməsini nəzərə almaqla qanun pozuntusu hesab edilir. 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az-Latn-AZ" dirty="0" smtClean="0"/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az-Latn-AZ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B3A4EBF-AE69-47C6-8728-55173B4FE9F7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Residivizm</a:t>
            </a:r>
            <a:endParaRPr lang="az-Latn-AZ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i="1" dirty="0" smtClean="0"/>
              <a:t>Achour Fransaya qarşı (2006)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O zaman Fransa qanunvericiliyində əvvəlki qanun pozuntusu üzrə vaxt aralığı təyin edilən hallarda təkrar cinayət törədənlər üçün daha uzun cəza müddəti nəzərdə tutulurdu.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Müəyyən edilmiş vaxt aralığı 5 ildən (müddəti bitmiş) 10 ilə (yeni cinayətin törədilməsi vaxtında müddəti bitməmiş) artırılıb.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Yeni müəyyən edilmiş vaxt aralığı Strasburq məhkəməsinə şikayət etmiş iddiaçıya tətbiq edilmişdir.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Qərar - qanun pozuntusu yoxdur. Residivizm ayrı-ayrı dövlətlər üçün siyasət məsələsidir.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az-Latn-AZ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50C27A5-F8FE-425D-9DB2-834BAA559BBE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Protokol 7: ikiqat </a:t>
            </a:r>
            <a:r>
              <a:rPr lang="az-Latn-AZ" altLang="en-US" smtClean="0"/>
              <a:t>mühakimə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Maddə 4 – yekun qərardan sonra yenidən mühakiməni qadağan edir</a:t>
            </a:r>
            <a:r>
              <a:rPr smtClean="0"/>
              <a:t>, </a:t>
            </a:r>
            <a:r>
              <a:rPr lang="az-Latn-AZ" dirty="0" smtClean="0"/>
              <a:t>ilkin </a:t>
            </a:r>
            <a:r>
              <a:rPr smtClean="0"/>
              <a:t>məhkəmədə </a:t>
            </a:r>
            <a:r>
              <a:rPr dirty="0" smtClean="0"/>
              <a:t>yeni dəlilin və ya prosessual qüsurların olması halları istisna olmaqla.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“Əhəmiyyətli dərəcədə eyni olan faktlardan” irəli gələn məhkəmə icraatlarına aiddir.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Sergey Zolotuxin Rusiyaya qarşı (2009)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“Yekun” bəraət və ya hökm nədir?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dirty="0" smtClean="0"/>
              <a:t>Sonrakı təzminatlar olmadıqda.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Eyni şəxsin eyni davranışla bağlı (məs, paralel vətəndaş məsuliyyəti) bir neçə növ prosedura tabe tutulması ilə bağlı qadağa yoxdur.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26BC320-A4F8-4996-859E-B941247A4762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8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Apel</a:t>
            </a:r>
            <a:r>
              <a:rPr lang="en-US" dirty="0" smtClean="0"/>
              <a:t>l</a:t>
            </a:r>
            <a:r>
              <a:rPr smtClean="0"/>
              <a:t>yasiya şikayət</a:t>
            </a:r>
            <a:r>
              <a:rPr lang="az-Latn-AZ" dirty="0" smtClean="0"/>
              <a:t>i vermək </a:t>
            </a:r>
            <a:r>
              <a:rPr smtClean="0"/>
              <a:t>hüququ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Maddə 2 </a:t>
            </a:r>
            <a:r>
              <a:rPr smtClean="0"/>
              <a:t>– apel</a:t>
            </a:r>
            <a:r>
              <a:rPr lang="en-US" dirty="0" smtClean="0"/>
              <a:t>l</a:t>
            </a:r>
            <a:r>
              <a:rPr smtClean="0"/>
              <a:t>yasiya </a:t>
            </a:r>
            <a:r>
              <a:rPr dirty="0" smtClean="0"/>
              <a:t>şikayət etmək hüququnu təmin edir, birinci instansiya məhkəməsinin həm də ali məhkəmə olduğu və </a:t>
            </a:r>
            <a:r>
              <a:rPr smtClean="0"/>
              <a:t>ya ape</a:t>
            </a:r>
            <a:r>
              <a:rPr lang="en-US" dirty="0" smtClean="0"/>
              <a:t>l</a:t>
            </a:r>
            <a:r>
              <a:rPr smtClean="0"/>
              <a:t>lyasiya </a:t>
            </a:r>
            <a:r>
              <a:rPr dirty="0" smtClean="0"/>
              <a:t>qərarına əsasən məhkum olunduğu kiçik qanun pozuntuları istisna olmaqla.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dirty="0" smtClean="0"/>
              <a:t>Yalnız "tribunal" qərarlarına aiddir.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(İzahedici hesabat)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smtClean="0"/>
              <a:t>Ape</a:t>
            </a:r>
            <a:r>
              <a:rPr lang="en-US" dirty="0" smtClean="0"/>
              <a:t>l</a:t>
            </a:r>
            <a:r>
              <a:rPr smtClean="0"/>
              <a:t>lyasiya </a:t>
            </a:r>
            <a:r>
              <a:rPr dirty="0" smtClean="0"/>
              <a:t>prosesi müəyyən prosedurları, müddəti və ardıcıl müraciəti təmin etməlidir.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GB" i="1" dirty="0" smtClean="0"/>
              <a:t>Galstyan Ermənistana qarşı (2007)</a:t>
            </a:r>
            <a:endParaRPr lang="az-Latn-AZ" i="1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F6467FE-2DE1-41DB-81DB-B0F04224D2A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defRPr/>
              </a:pPr>
              <a:t>9</a:t>
            </a:fld>
            <a:endParaRPr lang="az-Latn-AZ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2633</TotalTime>
  <Words>1042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Georgia</vt:lpstr>
      <vt:lpstr>Wingdings 2</vt:lpstr>
      <vt:lpstr>Urban</vt:lpstr>
      <vt:lpstr> Maddə 7 və Protokol 7  Qanunilik prinsipi və əlavə cinayət prosesi hüquqları</vt:lpstr>
      <vt:lpstr>Maddə 7: giriş</vt:lpstr>
      <vt:lpstr>Tətbiq olunmanın müvafiqliyi</vt:lpstr>
      <vt:lpstr>Retroaktiv kriminallaşdırma</vt:lpstr>
      <vt:lpstr>Retroaktiv cəza verilməsi</vt:lpstr>
      <vt:lpstr>Cinayət qanunvericiliyinin aydınlığı</vt:lpstr>
      <vt:lpstr>Residivizm</vt:lpstr>
      <vt:lpstr>Protokol 7: ikiqat mühakimə</vt:lpstr>
      <vt:lpstr>Apellyasiya şikayəti vermək hüququ</vt:lpstr>
      <vt:lpstr>Məhkəmənin yanlış qərarına görə təzminatın ödənilməsi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3: procedural aspects</dc:title>
  <dc:creator>HL</dc:creator>
  <cp:lastModifiedBy>Eldar</cp:lastModifiedBy>
  <cp:revision>171</cp:revision>
  <dcterms:created xsi:type="dcterms:W3CDTF">2006-08-08T08:51:52Z</dcterms:created>
  <dcterms:modified xsi:type="dcterms:W3CDTF">2016-12-10T12:12:04Z</dcterms:modified>
</cp:coreProperties>
</file>