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7" r:id="rId2"/>
    <p:sldId id="315" r:id="rId3"/>
    <p:sldId id="285" r:id="rId4"/>
    <p:sldId id="286" r:id="rId5"/>
    <p:sldId id="312" r:id="rId6"/>
    <p:sldId id="287" r:id="rId7"/>
    <p:sldId id="289" r:id="rId8"/>
    <p:sldId id="290" r:id="rId9"/>
    <p:sldId id="324" r:id="rId10"/>
    <p:sldId id="299" r:id="rId11"/>
    <p:sldId id="313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017F871-3E76-41A5-A052-AF91457FF463}">
          <p14:sldIdLst>
            <p14:sldId id="257"/>
            <p14:sldId id="315"/>
            <p14:sldId id="285"/>
            <p14:sldId id="286"/>
            <p14:sldId id="312"/>
            <p14:sldId id="287"/>
            <p14:sldId id="289"/>
            <p14:sldId id="290"/>
            <p14:sldId id="324"/>
            <p14:sldId id="299"/>
            <p14:sldId id="313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E0CE-221F-4648-8174-D128344D3C77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CB77-ACC9-4370-B1DA-129F44FE6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52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83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11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66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777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18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33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5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11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09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50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88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55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0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86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9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1BBC97-AB96-464F-AD01-0696669335F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F1885E6-A6E7-4966-A8C1-8DBBAEE37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440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//upload.wikimedia.org/wikipedia/en/8/85/European_Court_of_Human_Rights_logo.svg" TargetMode="Externa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P%20G3\AppData\Local\Local%20Settings\Temp\271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26A567B-74B7-4F3B-9D17-14FD899E41D9}" type="slidenum">
              <a:rPr lang="ru-RU" altLang="ru-RU"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287" y="8737"/>
            <a:ext cx="12176713" cy="142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User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9" y="1457264"/>
            <a:ext cx="3296177" cy="156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User\Desktop\avropashura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7792" y="1488447"/>
            <a:ext cx="3262574" cy="153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989" y="3373594"/>
            <a:ext cx="11448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err="1">
                <a:latin typeface="Times New Roman" pitchFamily="18" charset="0"/>
                <a:cs typeface="Times New Roman" pitchFamily="18" charset="0"/>
              </a:rPr>
              <a:t>Avropa</a:t>
            </a: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az-Latn-AZ" altLang="en-US" sz="2400" b="1" dirty="0">
                <a:latin typeface="Times New Roman" pitchFamily="18" charset="0"/>
                <a:cs typeface="Times New Roman" pitchFamily="18" charset="0"/>
              </a:rPr>
              <a:t>irliyi və Avropa Şurasının Birgə Proqramı </a:t>
            </a:r>
            <a:endParaRPr lang="ru-RU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z-Latn-AZ" altLang="en-US" sz="2400" b="1" dirty="0">
                <a:latin typeface="Times New Roman" pitchFamily="18" charset="0"/>
                <a:cs typeface="Times New Roman" pitchFamily="18" charset="0"/>
              </a:rPr>
              <a:t>əsasında, Ədliyyə Akademiyası ilə birgə həyata keçirilən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altLang="en-US" sz="2400" b="1" dirty="0">
                <a:latin typeface="Times New Roman" pitchFamily="18" charset="0"/>
                <a:cs typeface="Times New Roman" pitchFamily="18" charset="0"/>
              </a:rPr>
              <a:t>ayihə çərçivəsində</a:t>
            </a:r>
            <a:endParaRPr lang="az-Latn-AZ" altLang="en-US" sz="2400" dirty="0">
              <a:latin typeface="Times New Roman" pitchFamily="18" charset="0"/>
            </a:endParaRPr>
          </a:p>
        </p:txBody>
      </p:sp>
      <p:pic>
        <p:nvPicPr>
          <p:cNvPr id="10" name="Picture 11" descr="File:European Court of Human Rights 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989" y="4975225"/>
            <a:ext cx="389413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5743" y="4394261"/>
            <a:ext cx="7591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400" b="1" dirty="0"/>
              <a:t>Avropa İnsan Hüquqları Konvensiyasının 8-ci </a:t>
            </a:r>
            <a:r>
              <a:rPr lang="az-Latn-AZ" sz="2400" b="1" dirty="0" smtClean="0"/>
              <a:t>maddəsi</a:t>
            </a:r>
            <a:endParaRPr lang="en-US" sz="2400" b="1" dirty="0" smtClean="0"/>
          </a:p>
          <a:p>
            <a:endParaRPr lang="en-US" sz="2400" b="1" dirty="0" smtClean="0"/>
          </a:p>
          <a:p>
            <a:pPr algn="r"/>
            <a:r>
              <a:rPr lang="en-US" sz="2400" b="1" dirty="0" err="1" smtClean="0"/>
              <a:t>Nihad</a:t>
            </a:r>
            <a:r>
              <a:rPr lang="en-US" sz="2400" b="1" dirty="0" smtClean="0"/>
              <a:t> </a:t>
            </a:r>
            <a:r>
              <a:rPr lang="az-Latn-AZ" sz="2400" b="1" dirty="0" smtClean="0"/>
              <a:t>Əliyev</a:t>
            </a:r>
          </a:p>
          <a:p>
            <a:pPr algn="r"/>
            <a:r>
              <a:rPr lang="az-Latn-AZ" sz="2400" b="1" dirty="0" smtClean="0"/>
              <a:t>2017</a:t>
            </a:r>
            <a:r>
              <a:rPr lang="az-Latn-AZ" sz="2400" b="1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064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590550" cy="1828813"/>
          </a:xfrm>
        </p:spPr>
        <p:txBody>
          <a:bodyPr>
            <a:normAutofit/>
          </a:bodyPr>
          <a:lstStyle/>
          <a:p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Azərbaycan Respublikası Cinayət Məcəlləsinin 156.1-ci maddəsi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642" y="2833353"/>
            <a:ext cx="9997309" cy="252115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/>
              <a:t> </a:t>
            </a:r>
            <a:r>
              <a:rPr lang="en-US" sz="2800" dirty="0" err="1"/>
              <a:t>Şəxsi</a:t>
            </a:r>
            <a:r>
              <a:rPr lang="en-US" sz="2800" dirty="0"/>
              <a:t> </a:t>
            </a:r>
            <a:r>
              <a:rPr lang="en-US" sz="2800" dirty="0" err="1"/>
              <a:t>həyatın</a:t>
            </a:r>
            <a:r>
              <a:rPr lang="en-US" sz="2800" dirty="0"/>
              <a:t> </a:t>
            </a:r>
            <a:r>
              <a:rPr lang="en-US" sz="2800" dirty="0" err="1"/>
              <a:t>toxunulmazlığını</a:t>
            </a:r>
            <a:r>
              <a:rPr lang="en-US" sz="2800" dirty="0"/>
              <a:t> </a:t>
            </a:r>
            <a:r>
              <a:rPr lang="en-US" sz="2800" dirty="0" err="1"/>
              <a:t>pozma</a:t>
            </a:r>
            <a:r>
              <a:rPr lang="en-US" sz="2800" dirty="0"/>
              <a:t>          </a:t>
            </a:r>
            <a:endParaRPr lang="az-Latn-AZ" sz="2800" dirty="0"/>
          </a:p>
          <a:p>
            <a:pPr algn="just"/>
            <a:r>
              <a:rPr lang="en-US" sz="2800" smtClean="0"/>
              <a:t>Şəxsi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ailə</a:t>
            </a:r>
            <a:r>
              <a:rPr lang="en-US" sz="2800" dirty="0"/>
              <a:t> </a:t>
            </a:r>
            <a:r>
              <a:rPr lang="en-US" sz="2800" dirty="0" err="1"/>
              <a:t>həyatının</a:t>
            </a:r>
            <a:r>
              <a:rPr lang="en-US" sz="2800" dirty="0"/>
              <a:t> </a:t>
            </a:r>
            <a:r>
              <a:rPr lang="en-US" sz="2800" dirty="0" err="1"/>
              <a:t>sirri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məlumatların</a:t>
            </a:r>
            <a:r>
              <a:rPr lang="en-US" sz="2800" dirty="0"/>
              <a:t>, </a:t>
            </a:r>
            <a:r>
              <a:rPr lang="en-US" sz="2800" dirty="0" err="1"/>
              <a:t>belə</a:t>
            </a:r>
            <a:r>
              <a:rPr lang="en-US" sz="2800" dirty="0"/>
              <a:t> </a:t>
            </a:r>
            <a:r>
              <a:rPr lang="en-US" sz="2800" dirty="0" err="1"/>
              <a:t>məlumatları</a:t>
            </a:r>
            <a:r>
              <a:rPr lang="en-US" sz="2800" dirty="0"/>
              <a:t> </a:t>
            </a:r>
            <a:r>
              <a:rPr lang="en-US" sz="2800" dirty="0" err="1"/>
              <a:t>əks</a:t>
            </a:r>
            <a:r>
              <a:rPr lang="en-US" sz="2800" dirty="0"/>
              <a:t> </a:t>
            </a:r>
            <a:r>
              <a:rPr lang="en-US" sz="2800" dirty="0" err="1"/>
              <a:t>etdirən</a:t>
            </a:r>
            <a:r>
              <a:rPr lang="en-US" sz="2800" dirty="0"/>
              <a:t> </a:t>
            </a:r>
            <a:r>
              <a:rPr lang="en-US" sz="2800" dirty="0" err="1"/>
              <a:t>sənədlərin</a:t>
            </a:r>
            <a:r>
              <a:rPr lang="en-US" sz="2800" dirty="0"/>
              <a:t>, video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foto</a:t>
            </a:r>
            <a:r>
              <a:rPr lang="en-US" sz="2800" dirty="0"/>
              <a:t> </a:t>
            </a:r>
            <a:r>
              <a:rPr lang="en-US" sz="2800" dirty="0" err="1"/>
              <a:t>çəkilişi</a:t>
            </a:r>
            <a:r>
              <a:rPr lang="en-US" sz="2800" dirty="0"/>
              <a:t> </a:t>
            </a:r>
            <a:r>
              <a:rPr lang="en-US" sz="2800" dirty="0" err="1"/>
              <a:t>materiallarının</a:t>
            </a:r>
            <a:r>
              <a:rPr lang="en-US" sz="2800" dirty="0"/>
              <a:t>, </a:t>
            </a:r>
            <a:r>
              <a:rPr lang="en-US" sz="2800" dirty="0" err="1"/>
              <a:t>səs</a:t>
            </a:r>
            <a:r>
              <a:rPr lang="en-US" sz="2800" dirty="0"/>
              <a:t> </a:t>
            </a:r>
            <a:r>
              <a:rPr lang="en-US" sz="2800" dirty="0" err="1"/>
              <a:t>yazılarının</a:t>
            </a:r>
            <a:r>
              <a:rPr lang="en-US" sz="2800" dirty="0"/>
              <a:t> </a:t>
            </a:r>
            <a:r>
              <a:rPr lang="en-US" sz="2800" dirty="0" err="1"/>
              <a:t>yayılması</a:t>
            </a:r>
            <a:r>
              <a:rPr lang="en-US" sz="2800" dirty="0"/>
              <a:t>, </a:t>
            </a:r>
            <a:r>
              <a:rPr lang="en-US" sz="2800" dirty="0" err="1"/>
              <a:t>habelə</a:t>
            </a:r>
            <a:r>
              <a:rPr lang="en-US" sz="2800" dirty="0"/>
              <a:t> </a:t>
            </a:r>
            <a:r>
              <a:rPr lang="en-US" sz="2800" dirty="0" err="1"/>
              <a:t>satılması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err="1"/>
              <a:t>başqasına</a:t>
            </a:r>
            <a:r>
              <a:rPr lang="en-US" sz="2800" dirty="0"/>
              <a:t> </a:t>
            </a:r>
            <a:r>
              <a:rPr lang="en-US" sz="2800" dirty="0" err="1"/>
              <a:t>verilməsi</a:t>
            </a:r>
            <a:r>
              <a:rPr lang="en-US" sz="2800" dirty="0"/>
              <a:t> </a:t>
            </a:r>
            <a:r>
              <a:rPr lang="en-US" sz="2800" dirty="0" err="1"/>
              <a:t>qanunsuz</a:t>
            </a:r>
            <a:r>
              <a:rPr lang="en-US" sz="2800" dirty="0"/>
              <a:t> </a:t>
            </a:r>
            <a:r>
              <a:rPr lang="en-US" sz="2800" dirty="0" err="1"/>
              <a:t>toplanılması</a:t>
            </a:r>
            <a:r>
              <a:rPr lang="en-US" sz="2800" dirty="0"/>
              <a:t>— </a:t>
            </a:r>
            <a:r>
              <a:rPr lang="en-US" sz="2800" dirty="0" err="1"/>
              <a:t>yüz</a:t>
            </a:r>
            <a:r>
              <a:rPr lang="en-US" sz="2800" dirty="0"/>
              <a:t> </a:t>
            </a:r>
            <a:r>
              <a:rPr lang="en-US" sz="2800" dirty="0" err="1"/>
              <a:t>manatdan</a:t>
            </a:r>
            <a:r>
              <a:rPr lang="en-US" sz="2800" dirty="0"/>
              <a:t> </a:t>
            </a:r>
            <a:r>
              <a:rPr lang="en-US" sz="2800" dirty="0" err="1"/>
              <a:t>beş</a:t>
            </a:r>
            <a:r>
              <a:rPr lang="en-US" sz="2800" dirty="0"/>
              <a:t> </a:t>
            </a:r>
            <a:r>
              <a:rPr lang="en-US" sz="2800" dirty="0" err="1"/>
              <a:t>yüz</a:t>
            </a:r>
            <a:r>
              <a:rPr lang="en-US" sz="2800" dirty="0"/>
              <a:t> </a:t>
            </a:r>
            <a:r>
              <a:rPr lang="en-US" sz="2800" dirty="0" err="1"/>
              <a:t>manatadək</a:t>
            </a:r>
            <a:r>
              <a:rPr lang="en-US" sz="2800" dirty="0"/>
              <a:t> </a:t>
            </a:r>
            <a:r>
              <a:rPr lang="en-US" sz="2800" dirty="0" err="1"/>
              <a:t>miqdarda</a:t>
            </a:r>
            <a:r>
              <a:rPr lang="en-US" sz="2800" dirty="0"/>
              <a:t> </a:t>
            </a:r>
            <a:r>
              <a:rPr lang="en-US" sz="2800" dirty="0" err="1"/>
              <a:t>cərimə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074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017"/>
            <a:ext cx="12192000" cy="1258957"/>
          </a:xfrm>
        </p:spPr>
        <p:txBody>
          <a:bodyPr>
            <a:normAutofit/>
          </a:bodyPr>
          <a:lstStyle/>
          <a:p>
            <a:r>
              <a:rPr lang="az-Latn-AZ" sz="3200" dirty="0"/>
              <a:t>ƏMƏLİYYAT-AXTARIŞ FƏALİYYƏTİ HAQQINDA AZƏRBAYCAN RESPUBLİKASININ QANUNU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78226"/>
            <a:ext cx="12192000" cy="549302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7400" b="1" dirty="0" err="1">
                <a:effectLst/>
              </a:rPr>
              <a:t>Maddə</a:t>
            </a:r>
            <a:r>
              <a:rPr lang="en-US" sz="7400" b="1" dirty="0">
                <a:effectLst/>
              </a:rPr>
              <a:t> 4. </a:t>
            </a:r>
            <a:r>
              <a:rPr lang="en-US" sz="7400" b="1" dirty="0" err="1">
                <a:effectLst/>
              </a:rPr>
              <a:t>İnsan</a:t>
            </a:r>
            <a:r>
              <a:rPr lang="en-US" sz="7400" b="1" dirty="0">
                <a:effectLst/>
              </a:rPr>
              <a:t> </a:t>
            </a:r>
            <a:r>
              <a:rPr lang="en-US" sz="7400" b="1" dirty="0" err="1">
                <a:effectLst/>
              </a:rPr>
              <a:t>və</a:t>
            </a:r>
            <a:r>
              <a:rPr lang="en-US" sz="7400" b="1" dirty="0">
                <a:effectLst/>
              </a:rPr>
              <a:t> </a:t>
            </a:r>
            <a:r>
              <a:rPr lang="en-US" sz="7400" b="1" dirty="0" err="1">
                <a:effectLst/>
              </a:rPr>
              <a:t>vətəndaş</a:t>
            </a:r>
            <a:r>
              <a:rPr lang="en-US" sz="7400" b="1" dirty="0">
                <a:effectLst/>
              </a:rPr>
              <a:t> </a:t>
            </a:r>
            <a:r>
              <a:rPr lang="en-US" sz="7400" b="1" dirty="0" err="1">
                <a:effectLst/>
              </a:rPr>
              <a:t>hüquq</a:t>
            </a:r>
            <a:r>
              <a:rPr lang="en-US" sz="7400" b="1" dirty="0">
                <a:effectLst/>
              </a:rPr>
              <a:t> </a:t>
            </a:r>
            <a:r>
              <a:rPr lang="en-US" sz="7400" b="1" dirty="0" err="1">
                <a:effectLst/>
              </a:rPr>
              <a:t>və</a:t>
            </a:r>
            <a:r>
              <a:rPr lang="en-US" sz="7400" b="1" dirty="0">
                <a:effectLst/>
              </a:rPr>
              <a:t> </a:t>
            </a:r>
            <a:r>
              <a:rPr lang="en-US" sz="7400" b="1" dirty="0" err="1">
                <a:effectLst/>
              </a:rPr>
              <a:t>azadlıqlarının</a:t>
            </a:r>
            <a:r>
              <a:rPr lang="en-US" sz="7400" b="1" dirty="0">
                <a:effectLst/>
              </a:rPr>
              <a:t> </a:t>
            </a:r>
            <a:r>
              <a:rPr lang="en-US" sz="7400" b="1" dirty="0" err="1">
                <a:effectLst/>
              </a:rPr>
              <a:t>təminatları</a:t>
            </a:r>
            <a:r>
              <a:rPr lang="en-US" sz="7400" b="1" dirty="0">
                <a:effectLst/>
              </a:rPr>
              <a:t> </a:t>
            </a:r>
            <a:endParaRPr lang="ru-RU" sz="7400" dirty="0">
              <a:effectLst/>
            </a:endParaRPr>
          </a:p>
          <a:p>
            <a:pPr algn="just"/>
            <a:r>
              <a:rPr lang="en-US" sz="7400" dirty="0">
                <a:effectLst/>
              </a:rPr>
              <a:t>I. </a:t>
            </a:r>
            <a:r>
              <a:rPr lang="en-US" sz="7400" dirty="0" err="1">
                <a:effectLst/>
              </a:rPr>
              <a:t>Əməliyyat-axtarış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fəaliyyətinin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həyata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keçirilməsi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ilə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əlaqədar</a:t>
            </a:r>
            <a:r>
              <a:rPr lang="en-US" sz="7400" dirty="0">
                <a:effectLst/>
              </a:rPr>
              <a:t>:</a:t>
            </a:r>
            <a:endParaRPr lang="ru-RU" sz="7400" dirty="0">
              <a:effectLst/>
            </a:endParaRPr>
          </a:p>
          <a:p>
            <a:pPr algn="just"/>
            <a:r>
              <a:rPr lang="en-US" sz="7400" dirty="0">
                <a:effectLst/>
              </a:rPr>
              <a:t>1) </a:t>
            </a:r>
            <a:r>
              <a:rPr lang="en-US" sz="7400" dirty="0" err="1">
                <a:effectLst/>
              </a:rPr>
              <a:t>bu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Qanunun</a:t>
            </a:r>
            <a:r>
              <a:rPr lang="en-US" sz="7400" dirty="0">
                <a:effectLst/>
              </a:rPr>
              <a:t> 1-ci </a:t>
            </a:r>
            <a:r>
              <a:rPr lang="en-US" sz="7400" dirty="0" err="1">
                <a:effectLst/>
              </a:rPr>
              <a:t>maddəsində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nəzərdə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tutulmayan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məqsədləri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güdmək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ya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vəzifələri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yerinə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yetirmək</a:t>
            </a:r>
            <a:r>
              <a:rPr lang="en-US" sz="7400" dirty="0">
                <a:effectLst/>
              </a:rPr>
              <a:t>;</a:t>
            </a:r>
            <a:endParaRPr lang="ru-RU" sz="7400" dirty="0">
              <a:effectLst/>
            </a:endParaRPr>
          </a:p>
          <a:p>
            <a:pPr algn="just"/>
            <a:r>
              <a:rPr lang="en-US" sz="7400" dirty="0">
                <a:effectLst/>
              </a:rPr>
              <a:t>2) </a:t>
            </a:r>
            <a:r>
              <a:rPr lang="en-US" sz="7400" dirty="0" err="1">
                <a:effectLst/>
              </a:rPr>
              <a:t>hər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hansı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şəxsin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razılığı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olmadan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onun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şəxsi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həyatının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toxunulmazlığına</a:t>
            </a:r>
            <a:r>
              <a:rPr lang="en-US" sz="7400" dirty="0">
                <a:effectLst/>
              </a:rPr>
              <a:t>, o </a:t>
            </a:r>
            <a:r>
              <a:rPr lang="en-US" sz="7400" dirty="0" err="1">
                <a:effectLst/>
              </a:rPr>
              <a:t>cümlədən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şəxsi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ailə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həyatının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sirrinə</a:t>
            </a:r>
            <a:r>
              <a:rPr lang="en-US" sz="7400" dirty="0">
                <a:effectLst/>
              </a:rPr>
              <a:t>, </a:t>
            </a:r>
            <a:r>
              <a:rPr lang="en-US" sz="7400" dirty="0" err="1">
                <a:effectLst/>
              </a:rPr>
              <a:t>habelə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onun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şərəf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ləyaqətinə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dair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əldə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edilmiş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məlumatları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yaymaq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qadağandır</a:t>
            </a:r>
            <a:r>
              <a:rPr lang="en-US" sz="7400" dirty="0">
                <a:effectLst/>
              </a:rPr>
              <a:t>.</a:t>
            </a:r>
            <a:endParaRPr lang="az-Latn-AZ" sz="7400" dirty="0">
              <a:effectLst/>
            </a:endParaRPr>
          </a:p>
          <a:p>
            <a:pPr algn="just"/>
            <a:endParaRPr lang="ru-RU" sz="7400" dirty="0">
              <a:effectLst/>
            </a:endParaRPr>
          </a:p>
          <a:p>
            <a:pPr algn="just"/>
            <a:r>
              <a:rPr lang="en-US" sz="7400" dirty="0">
                <a:effectLst/>
              </a:rPr>
              <a:t>II. </a:t>
            </a:r>
            <a:r>
              <a:rPr lang="en-US" sz="7400" dirty="0" err="1">
                <a:effectLst/>
              </a:rPr>
              <a:t>Əməliyyat-axtarış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fəaliyyətinin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həyata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keçirilməsi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zamanı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  <a:hlinkClick r:id="rId2" action="ppaction://hlinkfile"/>
              </a:rPr>
              <a:t>Azərbaycan</a:t>
            </a:r>
            <a:r>
              <a:rPr lang="en-US" sz="7400" dirty="0">
                <a:effectLst/>
                <a:hlinkClick r:id="rId2" action="ppaction://hlinkfile"/>
              </a:rPr>
              <a:t> </a:t>
            </a:r>
            <a:r>
              <a:rPr lang="en-US" sz="7400" dirty="0" err="1">
                <a:effectLst/>
                <a:hlinkClick r:id="rId2" action="ppaction://hlinkfile"/>
              </a:rPr>
              <a:t>Respublikasının</a:t>
            </a:r>
            <a:r>
              <a:rPr lang="en-US" sz="7400" dirty="0">
                <a:effectLst/>
                <a:hlinkClick r:id="rId2" action="ppaction://hlinkfile"/>
              </a:rPr>
              <a:t> </a:t>
            </a:r>
            <a:r>
              <a:rPr lang="en-US" sz="7400" dirty="0" err="1">
                <a:effectLst/>
                <a:hlinkClick r:id="rId2" action="ppaction://hlinkfile"/>
              </a:rPr>
              <a:t>Konstitusiyasında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nəzərdə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tutulmuş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insan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vətəndaş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hüquq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azadlıqlarını</a:t>
            </a:r>
            <a:r>
              <a:rPr lang="en-US" sz="7400" dirty="0">
                <a:effectLst/>
              </a:rPr>
              <a:t>, </a:t>
            </a:r>
            <a:r>
              <a:rPr lang="en-US" sz="7400" dirty="0" err="1">
                <a:effectLst/>
              </a:rPr>
              <a:t>hüquqi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şəxslərin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qanuni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mənafelərini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pozmaq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qadağandır</a:t>
            </a:r>
            <a:r>
              <a:rPr lang="en-US" sz="7400" dirty="0">
                <a:effectLst/>
              </a:rPr>
              <a:t>. </a:t>
            </a:r>
            <a:r>
              <a:rPr lang="en-US" sz="7400" dirty="0" err="1">
                <a:effectLst/>
              </a:rPr>
              <a:t>Əməliyyat-axtarış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tədbirlərinin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tətbiqi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ilə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bağlı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insan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vətəndaş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hüquq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azadlıqlarının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müvəqqəti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məhdudlaşdırılmasına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yalnız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bu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Qanunla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müəyyən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edilmiş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qaydada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cinayətlərin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qarşısının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alınması</a:t>
            </a:r>
            <a:r>
              <a:rPr lang="en-US" sz="7400" dirty="0">
                <a:effectLst/>
              </a:rPr>
              <a:t>, </a:t>
            </a:r>
            <a:r>
              <a:rPr lang="en-US" sz="7400" dirty="0" err="1">
                <a:effectLst/>
              </a:rPr>
              <a:t>onların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açılması</a:t>
            </a:r>
            <a:r>
              <a:rPr lang="en-US" sz="7400" dirty="0">
                <a:effectLst/>
              </a:rPr>
              <a:t>, </a:t>
            </a:r>
            <a:r>
              <a:rPr lang="en-US" sz="7400" dirty="0" err="1">
                <a:effectLst/>
              </a:rPr>
              <a:t>məhkəmə</a:t>
            </a:r>
            <a:r>
              <a:rPr lang="en-US" sz="7400" dirty="0">
                <a:effectLst/>
              </a:rPr>
              <a:t>, </a:t>
            </a:r>
            <a:r>
              <a:rPr lang="en-US" sz="7400" dirty="0" err="1">
                <a:effectLst/>
              </a:rPr>
              <a:t>istintaq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ya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təhqiqat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orqanlarından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gizlənən</a:t>
            </a:r>
            <a:r>
              <a:rPr lang="en-US" sz="7400" dirty="0">
                <a:effectLst/>
              </a:rPr>
              <a:t>, </a:t>
            </a:r>
            <a:r>
              <a:rPr lang="en-US" sz="7400" dirty="0" err="1">
                <a:effectLst/>
              </a:rPr>
              <a:t>cəza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çəkməkdən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boyun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qaçıran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şəxslərin</a:t>
            </a:r>
            <a:r>
              <a:rPr lang="en-US" sz="7400" dirty="0">
                <a:effectLst/>
              </a:rPr>
              <a:t>, </a:t>
            </a:r>
            <a:r>
              <a:rPr lang="en-US" sz="7400" dirty="0" err="1">
                <a:effectLst/>
              </a:rPr>
              <a:t>itkin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düşənlərin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axtarışı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zamanı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yol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verilə</a:t>
            </a:r>
            <a:r>
              <a:rPr lang="en-US" sz="7400" dirty="0">
                <a:effectLst/>
              </a:rPr>
              <a:t> </a:t>
            </a:r>
            <a:r>
              <a:rPr lang="en-US" sz="7400" dirty="0" err="1">
                <a:effectLst/>
              </a:rPr>
              <a:t>bilər</a:t>
            </a:r>
            <a:r>
              <a:rPr lang="en-US" sz="7400" dirty="0">
                <a:effectLst/>
              </a:rPr>
              <a:t>.</a:t>
            </a:r>
            <a:endParaRPr lang="ru-RU" sz="74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49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/>
              <a:t>KONVENSİYANIN 8-Cİ MADDƏSİNİN TƏTBİQ DAİRƏSİ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az-Latn-AZ" sz="2800" dirty="0"/>
              <a:t>1.Şəxsi həyatın toxunulmazlığı</a:t>
            </a:r>
          </a:p>
          <a:p>
            <a:endParaRPr lang="az-Latn-AZ" sz="2800" dirty="0"/>
          </a:p>
          <a:p>
            <a:pPr marL="36900" indent="0">
              <a:buNone/>
            </a:pPr>
            <a:r>
              <a:rPr lang="az-Latn-AZ" sz="2800" dirty="0"/>
              <a:t>2.Ailə həyatının toxunulmazlığı</a:t>
            </a:r>
          </a:p>
          <a:p>
            <a:endParaRPr lang="az-Latn-AZ" sz="2800" dirty="0"/>
          </a:p>
          <a:p>
            <a:pPr marL="36900" indent="0">
              <a:buNone/>
            </a:pPr>
            <a:r>
              <a:rPr lang="az-Latn-AZ" sz="2800" dirty="0"/>
              <a:t>3.Mənzilin toxunulmazlığı</a:t>
            </a:r>
          </a:p>
          <a:p>
            <a:endParaRPr lang="az-Latn-AZ" sz="2800" dirty="0"/>
          </a:p>
          <a:p>
            <a:pPr marL="36900" indent="0">
              <a:buNone/>
            </a:pPr>
            <a:r>
              <a:rPr lang="az-Latn-AZ" sz="2800" dirty="0"/>
              <a:t>4.Yazışma sirrinin toxunulmazlığı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40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İKİ MƏRHƏLƏLİ QİYMƏTLƏNDİRMƏ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z-Latn-AZ" sz="2800" dirty="0"/>
          </a:p>
          <a:p>
            <a:pPr marL="36900" indent="0">
              <a:buNone/>
            </a:pPr>
            <a:r>
              <a:rPr lang="en-US" sz="2800" smtClean="0"/>
              <a:t>1-ci </a:t>
            </a:r>
            <a:r>
              <a:rPr lang="en-US" sz="2800" dirty="0" err="1"/>
              <a:t>mərhələ</a:t>
            </a:r>
            <a:r>
              <a:rPr lang="en-US" sz="2800" dirty="0"/>
              <a:t> (8-ci </a:t>
            </a:r>
            <a:r>
              <a:rPr lang="en-US" sz="2800" dirty="0" err="1"/>
              <a:t>maddənin</a:t>
            </a:r>
            <a:r>
              <a:rPr lang="en-US" sz="2800" dirty="0"/>
              <a:t> 1-ci </a:t>
            </a:r>
            <a:r>
              <a:rPr lang="en-US" sz="2800" dirty="0" err="1"/>
              <a:t>bəndi</a:t>
            </a:r>
            <a:r>
              <a:rPr lang="en-US" sz="2800" dirty="0"/>
              <a:t>): </a:t>
            </a:r>
            <a:r>
              <a:rPr lang="en-US" sz="2800" dirty="0" err="1"/>
              <a:t>Şikayət</a:t>
            </a:r>
            <a:r>
              <a:rPr lang="en-US" sz="2800" dirty="0"/>
              <a:t> 8-ci </a:t>
            </a:r>
            <a:r>
              <a:rPr lang="en-US" sz="2800" dirty="0" err="1"/>
              <a:t>maddənin</a:t>
            </a:r>
            <a:r>
              <a:rPr lang="en-US" sz="2800" dirty="0"/>
              <a:t> </a:t>
            </a:r>
            <a:r>
              <a:rPr lang="en-US" sz="2800" dirty="0" err="1"/>
              <a:t>tətbiq</a:t>
            </a:r>
            <a:r>
              <a:rPr lang="en-US" sz="2800" dirty="0"/>
              <a:t> </a:t>
            </a:r>
            <a:r>
              <a:rPr lang="en-US" sz="2800" dirty="0" err="1"/>
              <a:t>dairəsinə</a:t>
            </a:r>
            <a:r>
              <a:rPr lang="en-US" sz="2800" dirty="0"/>
              <a:t> </a:t>
            </a:r>
            <a:r>
              <a:rPr lang="en-US" sz="2800" dirty="0" err="1"/>
              <a:t>düşürmü</a:t>
            </a:r>
            <a:r>
              <a:rPr lang="en-US" sz="2800" dirty="0"/>
              <a:t>?</a:t>
            </a:r>
            <a:endParaRPr lang="az-Latn-AZ" sz="2800" dirty="0"/>
          </a:p>
          <a:p>
            <a:endParaRPr lang="az-Latn-AZ" sz="2800" dirty="0"/>
          </a:p>
          <a:p>
            <a:pPr marL="36900" indent="0">
              <a:buNone/>
            </a:pPr>
            <a:r>
              <a:rPr lang="en-US" sz="2800" smtClean="0"/>
              <a:t>2-ci </a:t>
            </a:r>
            <a:r>
              <a:rPr lang="en-US" sz="2800" dirty="0" err="1"/>
              <a:t>mərhələ</a:t>
            </a:r>
            <a:r>
              <a:rPr lang="en-US" sz="2800" dirty="0"/>
              <a:t> (8-ci </a:t>
            </a:r>
            <a:r>
              <a:rPr lang="en-US" sz="2800" dirty="0" err="1"/>
              <a:t>maddənin</a:t>
            </a:r>
            <a:r>
              <a:rPr lang="en-US" sz="2800" dirty="0"/>
              <a:t> 2-ci </a:t>
            </a:r>
            <a:r>
              <a:rPr lang="en-US" sz="2800" dirty="0" err="1"/>
              <a:t>bəndi</a:t>
            </a:r>
            <a:r>
              <a:rPr lang="en-US" sz="2800" dirty="0"/>
              <a:t>): </a:t>
            </a:r>
            <a:r>
              <a:rPr lang="en-US" sz="2800" dirty="0" err="1"/>
              <a:t>Hüquqlara</a:t>
            </a:r>
            <a:r>
              <a:rPr lang="en-US" sz="2800" dirty="0"/>
              <a:t> </a:t>
            </a:r>
            <a:r>
              <a:rPr lang="en-US" sz="2800" dirty="0" err="1"/>
              <a:t>müdaxilə</a:t>
            </a:r>
            <a:r>
              <a:rPr lang="en-US" sz="2800" dirty="0"/>
              <a:t> </a:t>
            </a:r>
            <a:r>
              <a:rPr lang="en-US" sz="2800" dirty="0" err="1"/>
              <a:t>baş</a:t>
            </a:r>
            <a:r>
              <a:rPr lang="en-US" sz="2800" dirty="0"/>
              <a:t> </a:t>
            </a:r>
            <a:r>
              <a:rPr lang="en-US" sz="2800" dirty="0" err="1"/>
              <a:t>veribmi</a:t>
            </a:r>
            <a:r>
              <a:rPr lang="en-US" sz="2800" dirty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058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/>
              <a:t>8-Cİ MADDƏ İLƏ QORUNAN HÜQUQ </a:t>
            </a:r>
            <a:r>
              <a:rPr lang="az-Latn-AZ" smtClean="0"/>
              <a:t>POZULMUŞDURMU ?</a:t>
            </a:r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3348318" y="1909482"/>
            <a:ext cx="5477400" cy="126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MADDƏNİN TƏSİR DAİRƏSİ</a:t>
            </a:r>
            <a:endParaRPr lang="ru-RU" sz="240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Elbow Connector 6"/>
          <p:cNvCxnSpPr>
            <a:stCxn id="5" idx="1"/>
          </p:cNvCxnSpPr>
          <p:nvPr/>
        </p:nvCxnSpPr>
        <p:spPr>
          <a:xfrm rot="10800000" flipV="1">
            <a:off x="2043954" y="2541494"/>
            <a:ext cx="1304365" cy="1398494"/>
          </a:xfrm>
          <a:prstGeom prst="bentConnector2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51330" y="3939989"/>
            <a:ext cx="2796989" cy="1882587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mtClean="0"/>
              <a:t>8-ci maddə ilə qorunan </a:t>
            </a:r>
          </a:p>
          <a:p>
            <a:pPr algn="ctr"/>
            <a:r>
              <a:rPr lang="az-Latn-AZ" smtClean="0"/>
              <a:t>hüquqlardan </a:t>
            </a:r>
          </a:p>
          <a:p>
            <a:pPr algn="ctr"/>
            <a:r>
              <a:rPr lang="az-Latn-AZ" b="1" smtClean="0"/>
              <a:t>BİRİ</a:t>
            </a:r>
          </a:p>
          <a:p>
            <a:pPr algn="ctr"/>
            <a:r>
              <a:rPr lang="az-Latn-AZ" smtClean="0"/>
              <a:t>pozulmuşdur.</a:t>
            </a:r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8866059" y="3971366"/>
            <a:ext cx="2796989" cy="1882587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/>
              <a:t>8-ci maddə ilə qorunan </a:t>
            </a:r>
          </a:p>
          <a:p>
            <a:pPr algn="ctr"/>
            <a:r>
              <a:rPr lang="az-Latn-AZ"/>
              <a:t>hüquqlardan </a:t>
            </a:r>
          </a:p>
          <a:p>
            <a:pPr algn="ctr"/>
            <a:r>
              <a:rPr lang="az-Latn-AZ" b="1"/>
              <a:t>BİR NEÇƏSİ</a:t>
            </a:r>
          </a:p>
          <a:p>
            <a:pPr algn="ctr"/>
            <a:r>
              <a:rPr lang="az-Latn-AZ"/>
              <a:t>pozulmuşdur.</a:t>
            </a:r>
            <a:endParaRPr lang="ru-RU"/>
          </a:p>
        </p:txBody>
      </p:sp>
      <p:cxnSp>
        <p:nvCxnSpPr>
          <p:cNvPr id="11" name="Elbow Connector 10"/>
          <p:cNvCxnSpPr>
            <a:stCxn id="5" idx="3"/>
            <a:endCxn id="10" idx="0"/>
          </p:cNvCxnSpPr>
          <p:nvPr/>
        </p:nvCxnSpPr>
        <p:spPr>
          <a:xfrm>
            <a:off x="8825718" y="2541494"/>
            <a:ext cx="1438836" cy="1429872"/>
          </a:xfrm>
          <a:prstGeom prst="bentConnector2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44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smtClean="0"/>
              <a:t>MÜDAXİLƏNİN QİYMƏTLƏNDİRİLMƏSİ</a:t>
            </a:r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1250575" y="1896035"/>
            <a:ext cx="7207625" cy="1089212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mtClean="0"/>
              <a:t>MÜDAXİLƏ QANUNDA NƏZƏRDƏ TUTULMUŞDURMU</a:t>
            </a:r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1255058" y="3124195"/>
            <a:ext cx="7203142" cy="1089212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/>
              <a:t>MÜDAXİLƏ QANUNİ MƏQSƏDLƏR DAŞIYIRDIMI?</a:t>
            </a:r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1246094" y="4352355"/>
            <a:ext cx="7212106" cy="1089212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/>
              <a:t>MÜDAXİLƏ DEMOKRATİK CƏMİYYƏTDƏ ZƏRURİ İDİMİ?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4059" y="22523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mtClean="0"/>
              <a:t>1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74059" y="3484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/>
              <a:t>2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4059" y="4698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mtClean="0"/>
              <a:t>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9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smtClean="0"/>
              <a:t>Müdaxilə qanunda nəzərdə tutulmuşdurmu ?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az-Latn-AZ" sz="3600" smtClean="0"/>
          </a:p>
          <a:p>
            <a:r>
              <a:rPr lang="az-Latn-AZ" sz="3600" smtClean="0"/>
              <a:t>Normativ hüquqi aktlar</a:t>
            </a:r>
          </a:p>
          <a:p>
            <a:endParaRPr lang="az-Latn-AZ" sz="3600" smtClean="0"/>
          </a:p>
          <a:p>
            <a:r>
              <a:rPr lang="az-Latn-AZ" sz="3600" smtClean="0"/>
              <a:t>Beynəlxalq hüququn qaydaları</a:t>
            </a:r>
          </a:p>
          <a:p>
            <a:endParaRPr lang="az-Latn-AZ" sz="3600" smtClean="0"/>
          </a:p>
          <a:p>
            <a:r>
              <a:rPr lang="az-Latn-AZ" sz="3600" smtClean="0"/>
              <a:t>Presidentlər (o cümlədən Avropa İnsan Haqları Məhkəməsinin qərarları) və s.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xmlns="" val="40025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92071" y="591671"/>
            <a:ext cx="4693023" cy="1479176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4800" smtClean="0"/>
              <a:t>QANUN</a:t>
            </a:r>
            <a:endParaRPr lang="ru-RU" sz="4800"/>
          </a:p>
        </p:txBody>
      </p:sp>
      <p:sp>
        <p:nvSpPr>
          <p:cNvPr id="5" name="Rounded Rectangle 4"/>
          <p:cNvSpPr/>
          <p:nvPr/>
        </p:nvSpPr>
        <p:spPr>
          <a:xfrm>
            <a:off x="672351" y="3321423"/>
            <a:ext cx="3119718" cy="1976717"/>
          </a:xfrm>
          <a:prstGeom prst="round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ƏLÇATAN</a:t>
            </a:r>
          </a:p>
          <a:p>
            <a:pPr algn="ctr"/>
            <a:r>
              <a:rPr lang="az-Latn-AZ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ru-RU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ДОСТУПНОСТЬ</a:t>
            </a:r>
            <a:r>
              <a:rPr lang="az-Latn-AZ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ru-RU" b="1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85094" y="3321423"/>
            <a:ext cx="3119718" cy="1976717"/>
          </a:xfrm>
          <a:prstGeom prst="round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AĞLABATAN – DƏQİQ (</a:t>
            </a:r>
            <a:r>
              <a:rPr lang="ru-RU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ПРЕДСКАЗУЕМОСТЬ</a:t>
            </a:r>
            <a:r>
              <a:rPr lang="az-Latn-AZ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ru-RU" b="1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8458200" y="1499347"/>
            <a:ext cx="1855694" cy="1788459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5400000" flipV="1">
            <a:off x="1998007" y="1527361"/>
            <a:ext cx="1855694" cy="173243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z-Latn-AZ" sz="2400" smtClean="0"/>
              <a:t>Qanunun dərc edilməsi tələbi və istisnalar;</a:t>
            </a:r>
          </a:p>
          <a:p>
            <a:endParaRPr lang="az-Latn-AZ" sz="2400" smtClean="0"/>
          </a:p>
          <a:p>
            <a:r>
              <a:rPr lang="az-Latn-AZ" sz="2400" smtClean="0"/>
              <a:t>Qanunla tanış olmaq imkanının olması;</a:t>
            </a:r>
          </a:p>
          <a:p>
            <a:endParaRPr lang="az-Latn-AZ" sz="2400" smtClean="0"/>
          </a:p>
          <a:p>
            <a:r>
              <a:rPr lang="az-Latn-AZ" sz="2400" smtClean="0"/>
              <a:t>Qanunda məhdudiyyət üçün əsasın olması </a:t>
            </a:r>
            <a:r>
              <a:rPr lang="az-Latn-AZ" sz="2400" smtClean="0">
                <a:effectLst/>
              </a:rPr>
              <a:t>«qanunilik» tələbinə cavab verməyə  bilər </a:t>
            </a:r>
            <a:r>
              <a:rPr lang="az-Latn-AZ" sz="2400"/>
              <a:t>(</a:t>
            </a:r>
            <a:r>
              <a:rPr lang="az-Latn-AZ" sz="2400" i="1">
                <a:effectLst/>
              </a:rPr>
              <a:t>Ostrovar v. Moldova</a:t>
            </a:r>
            <a:r>
              <a:rPr lang="az-Latn-AZ" sz="2400">
                <a:effectLst/>
              </a:rPr>
              <a:t> (ərizə № 35207/03) 13.09.2005</a:t>
            </a:r>
            <a:r>
              <a:rPr lang="az-Latn-AZ" sz="2400" smtClean="0">
                <a:effectLst/>
              </a:rPr>
              <a:t>); </a:t>
            </a:r>
          </a:p>
          <a:p>
            <a:endParaRPr lang="az-Latn-AZ" sz="2400" smtClean="0">
              <a:effectLst/>
            </a:endParaRPr>
          </a:p>
          <a:p>
            <a:r>
              <a:rPr lang="az-Latn-AZ" sz="2400" smtClean="0">
                <a:effectLst/>
              </a:rPr>
              <a:t>Qanunvericilikdə qadağan edilməməsi «Qanunilik» meyarına cavab verə bilər (</a:t>
            </a:r>
            <a:r>
              <a:rPr lang="az-Latn-AZ" sz="2400" i="1">
                <a:effectLst/>
              </a:rPr>
              <a:t>Open Door and Dublin Well Women Centre v. </a:t>
            </a:r>
            <a:r>
              <a:rPr lang="az-Latn-AZ" sz="2400" i="1" smtClean="0">
                <a:effectLst/>
              </a:rPr>
              <a:t>Ireland)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38676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smtClean="0"/>
              <a:t>QANUNİ MƏQSƏD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mtClean="0"/>
              <a:t>Millik təhlükəsizlik;</a:t>
            </a:r>
          </a:p>
          <a:p>
            <a:r>
              <a:rPr lang="az-Latn-AZ" smtClean="0"/>
              <a:t>İctimai asayiş;</a:t>
            </a:r>
          </a:p>
          <a:p>
            <a:r>
              <a:rPr lang="az-Latn-AZ" smtClean="0">
                <a:effectLst/>
              </a:rPr>
              <a:t>Ölkənin </a:t>
            </a:r>
            <a:r>
              <a:rPr lang="az-Latn-AZ">
                <a:effectLst/>
              </a:rPr>
              <a:t>iqtisadi rifah </a:t>
            </a:r>
            <a:r>
              <a:rPr lang="az-Latn-AZ" smtClean="0">
                <a:effectLst/>
              </a:rPr>
              <a:t>maraqları;</a:t>
            </a:r>
          </a:p>
          <a:p>
            <a:r>
              <a:rPr lang="az-Latn-AZ" smtClean="0">
                <a:effectLst/>
              </a:rPr>
              <a:t>İğtişaş </a:t>
            </a:r>
            <a:r>
              <a:rPr lang="az-Latn-AZ">
                <a:effectLst/>
              </a:rPr>
              <a:t>və ya cinayətlərin qarşısını </a:t>
            </a:r>
            <a:r>
              <a:rPr lang="az-Latn-AZ" smtClean="0">
                <a:effectLst/>
              </a:rPr>
              <a:t>almaq;</a:t>
            </a:r>
          </a:p>
          <a:p>
            <a:r>
              <a:rPr lang="az-Latn-AZ" smtClean="0">
                <a:effectLst/>
              </a:rPr>
              <a:t>Sağlamlıq;</a:t>
            </a:r>
          </a:p>
          <a:p>
            <a:r>
              <a:rPr lang="az-Latn-AZ" smtClean="0">
                <a:effectLst/>
              </a:rPr>
              <a:t>Mənəviyyat;</a:t>
            </a:r>
          </a:p>
          <a:p>
            <a:r>
              <a:rPr lang="az-Latn-AZ" smtClean="0">
                <a:effectLst/>
              </a:rPr>
              <a:t>Digər </a:t>
            </a:r>
            <a:r>
              <a:rPr lang="az-Latn-AZ">
                <a:effectLst/>
              </a:rPr>
              <a:t>şəxslərin hüquq və azadlıqlarını müdafiə </a:t>
            </a:r>
            <a:r>
              <a:rPr lang="az-Latn-AZ" smtClean="0">
                <a:effectLst/>
              </a:rPr>
              <a:t>etmək.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966882" y="793376"/>
            <a:ext cx="7799294" cy="58629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92170" y="6125107"/>
            <a:ext cx="658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smtClean="0"/>
              <a:t>HAVA, SU, YEMƏK, YATMAQ, SEKS,</a:t>
            </a:r>
            <a:endParaRPr lang="ru-RU" sz="2400"/>
          </a:p>
        </p:txBody>
      </p:sp>
      <p:cxnSp>
        <p:nvCxnSpPr>
          <p:cNvPr id="6" name="Straight Connector 5"/>
          <p:cNvCxnSpPr/>
          <p:nvPr/>
        </p:nvCxnSpPr>
        <p:spPr>
          <a:xfrm>
            <a:off x="1296758" y="6131857"/>
            <a:ext cx="1013113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9746" y="5446057"/>
            <a:ext cx="640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mtClean="0"/>
              <a:t>FİZİKİ VƏ MƏNƏVİ TOXUNULMAZLIQ, SAĞLAMLIQ, STABİLLİK, KOMFORT</a:t>
            </a:r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7091" y="5349209"/>
            <a:ext cx="9569552" cy="2065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11588" y="4518212"/>
            <a:ext cx="517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smtClean="0"/>
              <a:t>DOSTLUQ, AİLƏ, QAYĞI, DƏSTƏK</a:t>
            </a:r>
            <a:endParaRPr lang="ru-RU" sz="24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091" y="4123773"/>
            <a:ext cx="875376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2541" y="3182479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mtClean="0"/>
              <a:t>LAZIMLILIQ, ƏHƏMİYYƏT, ÖZÜNƏ HÖRMƏT</a:t>
            </a:r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96758" y="3092837"/>
            <a:ext cx="808795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4924" y="2434855"/>
            <a:ext cx="253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smtClean="0"/>
              <a:t>SEVGİ, SEVİNC, HARMONİYA, GÖZƏLLİK</a:t>
            </a:r>
            <a:endParaRPr lang="ru-RU" sz="1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96758" y="2384629"/>
            <a:ext cx="763208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2471" y="1909482"/>
            <a:ext cx="169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600" smtClean="0"/>
              <a:t>ÖZÜNÜDƏRK</a:t>
            </a:r>
            <a:endParaRPr lang="ru-RU" sz="1600"/>
          </a:p>
        </p:txBody>
      </p:sp>
      <p:sp>
        <p:nvSpPr>
          <p:cNvPr id="19" name="TextBox 18"/>
          <p:cNvSpPr txBox="1"/>
          <p:nvPr/>
        </p:nvSpPr>
        <p:spPr>
          <a:xfrm>
            <a:off x="1183341" y="6239434"/>
            <a:ext cx="254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/>
              <a:t>Fizioloji ehtiyac</a:t>
            </a: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87824" y="5410203"/>
            <a:ext cx="254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mtClean="0"/>
              <a:t>Təhlükəsizliyə ehtiyac</a:t>
            </a: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96788" y="4504771"/>
            <a:ext cx="254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mtClean="0"/>
              <a:t>Sosial ehtiyac</a:t>
            </a: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214718" y="3446941"/>
            <a:ext cx="466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mtClean="0"/>
              <a:t>Hörmət olunmağa və hesablaşmağa olan ehtiyac</a:t>
            </a: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05754" y="2456346"/>
            <a:ext cx="254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mtClean="0"/>
              <a:t>Estetik ehtiyac</a:t>
            </a: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96790" y="1613668"/>
            <a:ext cx="254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mtClean="0"/>
              <a:t>Ruhi ehtiyac</a:t>
            </a: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133155" y="282388"/>
            <a:ext cx="685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smtClean="0"/>
              <a:t>A.Maslou.   E H T İ Y A C     P İ R A M İ D A S I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27840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smtClean="0"/>
              <a:t>DEMOKRATIK CƏMIYYƏTDƏ ZƏRURILIK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smtClean="0">
                <a:effectLst/>
              </a:rPr>
              <a:t>Müdaxilənin </a:t>
            </a:r>
            <a:r>
              <a:rPr lang="az-Latn-AZ" sz="2800">
                <a:effectLst/>
              </a:rPr>
              <a:t>əhəmiyyəti və </a:t>
            </a:r>
            <a:r>
              <a:rPr lang="az-Latn-AZ" sz="2800" smtClean="0">
                <a:effectLst/>
              </a:rPr>
              <a:t>yetərliliyi;</a:t>
            </a:r>
          </a:p>
          <a:p>
            <a:endParaRPr lang="az-Latn-AZ" sz="2800" smtClean="0">
              <a:effectLst/>
            </a:endParaRPr>
          </a:p>
          <a:p>
            <a:r>
              <a:rPr lang="az-Latn-AZ" sz="2800" smtClean="0">
                <a:effectLst/>
              </a:rPr>
              <a:t>Məhdudiyyətin </a:t>
            </a:r>
            <a:r>
              <a:rPr lang="az-Latn-AZ" sz="2800">
                <a:effectLst/>
              </a:rPr>
              <a:t>ümumi </a:t>
            </a:r>
            <a:r>
              <a:rPr lang="az-Latn-AZ" sz="2800" smtClean="0">
                <a:effectLst/>
              </a:rPr>
              <a:t>nəticələri (tamamilə yaxud qismən məhdudlaşdırma); </a:t>
            </a:r>
          </a:p>
          <a:p>
            <a:endParaRPr lang="az-Latn-AZ" sz="2800" smtClean="0">
              <a:effectLst/>
            </a:endParaRPr>
          </a:p>
          <a:p>
            <a:r>
              <a:rPr lang="az-Latn-AZ" sz="2800" smtClean="0">
                <a:effectLst/>
              </a:rPr>
              <a:t>Alternativ məhdudiyyət tədbirlərinin tətbiq edilməsi imkanı;</a:t>
            </a:r>
          </a:p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xmlns="" val="36079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12393" y="1853737"/>
            <a:ext cx="5303520" cy="45387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/>
          </a:p>
        </p:txBody>
      </p:sp>
      <p:sp>
        <p:nvSpPr>
          <p:cNvPr id="4" name="Oval 3"/>
          <p:cNvSpPr/>
          <p:nvPr/>
        </p:nvSpPr>
        <p:spPr>
          <a:xfrm>
            <a:off x="4810970" y="2892828"/>
            <a:ext cx="2522895" cy="2460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mtClean="0"/>
              <a:t>Insan hüquqları</a:t>
            </a: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3682509" y="2218034"/>
            <a:ext cx="4779818" cy="3550999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5437435"/>
              </a:avLst>
            </a:prstTxWarp>
            <a:spAutoFit/>
          </a:bodyPr>
          <a:lstStyle/>
          <a:p>
            <a:pPr lvl="0" algn="ctr"/>
            <a:r>
              <a:rPr lang="az-Latn-AZ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prstClr val="black"/>
                </a:solidFill>
              </a:rPr>
              <a:t>İ     S     R     A     R     L     I        İ    C    T    I    M    A    I      Z    Ə     R    U    R    Ə    T  </a:t>
            </a:r>
            <a:endParaRPr lang="ru-RU">
              <a:ln>
                <a:solidFill>
                  <a:schemeClr val="accent1">
                    <a:alpha val="46000"/>
                  </a:schemeClr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4400" dirty="0"/>
              <a:t>Diqqətinizə görə minnətdaram!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335193" y="617635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i="1" smtClean="0"/>
              <a:t>Nihad Əliyev</a:t>
            </a:r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xmlns="" val="42205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z-Latn-AZ" dirty="0"/>
              <a:t>AVROPA İNSAN HÜQUQLARI KONVENSİYASI</a:t>
            </a:r>
            <a:endParaRPr lang="ru-RU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26A567B-74B7-4F3B-9D17-14FD899E41D9}" type="slidenum">
              <a:rPr lang="ru-RU" altLang="ru-RU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502" y="2280185"/>
            <a:ext cx="11264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400" dirty="0"/>
              <a:t>Maddə 8.</a:t>
            </a:r>
          </a:p>
          <a:p>
            <a:r>
              <a:rPr lang="en-US" sz="2400" dirty="0"/>
              <a:t> </a:t>
            </a:r>
            <a:r>
              <a:rPr lang="az-Latn-AZ" sz="2400" dirty="0"/>
              <a:t>1.</a:t>
            </a:r>
            <a:r>
              <a:rPr lang="en-US" sz="2400" dirty="0" err="1"/>
              <a:t>Hər</a:t>
            </a:r>
            <a:r>
              <a:rPr lang="en-US" sz="2400" dirty="0"/>
              <a:t> </a:t>
            </a:r>
            <a:r>
              <a:rPr lang="en-US" sz="2400" dirty="0" err="1"/>
              <a:t>kəs</a:t>
            </a:r>
            <a:r>
              <a:rPr lang="en-US" sz="2400" dirty="0"/>
              <a:t> </a:t>
            </a:r>
            <a:r>
              <a:rPr lang="en-US" sz="2400" dirty="0" err="1"/>
              <a:t>öz</a:t>
            </a:r>
            <a:r>
              <a:rPr lang="en-US" sz="2400" dirty="0"/>
              <a:t> </a:t>
            </a:r>
            <a:r>
              <a:rPr lang="en-US" sz="2400" dirty="0" err="1"/>
              <a:t>şəxsi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ailə</a:t>
            </a:r>
            <a:r>
              <a:rPr lang="en-US" sz="2400" dirty="0"/>
              <a:t> </a:t>
            </a:r>
            <a:r>
              <a:rPr lang="en-US" sz="2400" dirty="0" err="1"/>
              <a:t>həyatına</a:t>
            </a:r>
            <a:r>
              <a:rPr lang="en-US" sz="2400" dirty="0"/>
              <a:t>, </a:t>
            </a:r>
            <a:r>
              <a:rPr lang="en-US" sz="2400" dirty="0" err="1"/>
              <a:t>mənzilinə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yazışma</a:t>
            </a:r>
            <a:r>
              <a:rPr lang="en-US" sz="2400" dirty="0"/>
              <a:t> </a:t>
            </a:r>
            <a:r>
              <a:rPr lang="en-US" sz="2400" dirty="0" err="1"/>
              <a:t>sirrinə</a:t>
            </a:r>
            <a:r>
              <a:rPr lang="en-US" sz="2400" dirty="0"/>
              <a:t> </a:t>
            </a:r>
            <a:r>
              <a:rPr lang="en-US" sz="2400" dirty="0" err="1"/>
              <a:t>hörmət</a:t>
            </a:r>
            <a:r>
              <a:rPr lang="en-US" sz="2400" dirty="0"/>
              <a:t> </a:t>
            </a:r>
            <a:r>
              <a:rPr lang="en-US" sz="2400" dirty="0" err="1"/>
              <a:t>hüququna</a:t>
            </a:r>
            <a:r>
              <a:rPr lang="en-US" sz="2400" dirty="0"/>
              <a:t> </a:t>
            </a:r>
            <a:r>
              <a:rPr lang="en-US" sz="2400" dirty="0" err="1"/>
              <a:t>malikdir</a:t>
            </a:r>
            <a:r>
              <a:rPr lang="en-US" sz="2400" dirty="0"/>
              <a:t>. </a:t>
            </a:r>
            <a:endParaRPr lang="az-Latn-AZ" sz="2400" dirty="0"/>
          </a:p>
          <a:p>
            <a:endParaRPr lang="az-Latn-AZ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təhlükəsizlik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ictimai</a:t>
            </a:r>
            <a:r>
              <a:rPr lang="en-US" sz="2400" dirty="0"/>
              <a:t> </a:t>
            </a:r>
            <a:r>
              <a:rPr lang="en-US" sz="2400" dirty="0" err="1"/>
              <a:t>asayiş</a:t>
            </a:r>
            <a:r>
              <a:rPr lang="en-US" sz="2400" dirty="0"/>
              <a:t>, </a:t>
            </a:r>
            <a:r>
              <a:rPr lang="en-US" sz="2400" dirty="0" err="1"/>
              <a:t>ölkənin</a:t>
            </a:r>
            <a:r>
              <a:rPr lang="en-US" sz="2400" dirty="0"/>
              <a:t> </a:t>
            </a:r>
            <a:r>
              <a:rPr lang="en-US" sz="2400" dirty="0" err="1"/>
              <a:t>iqtisadi</a:t>
            </a:r>
            <a:r>
              <a:rPr lang="en-US" sz="2400" dirty="0"/>
              <a:t> </a:t>
            </a:r>
            <a:r>
              <a:rPr lang="en-US" sz="2400" dirty="0" err="1"/>
              <a:t>rifah</a:t>
            </a:r>
            <a:r>
              <a:rPr lang="en-US" sz="2400" dirty="0"/>
              <a:t> </a:t>
            </a:r>
            <a:r>
              <a:rPr lang="en-US" sz="2400" dirty="0" err="1"/>
              <a:t>maraqları</a:t>
            </a:r>
            <a:r>
              <a:rPr lang="en-US" sz="2400" dirty="0"/>
              <a:t> </a:t>
            </a:r>
            <a:r>
              <a:rPr lang="en-US" sz="2400" dirty="0" err="1"/>
              <a:t>naminə</a:t>
            </a:r>
            <a:r>
              <a:rPr lang="en-US" sz="2400" dirty="0"/>
              <a:t>, </a:t>
            </a:r>
            <a:r>
              <a:rPr lang="en-US" sz="2400" dirty="0" err="1"/>
              <a:t>iğtişaşın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cinayətin</a:t>
            </a:r>
            <a:r>
              <a:rPr lang="en-US" sz="2400" dirty="0"/>
              <a:t> </a:t>
            </a:r>
            <a:r>
              <a:rPr lang="en-US" sz="2400" dirty="0" err="1"/>
              <a:t>qarşısını</a:t>
            </a:r>
            <a:r>
              <a:rPr lang="en-US" sz="2400" dirty="0"/>
              <a:t> </a:t>
            </a:r>
            <a:r>
              <a:rPr lang="en-US" sz="2400" dirty="0" err="1"/>
              <a:t>almaq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sağlamlığı</a:t>
            </a:r>
            <a:r>
              <a:rPr lang="en-US" sz="2400" dirty="0"/>
              <a:t>, </a:t>
            </a:r>
            <a:r>
              <a:rPr lang="en-US" sz="2400" dirty="0" err="1"/>
              <a:t>yaxud</a:t>
            </a:r>
            <a:r>
              <a:rPr lang="en-US" sz="2400" dirty="0"/>
              <a:t> </a:t>
            </a:r>
            <a:r>
              <a:rPr lang="en-US" sz="2400" dirty="0" err="1"/>
              <a:t>mənəviyyatı</a:t>
            </a:r>
            <a:r>
              <a:rPr lang="en-US" sz="2400" dirty="0"/>
              <a:t> </a:t>
            </a:r>
            <a:r>
              <a:rPr lang="en-US" sz="2400" dirty="0" err="1"/>
              <a:t>mühafizə</a:t>
            </a:r>
            <a:r>
              <a:rPr lang="en-US" sz="2400" dirty="0"/>
              <a:t> </a:t>
            </a:r>
            <a:r>
              <a:rPr lang="en-US" sz="2400" dirty="0" err="1"/>
              <a:t>etmək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digər</a:t>
            </a:r>
            <a:r>
              <a:rPr lang="en-US" sz="2400" dirty="0"/>
              <a:t> </a:t>
            </a:r>
            <a:r>
              <a:rPr lang="en-US" sz="2400" dirty="0" err="1"/>
              <a:t>şəxslərin</a:t>
            </a:r>
            <a:r>
              <a:rPr lang="en-US" sz="2400" dirty="0"/>
              <a:t> </a:t>
            </a:r>
            <a:r>
              <a:rPr lang="en-US" sz="2400" dirty="0" err="1"/>
              <a:t>hüquq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azadlıqlarını</a:t>
            </a:r>
            <a:r>
              <a:rPr lang="en-US" sz="2400" dirty="0"/>
              <a:t> </a:t>
            </a:r>
            <a:r>
              <a:rPr lang="en-US" sz="2400" dirty="0" err="1"/>
              <a:t>müdafiə</a:t>
            </a:r>
            <a:r>
              <a:rPr lang="en-US" sz="2400" dirty="0"/>
              <a:t> </a:t>
            </a:r>
            <a:r>
              <a:rPr lang="en-US" sz="2400" dirty="0" err="1"/>
              <a:t>etmək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qanunla</a:t>
            </a:r>
            <a:r>
              <a:rPr lang="en-US" sz="2400" dirty="0"/>
              <a:t> </a:t>
            </a:r>
            <a:r>
              <a:rPr lang="en-US" sz="2400" dirty="0" err="1"/>
              <a:t>nəzərdə</a:t>
            </a:r>
            <a:r>
              <a:rPr lang="en-US" sz="2400" dirty="0"/>
              <a:t> </a:t>
            </a:r>
            <a:r>
              <a:rPr lang="en-US" sz="2400" dirty="0" err="1"/>
              <a:t>tutulmuş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demokratik</a:t>
            </a:r>
            <a:r>
              <a:rPr lang="en-US" sz="2400" dirty="0"/>
              <a:t> </a:t>
            </a:r>
            <a:r>
              <a:rPr lang="en-US" sz="2400" dirty="0" err="1"/>
              <a:t>cəmiyyətdə</a:t>
            </a:r>
            <a:r>
              <a:rPr lang="en-US" sz="2400" dirty="0"/>
              <a:t> </a:t>
            </a:r>
            <a:r>
              <a:rPr lang="en-US" sz="2400" dirty="0" err="1"/>
              <a:t>zəruri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hallar</a:t>
            </a:r>
            <a:r>
              <a:rPr lang="en-US" sz="2400" dirty="0"/>
              <a:t> </a:t>
            </a:r>
            <a:r>
              <a:rPr lang="en-US" sz="2400" dirty="0" err="1"/>
              <a:t>istisna</a:t>
            </a:r>
            <a:r>
              <a:rPr lang="en-US" sz="2400" dirty="0"/>
              <a:t> </a:t>
            </a:r>
            <a:r>
              <a:rPr lang="en-US" sz="2400" dirty="0" err="1"/>
              <a:t>olmaqla</a:t>
            </a:r>
            <a:r>
              <a:rPr lang="en-US" sz="2400" dirty="0"/>
              <a:t>, </a:t>
            </a:r>
            <a:r>
              <a:rPr lang="en-US" sz="2400" dirty="0" err="1"/>
              <a:t>dövlət</a:t>
            </a:r>
            <a:r>
              <a:rPr lang="en-US" sz="2400" dirty="0"/>
              <a:t> </a:t>
            </a:r>
            <a:r>
              <a:rPr lang="en-US" sz="2400" dirty="0" err="1"/>
              <a:t>hakimiyyəti</a:t>
            </a:r>
            <a:r>
              <a:rPr lang="en-US" sz="2400" dirty="0"/>
              <a:t> </a:t>
            </a:r>
            <a:r>
              <a:rPr lang="en-US" sz="2400" dirty="0" err="1"/>
              <a:t>orqanları</a:t>
            </a:r>
            <a:r>
              <a:rPr lang="en-US" sz="2400" dirty="0"/>
              <a:t> </a:t>
            </a:r>
            <a:r>
              <a:rPr lang="en-US" sz="2400" dirty="0" err="1"/>
              <a:t>tərəfindən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hüququn</a:t>
            </a:r>
            <a:r>
              <a:rPr lang="en-US" sz="2400" dirty="0"/>
              <a:t> </a:t>
            </a:r>
            <a:r>
              <a:rPr lang="en-US" sz="2400" dirty="0" err="1"/>
              <a:t>həyata</a:t>
            </a:r>
            <a:r>
              <a:rPr lang="en-US" sz="2400" dirty="0"/>
              <a:t> </a:t>
            </a:r>
            <a:r>
              <a:rPr lang="en-US" sz="2400" dirty="0" err="1"/>
              <a:t>keçirilməsinə</a:t>
            </a:r>
            <a:r>
              <a:rPr lang="en-US" sz="2400" dirty="0"/>
              <a:t> mane </a:t>
            </a:r>
            <a:r>
              <a:rPr lang="en-US" sz="2400" dirty="0" err="1"/>
              <a:t>olmağa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verilmir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158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91501DC-C7D9-4A31-87AA-772BA57F9160}" type="slidenum">
              <a:rPr lang="ru-RU" altLang="ru-RU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az-Latn-AZ"/>
              <a:t>Beynəlxalq </a:t>
            </a:r>
            <a:r>
              <a:rPr lang="az-Latn-AZ" smtClean="0"/>
              <a:t>sənədlər: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913795" y="1154766"/>
            <a:ext cx="10353762" cy="1018592"/>
          </a:xfrm>
        </p:spPr>
        <p:txBody>
          <a:bodyPr>
            <a:noAutofit/>
          </a:bodyPr>
          <a:lstStyle/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Ümumdünya İnsan Haqları Bəyannaməsi(1948);</a:t>
            </a:r>
            <a:br>
              <a:rPr lang="az-Latn-AZ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/>
              <a:t>Maddə</a:t>
            </a:r>
            <a:r>
              <a:rPr lang="en-US" sz="3200" dirty="0"/>
              <a:t> 12</a:t>
            </a:r>
            <a:r>
              <a:rPr lang="az-Latn-AZ" sz="3200" dirty="0"/>
              <a:t>.</a:t>
            </a:r>
          </a:p>
          <a:p>
            <a:r>
              <a:rPr lang="az-Latn-AZ" sz="3200" dirty="0"/>
              <a:t>1.</a:t>
            </a:r>
            <a:r>
              <a:rPr lang="en-US" sz="3200" dirty="0"/>
              <a:t> </a:t>
            </a:r>
            <a:r>
              <a:rPr lang="en-US" sz="3200" dirty="0" err="1"/>
              <a:t>Heç</a:t>
            </a:r>
            <a:r>
              <a:rPr lang="en-US" sz="3200" dirty="0"/>
              <a:t> </a:t>
            </a:r>
            <a:r>
              <a:rPr lang="en-US" sz="3200" dirty="0" err="1"/>
              <a:t>kimin</a:t>
            </a:r>
            <a:r>
              <a:rPr lang="en-US" sz="3200" dirty="0"/>
              <a:t> </a:t>
            </a:r>
            <a:r>
              <a:rPr lang="en-US" sz="3200" dirty="0" err="1"/>
              <a:t>şəxsi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ailə</a:t>
            </a:r>
            <a:r>
              <a:rPr lang="en-US" sz="3200" dirty="0"/>
              <a:t> </a:t>
            </a:r>
            <a:r>
              <a:rPr lang="en-US" sz="3200" dirty="0" err="1"/>
              <a:t>həyatına</a:t>
            </a:r>
            <a:r>
              <a:rPr lang="en-US" sz="3200" dirty="0"/>
              <a:t> </a:t>
            </a:r>
            <a:r>
              <a:rPr lang="en-US" sz="3200" dirty="0" err="1"/>
              <a:t>özbaşınalıqla</a:t>
            </a:r>
            <a:r>
              <a:rPr lang="en-US" sz="3200" dirty="0"/>
              <a:t> </a:t>
            </a:r>
            <a:r>
              <a:rPr lang="en-US" sz="3200" dirty="0" err="1"/>
              <a:t>müdaxilə</a:t>
            </a:r>
            <a:r>
              <a:rPr lang="en-US" sz="3200" dirty="0"/>
              <a:t>, </a:t>
            </a:r>
            <a:r>
              <a:rPr lang="en-US" sz="3200" dirty="0" err="1"/>
              <a:t>evinin</a:t>
            </a:r>
            <a:r>
              <a:rPr lang="en-US" sz="3200" dirty="0"/>
              <a:t> </a:t>
            </a:r>
            <a:r>
              <a:rPr lang="en-US" sz="3200" dirty="0" err="1"/>
              <a:t>toxunulmazlığına</a:t>
            </a:r>
            <a:r>
              <a:rPr lang="en-US" sz="3200" dirty="0"/>
              <a:t>, </a:t>
            </a:r>
            <a:r>
              <a:rPr lang="en-US" sz="3200" dirty="0" err="1"/>
              <a:t>gizli</a:t>
            </a:r>
            <a:r>
              <a:rPr lang="en-US" sz="3200" dirty="0"/>
              <a:t> </a:t>
            </a:r>
            <a:r>
              <a:rPr lang="en-US" sz="3200" dirty="0" err="1"/>
              <a:t>məktublaşmalarına</a:t>
            </a:r>
            <a:r>
              <a:rPr lang="en-US" sz="3200" dirty="0"/>
              <a:t>, </a:t>
            </a:r>
            <a:r>
              <a:rPr lang="en-US" sz="3200" dirty="0" err="1"/>
              <a:t>şərəf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nüfuzuna</a:t>
            </a:r>
            <a:r>
              <a:rPr lang="en-US" sz="3200" dirty="0"/>
              <a:t> </a:t>
            </a:r>
            <a:r>
              <a:rPr lang="en-US" sz="3200" dirty="0" err="1"/>
              <a:t>özbaşınalıqla</a:t>
            </a:r>
            <a:r>
              <a:rPr lang="en-US" sz="3200" dirty="0"/>
              <a:t> </a:t>
            </a:r>
            <a:r>
              <a:rPr lang="en-US" sz="3200" dirty="0" err="1"/>
              <a:t>qəsd</a:t>
            </a:r>
            <a:r>
              <a:rPr lang="en-US" sz="3200" dirty="0"/>
              <a:t> </a:t>
            </a:r>
            <a:r>
              <a:rPr lang="en-US" sz="3200" dirty="0" err="1"/>
              <a:t>edilə</a:t>
            </a:r>
            <a:r>
              <a:rPr lang="en-US" sz="3200" dirty="0"/>
              <a:t> </a:t>
            </a:r>
            <a:r>
              <a:rPr lang="en-US" sz="3200" dirty="0" err="1"/>
              <a:t>bilməz</a:t>
            </a:r>
            <a:r>
              <a:rPr lang="en-US" sz="3200" dirty="0"/>
              <a:t>. </a:t>
            </a:r>
            <a:r>
              <a:rPr lang="en-US" sz="3200" dirty="0" err="1"/>
              <a:t>Hər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insan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cür</a:t>
            </a:r>
            <a:r>
              <a:rPr lang="en-US" sz="3200" dirty="0"/>
              <a:t> </a:t>
            </a:r>
            <a:r>
              <a:rPr lang="en-US" sz="3200" dirty="0" err="1"/>
              <a:t>müdaxilələrdən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</a:t>
            </a:r>
            <a:r>
              <a:rPr lang="en-US" sz="3200" dirty="0" err="1"/>
              <a:t>belə</a:t>
            </a:r>
            <a:r>
              <a:rPr lang="en-US" sz="3200" dirty="0"/>
              <a:t> </a:t>
            </a:r>
            <a:r>
              <a:rPr lang="en-US" sz="3200" dirty="0" err="1"/>
              <a:t>qəsdlərdən</a:t>
            </a:r>
            <a:r>
              <a:rPr lang="en-US" sz="3200" dirty="0"/>
              <a:t> </a:t>
            </a:r>
            <a:r>
              <a:rPr lang="en-US" sz="3200" dirty="0" err="1"/>
              <a:t>qanunla</a:t>
            </a:r>
            <a:r>
              <a:rPr lang="en-US" sz="3200" dirty="0"/>
              <a:t> </a:t>
            </a:r>
            <a:r>
              <a:rPr lang="en-US" sz="3200" dirty="0" err="1"/>
              <a:t>müdafiə</a:t>
            </a:r>
            <a:r>
              <a:rPr lang="en-US" sz="3200" dirty="0"/>
              <a:t> </a:t>
            </a:r>
            <a:r>
              <a:rPr lang="en-US" sz="3200" dirty="0" err="1"/>
              <a:t>olunmaq</a:t>
            </a:r>
            <a:r>
              <a:rPr lang="en-US" sz="3200" dirty="0"/>
              <a:t> </a:t>
            </a:r>
            <a:r>
              <a:rPr lang="en-US" sz="3200" dirty="0" err="1"/>
              <a:t>hüququna</a:t>
            </a:r>
            <a:r>
              <a:rPr lang="en-US" sz="3200" dirty="0"/>
              <a:t>  </a:t>
            </a:r>
            <a:r>
              <a:rPr lang="en-US" sz="3200" dirty="0" err="1"/>
              <a:t>edilə</a:t>
            </a:r>
            <a:r>
              <a:rPr lang="en-US" sz="3200" dirty="0"/>
              <a:t> </a:t>
            </a:r>
            <a:r>
              <a:rPr lang="en-US" sz="3200" dirty="0" err="1"/>
              <a:t>bilməz</a:t>
            </a:r>
            <a:r>
              <a:rPr lang="en-US" sz="3200" dirty="0"/>
              <a:t>.</a:t>
            </a:r>
            <a:endParaRPr lang="az-Latn-AZ" sz="3200" dirty="0"/>
          </a:p>
          <a:p>
            <a:r>
              <a:rPr lang="en-US" sz="3200" dirty="0"/>
              <a:t> 2. </a:t>
            </a:r>
            <a:r>
              <a:rPr lang="en-US" sz="3200" dirty="0" err="1"/>
              <a:t>Hər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insan</a:t>
            </a:r>
            <a:r>
              <a:rPr lang="en-US" sz="3200" dirty="0"/>
              <a:t> </a:t>
            </a:r>
            <a:r>
              <a:rPr lang="en-US" sz="3200" dirty="0" err="1"/>
              <a:t>belə</a:t>
            </a:r>
            <a:r>
              <a:rPr lang="en-US" sz="3200" dirty="0"/>
              <a:t> </a:t>
            </a:r>
            <a:r>
              <a:rPr lang="en-US" sz="3200" dirty="0" err="1"/>
              <a:t>müdaxilə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belə</a:t>
            </a:r>
            <a:r>
              <a:rPr lang="en-US" sz="3200" dirty="0"/>
              <a:t> </a:t>
            </a:r>
            <a:r>
              <a:rPr lang="en-US" sz="3200" dirty="0" err="1"/>
              <a:t>qəsdlərdən</a:t>
            </a:r>
            <a:r>
              <a:rPr lang="en-US" sz="3200" dirty="0"/>
              <a:t> </a:t>
            </a:r>
            <a:r>
              <a:rPr lang="en-US" sz="3200" dirty="0" err="1"/>
              <a:t>qanunla</a:t>
            </a:r>
            <a:r>
              <a:rPr lang="en-US" sz="3200" dirty="0"/>
              <a:t> </a:t>
            </a:r>
            <a:r>
              <a:rPr lang="en-US" sz="3200" dirty="0" err="1"/>
              <a:t>qorunmaq</a:t>
            </a:r>
            <a:r>
              <a:rPr lang="en-US" sz="3200" dirty="0"/>
              <a:t> </a:t>
            </a:r>
            <a:r>
              <a:rPr lang="en-US" sz="3200" dirty="0" err="1"/>
              <a:t>hüququna</a:t>
            </a:r>
            <a:r>
              <a:rPr lang="en-US" sz="3200" dirty="0"/>
              <a:t> </a:t>
            </a:r>
            <a:r>
              <a:rPr lang="en-US" sz="3200" dirty="0" err="1"/>
              <a:t>malikdir</a:t>
            </a:r>
            <a:r>
              <a:rPr lang="en-US" sz="3200" dirty="0"/>
              <a:t>. </a:t>
            </a:r>
            <a:endParaRPr lang="az-Latn-A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6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2" y="-52731"/>
            <a:ext cx="9590550" cy="1828813"/>
          </a:xfrm>
        </p:spPr>
        <p:txBody>
          <a:bodyPr>
            <a:normAutofit fontScale="90000"/>
          </a:bodyPr>
          <a:lstStyle/>
          <a:p>
            <a:r>
              <a:rPr lang="en-US" dirty="0"/>
              <a:t>MÜLKI VƏ SIYASI HÜQUQLAR HAQQINDA BEYNƏLXALQ PAKT</a:t>
            </a:r>
            <a:r>
              <a:rPr lang="az-Latn-A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72137"/>
            <a:ext cx="11913704" cy="3016342"/>
          </a:xfrm>
        </p:spPr>
        <p:txBody>
          <a:bodyPr>
            <a:noAutofit/>
          </a:bodyPr>
          <a:lstStyle/>
          <a:p>
            <a:r>
              <a:rPr lang="en-US" sz="2400" dirty="0" err="1"/>
              <a:t>Maddə</a:t>
            </a:r>
            <a:r>
              <a:rPr lang="en-US" sz="2400" dirty="0"/>
              <a:t> 17</a:t>
            </a:r>
            <a:endParaRPr lang="az-Latn-AZ" sz="2400" dirty="0"/>
          </a:p>
          <a:p>
            <a:r>
              <a:rPr lang="en-US" sz="2400" dirty="0"/>
              <a:t> </a:t>
            </a:r>
            <a:r>
              <a:rPr lang="en-US" sz="2800" dirty="0"/>
              <a:t>1. </a:t>
            </a:r>
            <a:r>
              <a:rPr lang="en-US" sz="2800" dirty="0" err="1"/>
              <a:t>Heç</a:t>
            </a:r>
            <a:r>
              <a:rPr lang="en-US" sz="2800" dirty="0"/>
              <a:t> </a:t>
            </a:r>
            <a:r>
              <a:rPr lang="en-US" sz="2800" dirty="0" err="1"/>
              <a:t>kimin</a:t>
            </a:r>
            <a:r>
              <a:rPr lang="en-US" sz="2800" dirty="0"/>
              <a:t> </a:t>
            </a:r>
            <a:r>
              <a:rPr lang="en-US" sz="2800" dirty="0" err="1"/>
              <a:t>şəxsi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ailə</a:t>
            </a:r>
            <a:r>
              <a:rPr lang="en-US" sz="2800" dirty="0"/>
              <a:t> </a:t>
            </a:r>
            <a:r>
              <a:rPr lang="en-US" sz="2800" dirty="0" err="1"/>
              <a:t>həyatına</a:t>
            </a:r>
            <a:r>
              <a:rPr lang="en-US" sz="2800" dirty="0"/>
              <a:t> </a:t>
            </a:r>
            <a:r>
              <a:rPr lang="en-US" sz="2800" dirty="0" err="1"/>
              <a:t>özbaşınalıqla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yaxud</a:t>
            </a:r>
            <a:r>
              <a:rPr lang="en-US" sz="2800" dirty="0"/>
              <a:t> </a:t>
            </a:r>
            <a:r>
              <a:rPr lang="en-US" sz="2800" dirty="0" err="1"/>
              <a:t>qeyri-qanuni</a:t>
            </a:r>
            <a:r>
              <a:rPr lang="en-US" sz="2800" dirty="0"/>
              <a:t> </a:t>
            </a:r>
            <a:r>
              <a:rPr lang="en-US" sz="2800" dirty="0" err="1"/>
              <a:t>müdaxilə</a:t>
            </a:r>
            <a:r>
              <a:rPr lang="en-US" sz="2800" dirty="0"/>
              <a:t>, </a:t>
            </a:r>
            <a:r>
              <a:rPr lang="en-US" sz="2800" dirty="0" err="1"/>
              <a:t>onun</a:t>
            </a:r>
            <a:r>
              <a:rPr lang="en-US" sz="2800" dirty="0"/>
              <a:t> </a:t>
            </a:r>
            <a:r>
              <a:rPr lang="en-US" sz="2800" dirty="0" err="1"/>
              <a:t>evinin</a:t>
            </a:r>
            <a:r>
              <a:rPr lang="en-US" sz="2800" dirty="0"/>
              <a:t> </a:t>
            </a:r>
            <a:r>
              <a:rPr lang="en-US" sz="2800" dirty="0" err="1"/>
              <a:t>toxunulmazlığına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məktublaşmalarının</a:t>
            </a:r>
            <a:r>
              <a:rPr lang="en-US" sz="2800" dirty="0"/>
              <a:t> </a:t>
            </a:r>
            <a:r>
              <a:rPr lang="en-US" sz="2800" dirty="0" err="1"/>
              <a:t>gizliliyinə</a:t>
            </a:r>
            <a:r>
              <a:rPr lang="en-US" sz="2800" dirty="0"/>
              <a:t> </a:t>
            </a:r>
            <a:r>
              <a:rPr lang="en-US" sz="2800" dirty="0" err="1"/>
              <a:t>özbaşınalıqla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err="1"/>
              <a:t>qeyri-qanuni</a:t>
            </a:r>
            <a:r>
              <a:rPr lang="en-US" sz="2800" dirty="0"/>
              <a:t> </a:t>
            </a:r>
            <a:r>
              <a:rPr lang="en-US" sz="2800" dirty="0" err="1"/>
              <a:t>qəsd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err="1"/>
              <a:t>onun</a:t>
            </a:r>
            <a:r>
              <a:rPr lang="en-US" sz="2800" dirty="0"/>
              <a:t> </a:t>
            </a:r>
            <a:r>
              <a:rPr lang="en-US" sz="2800" dirty="0" err="1"/>
              <a:t>ləyaqəti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nüfuzuna</a:t>
            </a:r>
            <a:r>
              <a:rPr lang="en-US" sz="2800" dirty="0"/>
              <a:t> </a:t>
            </a:r>
            <a:r>
              <a:rPr lang="en-US" sz="2800" dirty="0" err="1"/>
              <a:t>qeyri-qanuni</a:t>
            </a:r>
            <a:r>
              <a:rPr lang="en-US" sz="2800" dirty="0"/>
              <a:t> </a:t>
            </a:r>
            <a:r>
              <a:rPr lang="en-US" sz="2800" dirty="0" err="1"/>
              <a:t>qəsd</a:t>
            </a:r>
            <a:r>
              <a:rPr lang="en-US" sz="2800" dirty="0"/>
              <a:t> </a:t>
            </a:r>
            <a:r>
              <a:rPr lang="en-US" sz="2800" dirty="0" err="1"/>
              <a:t>edilə</a:t>
            </a:r>
            <a:r>
              <a:rPr lang="en-US" sz="2800" dirty="0"/>
              <a:t> </a:t>
            </a:r>
            <a:r>
              <a:rPr lang="en-US" sz="2800" dirty="0" err="1"/>
              <a:t>bilməz</a:t>
            </a:r>
            <a:r>
              <a:rPr lang="en-US" sz="2800" dirty="0"/>
              <a:t>. </a:t>
            </a:r>
            <a:endParaRPr lang="az-Latn-AZ" sz="2800" dirty="0"/>
          </a:p>
          <a:p>
            <a:r>
              <a:rPr lang="en-US" sz="2800" dirty="0"/>
              <a:t>2. </a:t>
            </a:r>
            <a:r>
              <a:rPr lang="en-US" sz="2800" dirty="0" err="1"/>
              <a:t>Hər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insan</a:t>
            </a:r>
            <a:r>
              <a:rPr lang="en-US" sz="2800" dirty="0"/>
              <a:t> </a:t>
            </a:r>
            <a:r>
              <a:rPr lang="en-US" sz="2800" dirty="0" err="1"/>
              <a:t>belə</a:t>
            </a:r>
            <a:r>
              <a:rPr lang="en-US" sz="2800" dirty="0"/>
              <a:t> </a:t>
            </a:r>
            <a:r>
              <a:rPr lang="en-US" sz="2800" dirty="0" err="1"/>
              <a:t>müdaxilə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belə</a:t>
            </a:r>
            <a:r>
              <a:rPr lang="en-US" sz="2800" dirty="0"/>
              <a:t> </a:t>
            </a:r>
            <a:r>
              <a:rPr lang="en-US" sz="2800" dirty="0" err="1"/>
              <a:t>qəsdlərdən</a:t>
            </a:r>
            <a:r>
              <a:rPr lang="en-US" sz="2800" dirty="0"/>
              <a:t> </a:t>
            </a:r>
            <a:r>
              <a:rPr lang="en-US" sz="2800" dirty="0" err="1"/>
              <a:t>qanunla</a:t>
            </a:r>
            <a:r>
              <a:rPr lang="en-US" sz="2800" dirty="0"/>
              <a:t> </a:t>
            </a:r>
            <a:r>
              <a:rPr lang="en-US" sz="2800" dirty="0" err="1"/>
              <a:t>qorunmaq</a:t>
            </a:r>
            <a:r>
              <a:rPr lang="en-US" sz="2800" dirty="0"/>
              <a:t> </a:t>
            </a:r>
            <a:r>
              <a:rPr lang="en-US" sz="2800" dirty="0" err="1"/>
              <a:t>hüququna</a:t>
            </a:r>
            <a:r>
              <a:rPr lang="en-US" sz="2800" dirty="0"/>
              <a:t> </a:t>
            </a:r>
            <a:r>
              <a:rPr lang="en-US" sz="2800" dirty="0" err="1"/>
              <a:t>malikdir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54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1" y="0"/>
            <a:ext cx="8537160" cy="18828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z-Latn-AZ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4800" dirty="0">
                <a:latin typeface="Times New Roman" pitchFamily="18" charset="0"/>
                <a:cs typeface="Times New Roman" pitchFamily="18" charset="0"/>
              </a:rPr>
            </a:br>
            <a:r>
              <a:rPr lang="az-Latn-AZ" sz="4800" dirty="0">
                <a:latin typeface="Times New Roman" pitchFamily="18" charset="0"/>
                <a:cs typeface="Times New Roman" pitchFamily="18" charset="0"/>
              </a:rPr>
              <a:t>Uşaq hüquqları haqqında Konvensiya</a:t>
            </a:r>
            <a:br>
              <a:rPr lang="az-Latn-AZ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882820"/>
            <a:ext cx="11822806" cy="4000455"/>
          </a:xfrm>
        </p:spPr>
        <p:txBody>
          <a:bodyPr>
            <a:noAutofit/>
          </a:bodyPr>
          <a:lstStyle/>
          <a:p>
            <a:r>
              <a:rPr lang="en-US" sz="3200" dirty="0" err="1"/>
              <a:t>Maddə</a:t>
            </a:r>
            <a:r>
              <a:rPr lang="en-US" sz="3200" dirty="0"/>
              <a:t> 16 </a:t>
            </a:r>
            <a:endParaRPr lang="az-Latn-AZ" sz="3200" dirty="0"/>
          </a:p>
          <a:p>
            <a:r>
              <a:rPr lang="en-US" sz="3200" dirty="0"/>
              <a:t>1. </a:t>
            </a:r>
            <a:r>
              <a:rPr lang="en-US" sz="3200" dirty="0" err="1"/>
              <a:t>Heç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uşaq</a:t>
            </a:r>
            <a:r>
              <a:rPr lang="en-US" sz="3200" dirty="0"/>
              <a:t> </a:t>
            </a:r>
            <a:r>
              <a:rPr lang="en-US" sz="3200" dirty="0" err="1"/>
              <a:t>onun</a:t>
            </a:r>
            <a:r>
              <a:rPr lang="en-US" sz="3200" dirty="0"/>
              <a:t> </a:t>
            </a:r>
            <a:r>
              <a:rPr lang="en-US" sz="3200" dirty="0" err="1"/>
              <a:t>şəxsi</a:t>
            </a:r>
            <a:r>
              <a:rPr lang="en-US" sz="3200" dirty="0"/>
              <a:t> </a:t>
            </a:r>
            <a:r>
              <a:rPr lang="en-US" sz="3200" dirty="0" err="1"/>
              <a:t>həyat</a:t>
            </a:r>
            <a:r>
              <a:rPr lang="en-US" sz="3200" dirty="0"/>
              <a:t>, </a:t>
            </a:r>
            <a:r>
              <a:rPr lang="en-US" sz="3200" dirty="0" err="1"/>
              <a:t>ailə</a:t>
            </a:r>
            <a:r>
              <a:rPr lang="en-US" sz="3200" dirty="0"/>
              <a:t> </a:t>
            </a:r>
            <a:r>
              <a:rPr lang="en-US" sz="3200" dirty="0" err="1"/>
              <a:t>həyatı</a:t>
            </a:r>
            <a:r>
              <a:rPr lang="en-US" sz="3200" dirty="0"/>
              <a:t>, </a:t>
            </a:r>
            <a:r>
              <a:rPr lang="en-US" sz="3200" dirty="0" err="1"/>
              <a:t>mənzil</a:t>
            </a:r>
            <a:r>
              <a:rPr lang="en-US" sz="3200" dirty="0"/>
              <a:t> </a:t>
            </a:r>
            <a:r>
              <a:rPr lang="en-US" sz="3200" dirty="0" err="1"/>
              <a:t>toxunulmazlığı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</a:t>
            </a:r>
            <a:r>
              <a:rPr lang="en-US" sz="3200" dirty="0" err="1"/>
              <a:t>yazışma</a:t>
            </a:r>
            <a:r>
              <a:rPr lang="en-US" sz="3200" dirty="0"/>
              <a:t> </a:t>
            </a:r>
            <a:r>
              <a:rPr lang="en-US" sz="3200" dirty="0" err="1"/>
              <a:t>sirri</a:t>
            </a:r>
            <a:r>
              <a:rPr lang="en-US" sz="3200" dirty="0"/>
              <a:t> </a:t>
            </a:r>
            <a:r>
              <a:rPr lang="en-US" sz="3200" dirty="0" err="1"/>
              <a:t>hüququnun</a:t>
            </a:r>
            <a:r>
              <a:rPr lang="en-US" sz="3200" dirty="0"/>
              <a:t> </a:t>
            </a:r>
            <a:r>
              <a:rPr lang="en-US" sz="3200" dirty="0" err="1"/>
              <a:t>həyata</a:t>
            </a:r>
            <a:r>
              <a:rPr lang="en-US" sz="3200" dirty="0"/>
              <a:t> </a:t>
            </a:r>
            <a:r>
              <a:rPr lang="en-US" sz="3200" dirty="0" err="1"/>
              <a:t>keçirilməsinə</a:t>
            </a:r>
            <a:r>
              <a:rPr lang="en-US" sz="3200" dirty="0"/>
              <a:t> </a:t>
            </a:r>
            <a:r>
              <a:rPr lang="en-US" sz="3200" dirty="0" err="1"/>
              <a:t>özbaşına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</a:t>
            </a:r>
            <a:r>
              <a:rPr lang="en-US" sz="3200" dirty="0" err="1"/>
              <a:t>qanunsuz</a:t>
            </a:r>
            <a:r>
              <a:rPr lang="en-US" sz="3200" dirty="0"/>
              <a:t> </a:t>
            </a:r>
            <a:r>
              <a:rPr lang="en-US" sz="3200" dirty="0" err="1"/>
              <a:t>müdaxilə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</a:t>
            </a:r>
            <a:r>
              <a:rPr lang="en-US" sz="3200" dirty="0" err="1"/>
              <a:t>şərəf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nüfuzuna</a:t>
            </a:r>
            <a:r>
              <a:rPr lang="en-US" sz="3200" dirty="0"/>
              <a:t> </a:t>
            </a:r>
            <a:r>
              <a:rPr lang="en-US" sz="3200" dirty="0" err="1"/>
              <a:t>qanunsuz</a:t>
            </a:r>
            <a:r>
              <a:rPr lang="en-US" sz="3200" dirty="0"/>
              <a:t> </a:t>
            </a:r>
            <a:r>
              <a:rPr lang="en-US" sz="3200" dirty="0" err="1"/>
              <a:t>qəsd</a:t>
            </a:r>
            <a:r>
              <a:rPr lang="en-US" sz="3200" dirty="0"/>
              <a:t> </a:t>
            </a:r>
            <a:r>
              <a:rPr lang="en-US" sz="3200" dirty="0" err="1"/>
              <a:t>obyekti</a:t>
            </a:r>
            <a:r>
              <a:rPr lang="en-US" sz="3200" dirty="0"/>
              <a:t> </a:t>
            </a:r>
            <a:r>
              <a:rPr lang="en-US" sz="3200" dirty="0" err="1"/>
              <a:t>ola</a:t>
            </a:r>
            <a:r>
              <a:rPr lang="en-US" sz="3200" dirty="0"/>
              <a:t> </a:t>
            </a:r>
            <a:r>
              <a:rPr lang="en-US" sz="3200" dirty="0" err="1"/>
              <a:t>bilməz</a:t>
            </a:r>
            <a:r>
              <a:rPr lang="en-US" sz="3200" dirty="0"/>
              <a:t>.</a:t>
            </a:r>
            <a:endParaRPr lang="az-Latn-AZ" sz="3200" dirty="0"/>
          </a:p>
          <a:p>
            <a:r>
              <a:rPr lang="en-US" sz="3200" dirty="0"/>
              <a:t> 2. </a:t>
            </a:r>
            <a:r>
              <a:rPr lang="en-US" sz="3200" dirty="0" err="1"/>
              <a:t>Uşağın</a:t>
            </a:r>
            <a:r>
              <a:rPr lang="en-US" sz="3200" dirty="0"/>
              <a:t> </a:t>
            </a:r>
            <a:r>
              <a:rPr lang="en-US" sz="3200" dirty="0" err="1"/>
              <a:t>belə</a:t>
            </a:r>
            <a:r>
              <a:rPr lang="en-US" sz="3200" dirty="0"/>
              <a:t> </a:t>
            </a:r>
            <a:r>
              <a:rPr lang="en-US" sz="3200" dirty="0" err="1"/>
              <a:t>müdaxilədən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</a:t>
            </a:r>
            <a:r>
              <a:rPr lang="en-US" sz="3200" dirty="0" err="1"/>
              <a:t>qəsddən</a:t>
            </a:r>
            <a:r>
              <a:rPr lang="en-US" sz="3200" dirty="0"/>
              <a:t> </a:t>
            </a:r>
            <a:r>
              <a:rPr lang="en-US" sz="3200" dirty="0" err="1"/>
              <a:t>qanunla</a:t>
            </a:r>
            <a:r>
              <a:rPr lang="en-US" sz="3200" dirty="0"/>
              <a:t> </a:t>
            </a:r>
            <a:r>
              <a:rPr lang="en-US" sz="3200" dirty="0" err="1"/>
              <a:t>müdafiə</a:t>
            </a:r>
            <a:r>
              <a:rPr lang="en-US" sz="3200" dirty="0"/>
              <a:t> </a:t>
            </a:r>
            <a:r>
              <a:rPr lang="en-US" sz="3200" dirty="0" err="1"/>
              <a:t>olunmaq</a:t>
            </a:r>
            <a:r>
              <a:rPr lang="en-US" sz="3200" dirty="0"/>
              <a:t> </a:t>
            </a:r>
            <a:r>
              <a:rPr lang="en-US" sz="3200" dirty="0" err="1"/>
              <a:t>hüququ</a:t>
            </a:r>
            <a:r>
              <a:rPr lang="en-US" sz="3200" dirty="0"/>
              <a:t> </a:t>
            </a:r>
            <a:r>
              <a:rPr lang="en-US" sz="3200" dirty="0" err="1"/>
              <a:t>vardır</a:t>
            </a:r>
            <a:r>
              <a:rPr lang="en-US" sz="3200" dirty="0"/>
              <a:t>.</a:t>
            </a:r>
            <a:endParaRPr lang="az-Latn-A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17995E-6D05-42F3-881D-301936E7E86E}" type="slidenum">
              <a:rPr lang="ru-RU" altLang="ru-RU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7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145774"/>
            <a:ext cx="8540750" cy="10336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i="1" dirty="0" err="1"/>
              <a:t>Azərbaycan</a:t>
            </a:r>
            <a:r>
              <a:rPr lang="en-US" sz="2800" i="1" dirty="0"/>
              <a:t> </a:t>
            </a:r>
            <a:r>
              <a:rPr lang="en-US" sz="2800" i="1" dirty="0" err="1"/>
              <a:t>Respublikası</a:t>
            </a:r>
            <a:r>
              <a:rPr lang="en-US" sz="2800" i="1" dirty="0"/>
              <a:t> </a:t>
            </a:r>
            <a:r>
              <a:rPr lang="en-US" sz="2800" i="1" dirty="0" err="1"/>
              <a:t>Konstitusiyasının</a:t>
            </a:r>
            <a:r>
              <a:rPr lang="en-US" sz="2800" i="1" dirty="0"/>
              <a:t> </a:t>
            </a:r>
            <a:r>
              <a:rPr lang="az-Latn-AZ" sz="2800" i="1" dirty="0"/>
              <a:t>32</a:t>
            </a:r>
            <a:r>
              <a:rPr lang="en-US" sz="2800" i="1" dirty="0"/>
              <a:t>-ci </a:t>
            </a:r>
            <a:r>
              <a:rPr lang="en-US" sz="2800" i="1" dirty="0" err="1"/>
              <a:t>maddəsi</a:t>
            </a:r>
            <a:r>
              <a:rPr lang="en-US" sz="2800" i="1" dirty="0"/>
              <a:t> </a:t>
            </a:r>
            <a:endParaRPr lang="ru-RU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874644"/>
            <a:ext cx="11235894" cy="571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az-Latn-AZ" sz="2900" smtClean="0"/>
              <a:t>        </a:t>
            </a:r>
            <a:r>
              <a:rPr lang="en-US" sz="2900" smtClean="0"/>
              <a:t>Şəxsi </a:t>
            </a:r>
            <a:r>
              <a:rPr lang="en-US" sz="2900" dirty="0" err="1"/>
              <a:t>toxunulmazlıq</a:t>
            </a:r>
            <a:r>
              <a:rPr lang="en-US" sz="2900" dirty="0"/>
              <a:t> </a:t>
            </a:r>
            <a:r>
              <a:rPr lang="en-US" sz="2900" dirty="0" err="1"/>
              <a:t>hüququ</a:t>
            </a:r>
            <a:r>
              <a:rPr lang="en-US" sz="2900" dirty="0"/>
              <a:t> </a:t>
            </a:r>
            <a:endParaRPr lang="az-Latn-AZ" sz="2900" dirty="0"/>
          </a:p>
          <a:p>
            <a:pPr marL="571500" indent="-571500">
              <a:buAutoNum type="romanUcPeriod"/>
              <a:defRPr/>
            </a:pPr>
            <a:r>
              <a:rPr lang="en-US" sz="2900" dirty="0" err="1"/>
              <a:t>Hər</a:t>
            </a:r>
            <a:r>
              <a:rPr lang="en-US" sz="2900" dirty="0"/>
              <a:t> </a:t>
            </a:r>
            <a:r>
              <a:rPr lang="en-US" sz="2900" dirty="0" err="1"/>
              <a:t>kəsin</a:t>
            </a:r>
            <a:r>
              <a:rPr lang="en-US" sz="2900" dirty="0"/>
              <a:t> </a:t>
            </a:r>
            <a:r>
              <a:rPr lang="en-US" sz="2900" dirty="0" err="1"/>
              <a:t>şəxsi</a:t>
            </a:r>
            <a:r>
              <a:rPr lang="en-US" sz="2900" dirty="0"/>
              <a:t> </a:t>
            </a:r>
            <a:r>
              <a:rPr lang="en-US" sz="2900" dirty="0" err="1"/>
              <a:t>toxunulmazlıq</a:t>
            </a:r>
            <a:r>
              <a:rPr lang="en-US" sz="2900" dirty="0"/>
              <a:t> </a:t>
            </a:r>
            <a:r>
              <a:rPr lang="en-US" sz="2900" dirty="0" err="1"/>
              <a:t>hüququ</a:t>
            </a:r>
            <a:r>
              <a:rPr lang="en-US" sz="2900" dirty="0"/>
              <a:t> </a:t>
            </a:r>
            <a:r>
              <a:rPr lang="en-US" sz="2900" dirty="0" err="1"/>
              <a:t>vardır</a:t>
            </a:r>
            <a:r>
              <a:rPr lang="en-US" sz="2900" dirty="0"/>
              <a:t>.</a:t>
            </a:r>
            <a:endParaRPr lang="az-Latn-AZ" sz="2900" dirty="0"/>
          </a:p>
          <a:p>
            <a:pPr marL="571500" indent="-571500">
              <a:buAutoNum type="romanUcPeriod"/>
              <a:defRPr/>
            </a:pPr>
            <a:r>
              <a:rPr lang="en-US" sz="2900" dirty="0"/>
              <a:t> II. </a:t>
            </a:r>
            <a:r>
              <a:rPr lang="en-US" sz="2900" dirty="0" err="1"/>
              <a:t>Hər</a:t>
            </a:r>
            <a:r>
              <a:rPr lang="en-US" sz="2900" dirty="0"/>
              <a:t> </a:t>
            </a:r>
            <a:r>
              <a:rPr lang="en-US" sz="2900" dirty="0" err="1"/>
              <a:t>kəsin</a:t>
            </a:r>
            <a:r>
              <a:rPr lang="en-US" sz="2900" dirty="0"/>
              <a:t> </a:t>
            </a:r>
            <a:r>
              <a:rPr lang="en-US" sz="2900" dirty="0" err="1"/>
              <a:t>şəxsi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ailə</a:t>
            </a:r>
            <a:r>
              <a:rPr lang="en-US" sz="2900" dirty="0"/>
              <a:t> </a:t>
            </a:r>
            <a:r>
              <a:rPr lang="en-US" sz="2900" dirty="0" err="1"/>
              <a:t>həyatının</a:t>
            </a:r>
            <a:r>
              <a:rPr lang="en-US" sz="2900" dirty="0"/>
              <a:t> </a:t>
            </a:r>
            <a:r>
              <a:rPr lang="en-US" sz="2900" dirty="0" err="1"/>
              <a:t>sirrini</a:t>
            </a:r>
            <a:r>
              <a:rPr lang="en-US" sz="2900" dirty="0"/>
              <a:t> </a:t>
            </a:r>
            <a:r>
              <a:rPr lang="en-US" sz="2900" dirty="0" err="1"/>
              <a:t>saxlamaq</a:t>
            </a:r>
            <a:r>
              <a:rPr lang="en-US" sz="2900" dirty="0"/>
              <a:t> </a:t>
            </a:r>
            <a:r>
              <a:rPr lang="en-US" sz="2900" dirty="0" err="1"/>
              <a:t>hüququ</a:t>
            </a:r>
            <a:r>
              <a:rPr lang="en-US" sz="2900" dirty="0"/>
              <a:t> </a:t>
            </a:r>
            <a:r>
              <a:rPr lang="en-US" sz="2900" dirty="0" err="1"/>
              <a:t>vardır</a:t>
            </a:r>
            <a:r>
              <a:rPr lang="en-US" sz="2900" dirty="0"/>
              <a:t>. </a:t>
            </a:r>
            <a:r>
              <a:rPr lang="en-US" sz="2900" dirty="0" err="1"/>
              <a:t>Qanunla</a:t>
            </a:r>
            <a:r>
              <a:rPr lang="en-US" sz="2900" dirty="0"/>
              <a:t> </a:t>
            </a:r>
            <a:r>
              <a:rPr lang="en-US" sz="2900" dirty="0" err="1"/>
              <a:t>nəzərdə</a:t>
            </a:r>
            <a:r>
              <a:rPr lang="en-US" sz="2900" dirty="0"/>
              <a:t> </a:t>
            </a:r>
            <a:r>
              <a:rPr lang="en-US" sz="2900" dirty="0" err="1"/>
              <a:t>tutulan</a:t>
            </a:r>
            <a:r>
              <a:rPr lang="en-US" sz="2900" dirty="0"/>
              <a:t> </a:t>
            </a:r>
            <a:r>
              <a:rPr lang="en-US" sz="2900" dirty="0" err="1"/>
              <a:t>hallardan</a:t>
            </a:r>
            <a:r>
              <a:rPr lang="en-US" sz="2900" dirty="0"/>
              <a:t> </a:t>
            </a:r>
            <a:r>
              <a:rPr lang="en-US" sz="2900" dirty="0" err="1"/>
              <a:t>başqa</a:t>
            </a:r>
            <a:r>
              <a:rPr lang="en-US" sz="2900" dirty="0"/>
              <a:t> </a:t>
            </a:r>
            <a:r>
              <a:rPr lang="en-US" sz="2900" dirty="0" err="1"/>
              <a:t>şəxsi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ailə</a:t>
            </a:r>
            <a:r>
              <a:rPr lang="en-US" sz="2900" dirty="0"/>
              <a:t> </a:t>
            </a:r>
            <a:r>
              <a:rPr lang="en-US" sz="2900" dirty="0" err="1"/>
              <a:t>həyatına</a:t>
            </a:r>
            <a:r>
              <a:rPr lang="en-US" sz="2900" dirty="0"/>
              <a:t> </a:t>
            </a:r>
            <a:r>
              <a:rPr lang="en-US" sz="2900" dirty="0" err="1"/>
              <a:t>müdaxilə</a:t>
            </a:r>
            <a:r>
              <a:rPr lang="en-US" sz="2900" dirty="0"/>
              <a:t> </a:t>
            </a:r>
            <a:r>
              <a:rPr lang="en-US" sz="2900" dirty="0" err="1"/>
              <a:t>etmək</a:t>
            </a:r>
            <a:r>
              <a:rPr lang="en-US" sz="2900" dirty="0"/>
              <a:t> </a:t>
            </a:r>
            <a:r>
              <a:rPr lang="en-US" sz="2900" dirty="0" err="1"/>
              <a:t>qadağandır</a:t>
            </a:r>
            <a:r>
              <a:rPr lang="en-US" sz="2900" dirty="0"/>
              <a:t>. </a:t>
            </a:r>
            <a:r>
              <a:rPr lang="en-US" sz="2900" dirty="0" err="1"/>
              <a:t>Hər</a:t>
            </a:r>
            <a:r>
              <a:rPr lang="en-US" sz="2900" dirty="0"/>
              <a:t> </a:t>
            </a:r>
            <a:r>
              <a:rPr lang="en-US" sz="2900" dirty="0" err="1"/>
              <a:t>kəsin</a:t>
            </a:r>
            <a:r>
              <a:rPr lang="en-US" sz="2900" dirty="0"/>
              <a:t> </a:t>
            </a:r>
            <a:r>
              <a:rPr lang="en-US" sz="2900" dirty="0" err="1"/>
              <a:t>şəxsi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ailə</a:t>
            </a:r>
            <a:r>
              <a:rPr lang="en-US" sz="2900" dirty="0"/>
              <a:t> </a:t>
            </a:r>
            <a:r>
              <a:rPr lang="en-US" sz="2900" dirty="0" err="1"/>
              <a:t>həyatına</a:t>
            </a:r>
            <a:r>
              <a:rPr lang="en-US" sz="2900" dirty="0"/>
              <a:t> </a:t>
            </a:r>
            <a:r>
              <a:rPr lang="en-US" sz="2900" dirty="0" err="1"/>
              <a:t>qanunsuz</a:t>
            </a:r>
            <a:r>
              <a:rPr lang="en-US" sz="2900" dirty="0"/>
              <a:t> </a:t>
            </a:r>
            <a:r>
              <a:rPr lang="en-US" sz="2900" dirty="0" err="1"/>
              <a:t>müdaxilədən</a:t>
            </a:r>
            <a:r>
              <a:rPr lang="en-US" sz="2900" dirty="0"/>
              <a:t> </a:t>
            </a:r>
            <a:r>
              <a:rPr lang="en-US" sz="2900" dirty="0" err="1"/>
              <a:t>müdafiə</a:t>
            </a:r>
            <a:r>
              <a:rPr lang="en-US" sz="2900" dirty="0"/>
              <a:t> </a:t>
            </a:r>
            <a:r>
              <a:rPr lang="en-US" sz="2900" dirty="0" err="1"/>
              <a:t>hüququ</a:t>
            </a:r>
            <a:r>
              <a:rPr lang="en-US" sz="2900" dirty="0"/>
              <a:t> </a:t>
            </a:r>
            <a:r>
              <a:rPr lang="en-US" sz="2900" dirty="0" err="1"/>
              <a:t>vardır</a:t>
            </a:r>
            <a:r>
              <a:rPr lang="en-US" sz="2900" dirty="0"/>
              <a:t>. </a:t>
            </a:r>
            <a:endParaRPr lang="az-Latn-AZ" sz="2900" dirty="0"/>
          </a:p>
          <a:p>
            <a:pPr marL="571500" indent="-571500">
              <a:buAutoNum type="romanUcPeriod"/>
              <a:defRPr/>
            </a:pPr>
            <a:r>
              <a:rPr lang="en-US" sz="2900" dirty="0"/>
              <a:t>III. </a:t>
            </a:r>
            <a:r>
              <a:rPr lang="en-US" sz="2900" dirty="0" err="1"/>
              <a:t>Öz</a:t>
            </a:r>
            <a:r>
              <a:rPr lang="en-US" sz="2900" dirty="0"/>
              <a:t> </a:t>
            </a:r>
            <a:r>
              <a:rPr lang="en-US" sz="2900" dirty="0" err="1"/>
              <a:t>razılığı</a:t>
            </a:r>
            <a:r>
              <a:rPr lang="en-US" sz="2900" dirty="0"/>
              <a:t> </a:t>
            </a:r>
            <a:r>
              <a:rPr lang="en-US" sz="2900" dirty="0" err="1"/>
              <a:t>olmadan</a:t>
            </a:r>
            <a:r>
              <a:rPr lang="en-US" sz="2900" dirty="0"/>
              <a:t> </a:t>
            </a:r>
            <a:r>
              <a:rPr lang="en-US" sz="2900" dirty="0" err="1"/>
              <a:t>kimsənin</a:t>
            </a:r>
            <a:r>
              <a:rPr lang="en-US" sz="2900" dirty="0"/>
              <a:t> </a:t>
            </a:r>
            <a:r>
              <a:rPr lang="en-US" sz="2900" dirty="0" err="1"/>
              <a:t>şəxsi</a:t>
            </a:r>
            <a:r>
              <a:rPr lang="en-US" sz="2900" dirty="0"/>
              <a:t> </a:t>
            </a:r>
            <a:r>
              <a:rPr lang="en-US" sz="2900" dirty="0" err="1"/>
              <a:t>həyatı</a:t>
            </a:r>
            <a:r>
              <a:rPr lang="en-US" sz="2900" dirty="0"/>
              <a:t> </a:t>
            </a:r>
            <a:r>
              <a:rPr lang="en-US" sz="2900" dirty="0" err="1"/>
              <a:t>haqqında</a:t>
            </a:r>
            <a:r>
              <a:rPr lang="en-US" sz="2900" dirty="0"/>
              <a:t> </a:t>
            </a:r>
            <a:r>
              <a:rPr lang="en-US" sz="2900" dirty="0" err="1"/>
              <a:t>məlumatın</a:t>
            </a:r>
            <a:r>
              <a:rPr lang="en-US" sz="2900" dirty="0"/>
              <a:t> </a:t>
            </a:r>
            <a:r>
              <a:rPr lang="en-US" sz="2900" dirty="0" err="1"/>
              <a:t>toplanılmasına</a:t>
            </a:r>
            <a:r>
              <a:rPr lang="en-US" sz="2900" dirty="0"/>
              <a:t>, </a:t>
            </a:r>
            <a:r>
              <a:rPr lang="en-US" sz="2900" dirty="0" err="1"/>
              <a:t>saxlanılmasına</a:t>
            </a:r>
            <a:r>
              <a:rPr lang="en-US" sz="2900" dirty="0"/>
              <a:t>, </a:t>
            </a:r>
            <a:r>
              <a:rPr lang="en-US" sz="2900" dirty="0" err="1"/>
              <a:t>istifadəsinə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yayılmasına</a:t>
            </a:r>
            <a:r>
              <a:rPr lang="en-US" sz="2900" dirty="0"/>
              <a:t> </a:t>
            </a:r>
            <a:r>
              <a:rPr lang="en-US" sz="2900" dirty="0" err="1"/>
              <a:t>yol</a:t>
            </a:r>
            <a:r>
              <a:rPr lang="en-US" sz="2900" dirty="0"/>
              <a:t> </a:t>
            </a:r>
            <a:r>
              <a:rPr lang="en-US" sz="2900" dirty="0" err="1"/>
              <a:t>verilmir</a:t>
            </a:r>
            <a:r>
              <a:rPr lang="en-US" sz="2900" dirty="0"/>
              <a:t>. </a:t>
            </a:r>
            <a:r>
              <a:rPr lang="en-US" sz="2900" dirty="0" err="1"/>
              <a:t>Qanunla</a:t>
            </a:r>
            <a:r>
              <a:rPr lang="en-US" sz="2900" dirty="0"/>
              <a:t> </a:t>
            </a:r>
            <a:r>
              <a:rPr lang="en-US" sz="2900" dirty="0" err="1"/>
              <a:t>müəyyən</a:t>
            </a:r>
            <a:r>
              <a:rPr lang="en-US" sz="2900" dirty="0"/>
              <a:t> </a:t>
            </a:r>
            <a:r>
              <a:rPr lang="en-US" sz="2900" dirty="0" err="1"/>
              <a:t>edilmiş</a:t>
            </a:r>
            <a:r>
              <a:rPr lang="en-US" sz="2900" dirty="0"/>
              <a:t> </a:t>
            </a:r>
            <a:r>
              <a:rPr lang="en-US" sz="2900" dirty="0" err="1"/>
              <a:t>hallar</a:t>
            </a:r>
            <a:r>
              <a:rPr lang="en-US" sz="2900" dirty="0"/>
              <a:t> </a:t>
            </a:r>
            <a:r>
              <a:rPr lang="en-US" sz="2900" dirty="0" err="1"/>
              <a:t>istisna</a:t>
            </a:r>
            <a:r>
              <a:rPr lang="en-US" sz="2900" dirty="0"/>
              <a:t> </a:t>
            </a:r>
            <a:r>
              <a:rPr lang="en-US" sz="2900" dirty="0" err="1"/>
              <a:t>olmaqla</a:t>
            </a:r>
            <a:r>
              <a:rPr lang="en-US" sz="2900" dirty="0"/>
              <a:t>, </a:t>
            </a:r>
            <a:r>
              <a:rPr lang="en-US" sz="2900" dirty="0" err="1"/>
              <a:t>heç</a:t>
            </a:r>
            <a:r>
              <a:rPr lang="en-US" sz="2900" dirty="0"/>
              <a:t> </a:t>
            </a:r>
            <a:r>
              <a:rPr lang="en-US" sz="2900" dirty="0" err="1"/>
              <a:t>kəs</a:t>
            </a:r>
            <a:r>
              <a:rPr lang="en-US" sz="2900" dirty="0"/>
              <a:t> </a:t>
            </a:r>
            <a:r>
              <a:rPr lang="en-US" sz="2900" dirty="0" err="1"/>
              <a:t>onun</a:t>
            </a:r>
            <a:r>
              <a:rPr lang="en-US" sz="2900" dirty="0"/>
              <a:t> </a:t>
            </a:r>
            <a:r>
              <a:rPr lang="en-US" sz="2900" dirty="0" err="1"/>
              <a:t>xəbəri</a:t>
            </a:r>
            <a:r>
              <a:rPr lang="en-US" sz="2900" dirty="0"/>
              <a:t> </a:t>
            </a:r>
            <a:r>
              <a:rPr lang="en-US" sz="2900" dirty="0" err="1"/>
              <a:t>olmadan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ya</a:t>
            </a:r>
            <a:r>
              <a:rPr lang="en-US" sz="2900" dirty="0"/>
              <a:t> </a:t>
            </a:r>
            <a:r>
              <a:rPr lang="en-US" sz="2900" dirty="0" err="1"/>
              <a:t>etirazına</a:t>
            </a:r>
            <a:r>
              <a:rPr lang="en-US" sz="2900" dirty="0"/>
              <a:t> </a:t>
            </a:r>
            <a:r>
              <a:rPr lang="en-US" sz="2900" dirty="0" err="1"/>
              <a:t>baxmadan</a:t>
            </a:r>
            <a:r>
              <a:rPr lang="en-US" sz="2900" dirty="0"/>
              <a:t> </a:t>
            </a:r>
            <a:r>
              <a:rPr lang="en-US" sz="2900" dirty="0" err="1"/>
              <a:t>izlənilə</a:t>
            </a:r>
            <a:r>
              <a:rPr lang="en-US" sz="2900" dirty="0"/>
              <a:t> </a:t>
            </a:r>
            <a:r>
              <a:rPr lang="en-US" sz="2900" dirty="0" err="1"/>
              <a:t>bilməz</a:t>
            </a:r>
            <a:r>
              <a:rPr lang="en-US" sz="2900" dirty="0"/>
              <a:t>, video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foto</a:t>
            </a:r>
            <a:r>
              <a:rPr lang="en-US" sz="2900" dirty="0"/>
              <a:t> </a:t>
            </a:r>
            <a:r>
              <a:rPr lang="en-US" sz="2900" dirty="0" err="1"/>
              <a:t>çəkilişinə</a:t>
            </a:r>
            <a:r>
              <a:rPr lang="en-US" sz="2900" dirty="0"/>
              <a:t>, </a:t>
            </a:r>
            <a:r>
              <a:rPr lang="en-US" sz="2900" dirty="0" err="1"/>
              <a:t>səs</a:t>
            </a:r>
            <a:r>
              <a:rPr lang="en-US" sz="2900" dirty="0"/>
              <a:t> </a:t>
            </a:r>
            <a:r>
              <a:rPr lang="en-US" sz="2900" dirty="0" err="1"/>
              <a:t>yazısına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digər</a:t>
            </a:r>
            <a:r>
              <a:rPr lang="en-US" sz="2900" dirty="0"/>
              <a:t> </a:t>
            </a:r>
            <a:r>
              <a:rPr lang="en-US" sz="2900" dirty="0" err="1"/>
              <a:t>bu</a:t>
            </a:r>
            <a:r>
              <a:rPr lang="en-US" sz="2900" dirty="0"/>
              <a:t> </a:t>
            </a:r>
            <a:r>
              <a:rPr lang="en-US" sz="2900" dirty="0" err="1"/>
              <a:t>cür</a:t>
            </a:r>
            <a:r>
              <a:rPr lang="en-US" sz="2900" dirty="0"/>
              <a:t> </a:t>
            </a:r>
            <a:r>
              <a:rPr lang="en-US" sz="2900" dirty="0" err="1"/>
              <a:t>hərəkətlərə</a:t>
            </a:r>
            <a:r>
              <a:rPr lang="en-US" sz="2900" dirty="0"/>
              <a:t> </a:t>
            </a:r>
            <a:r>
              <a:rPr lang="en-US" sz="2900" dirty="0" err="1"/>
              <a:t>məruz</a:t>
            </a:r>
            <a:r>
              <a:rPr lang="en-US" sz="2900" dirty="0"/>
              <a:t> </a:t>
            </a:r>
            <a:r>
              <a:rPr lang="en-US" sz="2900" dirty="0" err="1"/>
              <a:t>qoyula</a:t>
            </a:r>
            <a:r>
              <a:rPr lang="en-US" sz="2900" dirty="0"/>
              <a:t> </a:t>
            </a:r>
            <a:r>
              <a:rPr lang="en-US" sz="2900" dirty="0" err="1"/>
              <a:t>bilməz</a:t>
            </a:r>
            <a:r>
              <a:rPr lang="en-US" sz="2900" dirty="0"/>
              <a:t>.</a:t>
            </a:r>
            <a:endParaRPr lang="az-Latn-AZ" sz="2900" dirty="0"/>
          </a:p>
          <a:p>
            <a:pPr marL="571500" indent="-571500">
              <a:buAutoNum type="romanUcPeriod"/>
              <a:defRPr/>
            </a:pPr>
            <a:r>
              <a:rPr lang="en-US" sz="2900" dirty="0"/>
              <a:t> IV. </a:t>
            </a:r>
            <a:r>
              <a:rPr lang="en-US" sz="2900" dirty="0" err="1"/>
              <a:t>Hər</a:t>
            </a:r>
            <a:r>
              <a:rPr lang="en-US" sz="2900" dirty="0"/>
              <a:t> </a:t>
            </a:r>
            <a:r>
              <a:rPr lang="en-US" sz="2900" dirty="0" err="1"/>
              <a:t>kəsin</a:t>
            </a:r>
            <a:r>
              <a:rPr lang="en-US" sz="2900" dirty="0"/>
              <a:t> </a:t>
            </a:r>
            <a:r>
              <a:rPr lang="en-US" sz="2900" dirty="0" err="1"/>
              <a:t>yazışma</a:t>
            </a:r>
            <a:r>
              <a:rPr lang="en-US" sz="2900" dirty="0"/>
              <a:t>, </a:t>
            </a:r>
            <a:r>
              <a:rPr lang="en-US" sz="2900" dirty="0" err="1"/>
              <a:t>telefon</a:t>
            </a:r>
            <a:r>
              <a:rPr lang="en-US" sz="2900" dirty="0"/>
              <a:t> </a:t>
            </a:r>
            <a:r>
              <a:rPr lang="en-US" sz="2900" dirty="0" err="1"/>
              <a:t>danışıqları</a:t>
            </a:r>
            <a:r>
              <a:rPr lang="en-US" sz="2900" dirty="0"/>
              <a:t>, </a:t>
            </a:r>
            <a:r>
              <a:rPr lang="en-US" sz="2900" dirty="0" err="1"/>
              <a:t>poçt</a:t>
            </a:r>
            <a:r>
              <a:rPr lang="en-US" sz="2900" dirty="0"/>
              <a:t>, </a:t>
            </a:r>
            <a:r>
              <a:rPr lang="en-US" sz="2900" dirty="0" err="1"/>
              <a:t>teleqraf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digər</a:t>
            </a:r>
            <a:r>
              <a:rPr lang="en-US" sz="2900" dirty="0"/>
              <a:t> </a:t>
            </a:r>
            <a:r>
              <a:rPr lang="en-US" sz="2900" dirty="0" err="1"/>
              <a:t>rabitə</a:t>
            </a:r>
            <a:r>
              <a:rPr lang="en-US" sz="2900" dirty="0"/>
              <a:t> </a:t>
            </a:r>
            <a:r>
              <a:rPr lang="en-US" sz="2900" dirty="0" err="1"/>
              <a:t>vasitələri</a:t>
            </a:r>
            <a:r>
              <a:rPr lang="en-US" sz="2900" dirty="0"/>
              <a:t> </a:t>
            </a:r>
            <a:r>
              <a:rPr lang="en-US" sz="2900" dirty="0" err="1"/>
              <a:t>ilə</a:t>
            </a:r>
            <a:r>
              <a:rPr lang="en-US" sz="2900" dirty="0"/>
              <a:t> </a:t>
            </a:r>
            <a:r>
              <a:rPr lang="en-US" sz="2900" dirty="0" err="1"/>
              <a:t>ötürülən</a:t>
            </a:r>
            <a:r>
              <a:rPr lang="en-US" sz="2900" dirty="0"/>
              <a:t> </a:t>
            </a:r>
            <a:r>
              <a:rPr lang="en-US" sz="2900" dirty="0" err="1"/>
              <a:t>məlumatın</a:t>
            </a:r>
            <a:r>
              <a:rPr lang="en-US" sz="2900" dirty="0"/>
              <a:t> </a:t>
            </a:r>
            <a:r>
              <a:rPr lang="en-US" sz="2900" dirty="0" err="1"/>
              <a:t>sirrini</a:t>
            </a:r>
            <a:r>
              <a:rPr lang="en-US" sz="2900" dirty="0"/>
              <a:t> </a:t>
            </a:r>
            <a:r>
              <a:rPr lang="en-US" sz="2900" dirty="0" err="1"/>
              <a:t>saxlamaq</a:t>
            </a:r>
            <a:r>
              <a:rPr lang="en-US" sz="2900" dirty="0"/>
              <a:t> </a:t>
            </a:r>
            <a:r>
              <a:rPr lang="en-US" sz="2900" dirty="0" err="1"/>
              <a:t>hüququna</a:t>
            </a:r>
            <a:r>
              <a:rPr lang="en-US" sz="2900" dirty="0"/>
              <a:t> </a:t>
            </a:r>
            <a:r>
              <a:rPr lang="en-US" sz="2900" dirty="0" err="1"/>
              <a:t>dövlət</a:t>
            </a:r>
            <a:r>
              <a:rPr lang="en-US" sz="2900" dirty="0"/>
              <a:t> </a:t>
            </a:r>
            <a:r>
              <a:rPr lang="en-US" sz="2900" dirty="0" err="1"/>
              <a:t>təminat</a:t>
            </a:r>
            <a:r>
              <a:rPr lang="en-US" sz="2900" dirty="0"/>
              <a:t> </a:t>
            </a:r>
            <a:r>
              <a:rPr lang="en-US" sz="2900" dirty="0" err="1"/>
              <a:t>verir</a:t>
            </a:r>
            <a:r>
              <a:rPr lang="en-US" sz="2900" dirty="0"/>
              <a:t>. Bu </a:t>
            </a:r>
            <a:r>
              <a:rPr lang="en-US" sz="2900" dirty="0" err="1"/>
              <a:t>hüquq</a:t>
            </a:r>
            <a:r>
              <a:rPr lang="en-US" sz="2900" dirty="0"/>
              <a:t> </a:t>
            </a:r>
            <a:r>
              <a:rPr lang="en-US" sz="2900" dirty="0" err="1"/>
              <a:t>qanunla</a:t>
            </a:r>
            <a:r>
              <a:rPr lang="en-US" sz="2900" dirty="0"/>
              <a:t> </a:t>
            </a:r>
            <a:r>
              <a:rPr lang="en-US" sz="2900" dirty="0" err="1"/>
              <a:t>nəzərdə</a:t>
            </a:r>
            <a:r>
              <a:rPr lang="en-US" sz="2900" dirty="0"/>
              <a:t> </a:t>
            </a:r>
            <a:r>
              <a:rPr lang="en-US" sz="2900" dirty="0" err="1"/>
              <a:t>tutulmuş</a:t>
            </a:r>
            <a:r>
              <a:rPr lang="en-US" sz="2900" dirty="0"/>
              <a:t> </a:t>
            </a:r>
            <a:r>
              <a:rPr lang="en-US" sz="2900" dirty="0" err="1"/>
              <a:t>qaydada</a:t>
            </a:r>
            <a:r>
              <a:rPr lang="en-US" sz="2900" dirty="0"/>
              <a:t> </a:t>
            </a:r>
            <a:r>
              <a:rPr lang="en-US" sz="2900" dirty="0" err="1"/>
              <a:t>cinayətin</a:t>
            </a:r>
            <a:r>
              <a:rPr lang="en-US" sz="2900" dirty="0"/>
              <a:t> </a:t>
            </a:r>
            <a:r>
              <a:rPr lang="en-US" sz="2900" dirty="0" err="1"/>
              <a:t>qarşısını</a:t>
            </a:r>
            <a:r>
              <a:rPr lang="en-US" sz="2900" dirty="0"/>
              <a:t> </a:t>
            </a:r>
            <a:r>
              <a:rPr lang="en-US" sz="2900" dirty="0" err="1"/>
              <a:t>almaqdan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ya</a:t>
            </a:r>
            <a:r>
              <a:rPr lang="en-US" sz="2900" dirty="0"/>
              <a:t> </a:t>
            </a:r>
            <a:r>
              <a:rPr lang="en-US" sz="2900" dirty="0" err="1"/>
              <a:t>cinayət</a:t>
            </a:r>
            <a:r>
              <a:rPr lang="en-US" sz="2900" dirty="0"/>
              <a:t> </a:t>
            </a:r>
            <a:r>
              <a:rPr lang="en-US" sz="2900" dirty="0" err="1"/>
              <a:t>işinin</a:t>
            </a:r>
            <a:r>
              <a:rPr lang="en-US" sz="2900" dirty="0"/>
              <a:t> </a:t>
            </a:r>
            <a:r>
              <a:rPr lang="en-US" sz="2900" dirty="0" err="1"/>
              <a:t>istintaqı</a:t>
            </a:r>
            <a:r>
              <a:rPr lang="en-US" sz="2900" dirty="0"/>
              <a:t> </a:t>
            </a:r>
            <a:r>
              <a:rPr lang="en-US" sz="2900" dirty="0" err="1"/>
              <a:t>zamanı</a:t>
            </a:r>
            <a:r>
              <a:rPr lang="en-US" sz="2900" dirty="0"/>
              <a:t> </a:t>
            </a:r>
            <a:r>
              <a:rPr lang="en-US" sz="2900" dirty="0" err="1"/>
              <a:t>həqiqəti</a:t>
            </a:r>
            <a:r>
              <a:rPr lang="en-US" sz="2900" dirty="0"/>
              <a:t> </a:t>
            </a:r>
            <a:r>
              <a:rPr lang="en-US" sz="2900" dirty="0" err="1"/>
              <a:t>üzə</a:t>
            </a:r>
            <a:r>
              <a:rPr lang="en-US" sz="2900" dirty="0"/>
              <a:t> </a:t>
            </a:r>
            <a:r>
              <a:rPr lang="en-US" sz="2900" dirty="0" err="1"/>
              <a:t>çıxarmaqdan</a:t>
            </a:r>
            <a:r>
              <a:rPr lang="en-US" sz="2900" dirty="0"/>
              <a:t> </a:t>
            </a:r>
            <a:r>
              <a:rPr lang="en-US" sz="2900" dirty="0" err="1"/>
              <a:t>ötrü</a:t>
            </a:r>
            <a:r>
              <a:rPr lang="en-US" sz="2900" dirty="0"/>
              <a:t> </a:t>
            </a:r>
            <a:r>
              <a:rPr lang="en-US" sz="2900" dirty="0" err="1"/>
              <a:t>məhdudlaşdırıla</a:t>
            </a:r>
            <a:r>
              <a:rPr lang="en-US" sz="2900" dirty="0"/>
              <a:t> </a:t>
            </a:r>
            <a:r>
              <a:rPr lang="en-US" sz="2900" dirty="0" err="1"/>
              <a:t>bilər</a:t>
            </a:r>
            <a:r>
              <a:rPr lang="en-US" sz="2900" dirty="0"/>
              <a:t>. </a:t>
            </a:r>
            <a:endParaRPr lang="az-Latn-AZ" sz="2900" dirty="0"/>
          </a:p>
          <a:p>
            <a:pPr marL="571500" indent="-571500">
              <a:buAutoNum type="romanUcPeriod"/>
              <a:defRPr/>
            </a:pPr>
            <a:r>
              <a:rPr lang="en-US" sz="2900" dirty="0"/>
              <a:t>V. </a:t>
            </a:r>
            <a:r>
              <a:rPr lang="en-US" sz="2900" dirty="0" err="1"/>
              <a:t>Qanunla</a:t>
            </a:r>
            <a:r>
              <a:rPr lang="en-US" sz="2900" dirty="0"/>
              <a:t> </a:t>
            </a:r>
            <a:r>
              <a:rPr lang="en-US" sz="2900" dirty="0" err="1"/>
              <a:t>müəyyən</a:t>
            </a:r>
            <a:r>
              <a:rPr lang="en-US" sz="2900" dirty="0"/>
              <a:t> </a:t>
            </a:r>
            <a:r>
              <a:rPr lang="en-US" sz="2900" dirty="0" err="1"/>
              <a:t>edilmiş</a:t>
            </a:r>
            <a:r>
              <a:rPr lang="en-US" sz="2900" dirty="0"/>
              <a:t> </a:t>
            </a:r>
            <a:r>
              <a:rPr lang="en-US" sz="2900" dirty="0" err="1"/>
              <a:t>hallar</a:t>
            </a:r>
            <a:r>
              <a:rPr lang="en-US" sz="2900" dirty="0"/>
              <a:t> </a:t>
            </a:r>
            <a:r>
              <a:rPr lang="en-US" sz="2900" dirty="0" err="1"/>
              <a:t>istisna</a:t>
            </a:r>
            <a:r>
              <a:rPr lang="en-US" sz="2900" dirty="0"/>
              <a:t> </a:t>
            </a:r>
            <a:r>
              <a:rPr lang="en-US" sz="2900" dirty="0" err="1"/>
              <a:t>olmaqla</a:t>
            </a:r>
            <a:r>
              <a:rPr lang="en-US" sz="2900" dirty="0"/>
              <a:t>, </a:t>
            </a:r>
            <a:r>
              <a:rPr lang="en-US" sz="2900" dirty="0" err="1"/>
              <a:t>hər</a:t>
            </a:r>
            <a:r>
              <a:rPr lang="en-US" sz="2900" dirty="0"/>
              <a:t> </a:t>
            </a:r>
            <a:r>
              <a:rPr lang="en-US" sz="2900" dirty="0" err="1"/>
              <a:t>kəs</a:t>
            </a:r>
            <a:r>
              <a:rPr lang="en-US" sz="2900" dirty="0"/>
              <a:t> </a:t>
            </a:r>
            <a:r>
              <a:rPr lang="en-US" sz="2900" dirty="0" err="1"/>
              <a:t>onun</a:t>
            </a:r>
            <a:r>
              <a:rPr lang="en-US" sz="2900" dirty="0"/>
              <a:t> </a:t>
            </a:r>
            <a:r>
              <a:rPr lang="en-US" sz="2900" dirty="0" err="1"/>
              <a:t>haqqında</a:t>
            </a:r>
            <a:r>
              <a:rPr lang="en-US" sz="2900" dirty="0"/>
              <a:t> </a:t>
            </a:r>
            <a:r>
              <a:rPr lang="en-US" sz="2900" dirty="0" err="1"/>
              <a:t>toplanmış</a:t>
            </a:r>
            <a:r>
              <a:rPr lang="en-US" sz="2900" dirty="0"/>
              <a:t> </a:t>
            </a:r>
            <a:r>
              <a:rPr lang="en-US" sz="2900" dirty="0" err="1"/>
              <a:t>məlumatlarla</a:t>
            </a:r>
            <a:r>
              <a:rPr lang="en-US" sz="2900" dirty="0"/>
              <a:t> </a:t>
            </a:r>
            <a:r>
              <a:rPr lang="en-US" sz="2900" dirty="0" err="1"/>
              <a:t>tanış</a:t>
            </a:r>
            <a:r>
              <a:rPr lang="en-US" sz="2900" dirty="0"/>
              <a:t> </a:t>
            </a:r>
            <a:r>
              <a:rPr lang="en-US" sz="2900" dirty="0" err="1"/>
              <a:t>ola</a:t>
            </a:r>
            <a:r>
              <a:rPr lang="en-US" sz="2900" dirty="0"/>
              <a:t> </a:t>
            </a:r>
            <a:r>
              <a:rPr lang="en-US" sz="2900" dirty="0" err="1"/>
              <a:t>bilər</a:t>
            </a:r>
            <a:r>
              <a:rPr lang="en-US" sz="2900" dirty="0"/>
              <a:t>. </a:t>
            </a:r>
            <a:r>
              <a:rPr lang="en-US" sz="2900" dirty="0" err="1"/>
              <a:t>Hər</a:t>
            </a:r>
            <a:r>
              <a:rPr lang="en-US" sz="2900" dirty="0"/>
              <a:t> </a:t>
            </a:r>
            <a:r>
              <a:rPr lang="en-US" sz="2900" dirty="0" err="1"/>
              <a:t>kəsin</a:t>
            </a:r>
            <a:r>
              <a:rPr lang="en-US" sz="2900" dirty="0"/>
              <a:t> </a:t>
            </a:r>
            <a:r>
              <a:rPr lang="en-US" sz="2900" dirty="0" err="1"/>
              <a:t>onun</a:t>
            </a:r>
            <a:r>
              <a:rPr lang="en-US" sz="2900" dirty="0"/>
              <a:t> </a:t>
            </a:r>
            <a:r>
              <a:rPr lang="en-US" sz="2900" dirty="0" err="1"/>
              <a:t>barəsində</a:t>
            </a:r>
            <a:r>
              <a:rPr lang="en-US" sz="2900" dirty="0"/>
              <a:t> </a:t>
            </a:r>
            <a:r>
              <a:rPr lang="en-US" sz="2900" dirty="0" err="1"/>
              <a:t>toplanmış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həqiqətə</a:t>
            </a:r>
            <a:r>
              <a:rPr lang="en-US" sz="2900" dirty="0"/>
              <a:t> </a:t>
            </a:r>
            <a:r>
              <a:rPr lang="en-US" sz="2900" dirty="0" err="1"/>
              <a:t>uyğun</a:t>
            </a:r>
            <a:r>
              <a:rPr lang="en-US" sz="2900" dirty="0"/>
              <a:t> </a:t>
            </a:r>
            <a:r>
              <a:rPr lang="en-US" sz="2900" dirty="0" err="1"/>
              <a:t>olmayan</a:t>
            </a:r>
            <a:r>
              <a:rPr lang="en-US" sz="2900" dirty="0"/>
              <a:t>, tam </a:t>
            </a:r>
            <a:r>
              <a:rPr lang="en-US" sz="2900" dirty="0" err="1"/>
              <a:t>olmayan</a:t>
            </a:r>
            <a:r>
              <a:rPr lang="en-US" sz="2900" dirty="0"/>
              <a:t>, </a:t>
            </a:r>
            <a:r>
              <a:rPr lang="en-US" sz="2900" dirty="0" err="1"/>
              <a:t>habelə</a:t>
            </a:r>
            <a:r>
              <a:rPr lang="en-US" sz="2900" dirty="0"/>
              <a:t> </a:t>
            </a:r>
            <a:r>
              <a:rPr lang="en-US" sz="2900" dirty="0" err="1"/>
              <a:t>qanunun</a:t>
            </a:r>
            <a:r>
              <a:rPr lang="en-US" sz="2900" dirty="0"/>
              <a:t> </a:t>
            </a:r>
            <a:r>
              <a:rPr lang="en-US" sz="2900" dirty="0" err="1"/>
              <a:t>tələbləri</a:t>
            </a:r>
            <a:r>
              <a:rPr lang="en-US" sz="2900" dirty="0"/>
              <a:t> </a:t>
            </a:r>
            <a:r>
              <a:rPr lang="en-US" sz="2900" dirty="0" err="1"/>
              <a:t>pozulmaqla</a:t>
            </a:r>
            <a:r>
              <a:rPr lang="en-US" sz="2900" dirty="0"/>
              <a:t> </a:t>
            </a:r>
            <a:r>
              <a:rPr lang="en-US" sz="2900" dirty="0" err="1"/>
              <a:t>əldə</a:t>
            </a:r>
            <a:r>
              <a:rPr lang="en-US" sz="2900" dirty="0"/>
              <a:t> </a:t>
            </a:r>
            <a:r>
              <a:rPr lang="en-US" sz="2900" dirty="0" err="1"/>
              <a:t>edilmiş</a:t>
            </a:r>
            <a:r>
              <a:rPr lang="en-US" sz="2900" dirty="0"/>
              <a:t> </a:t>
            </a:r>
            <a:r>
              <a:rPr lang="en-US" sz="2900" dirty="0" err="1"/>
              <a:t>məlumatların</a:t>
            </a:r>
            <a:r>
              <a:rPr lang="en-US" sz="2900" dirty="0"/>
              <a:t> </a:t>
            </a:r>
            <a:r>
              <a:rPr lang="en-US" sz="2900" dirty="0" err="1"/>
              <a:t>düzəldilməsini</a:t>
            </a:r>
            <a:r>
              <a:rPr lang="en-US" sz="2900" dirty="0"/>
              <a:t> </a:t>
            </a:r>
            <a:r>
              <a:rPr lang="en-US" sz="2900" dirty="0" err="1"/>
              <a:t>və</a:t>
            </a:r>
            <a:r>
              <a:rPr lang="en-US" sz="2900" dirty="0"/>
              <a:t> </a:t>
            </a:r>
            <a:r>
              <a:rPr lang="en-US" sz="2900" dirty="0" err="1"/>
              <a:t>ya</a:t>
            </a:r>
            <a:r>
              <a:rPr lang="en-US" sz="2900" dirty="0"/>
              <a:t> </a:t>
            </a:r>
            <a:r>
              <a:rPr lang="en-US" sz="2900" dirty="0" err="1"/>
              <a:t>çıxarılmasını</a:t>
            </a:r>
            <a:r>
              <a:rPr lang="en-US" sz="2900" dirty="0"/>
              <a:t> (</a:t>
            </a:r>
            <a:r>
              <a:rPr lang="en-US" sz="2900" dirty="0" err="1"/>
              <a:t>ləğv</a:t>
            </a:r>
            <a:r>
              <a:rPr lang="en-US" sz="2900" dirty="0"/>
              <a:t> </a:t>
            </a:r>
            <a:r>
              <a:rPr lang="en-US" sz="2900" dirty="0" err="1"/>
              <a:t>edilməsini</a:t>
            </a:r>
            <a:r>
              <a:rPr lang="en-US" sz="2900" dirty="0"/>
              <a:t>) </a:t>
            </a:r>
            <a:r>
              <a:rPr lang="en-US" sz="2900" dirty="0" err="1"/>
              <a:t>tələb</a:t>
            </a:r>
            <a:r>
              <a:rPr lang="en-US" sz="2900" dirty="0"/>
              <a:t> </a:t>
            </a:r>
            <a:r>
              <a:rPr lang="en-US" sz="2900" dirty="0" err="1"/>
              <a:t>etmək</a:t>
            </a:r>
            <a:r>
              <a:rPr lang="en-US" sz="2900" dirty="0"/>
              <a:t> </a:t>
            </a:r>
            <a:r>
              <a:rPr lang="en-US" sz="2900" dirty="0" err="1"/>
              <a:t>hüququ</a:t>
            </a:r>
            <a:r>
              <a:rPr lang="en-US" sz="2900" dirty="0"/>
              <a:t> </a:t>
            </a:r>
            <a:r>
              <a:rPr lang="en-US" sz="2900" err="1"/>
              <a:t>vardır</a:t>
            </a:r>
            <a:r>
              <a:rPr lang="en-US" sz="2900" smtClean="0"/>
              <a:t>.</a:t>
            </a:r>
            <a:endParaRPr lang="ru-RU" sz="2900" i="1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1799388-F351-408E-B258-D28CCFE4B12F}" type="slidenum">
              <a:rPr lang="ru-RU" altLang="ru-RU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1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277"/>
            <a:ext cx="12191999" cy="2332383"/>
          </a:xfrm>
        </p:spPr>
        <p:txBody>
          <a:bodyPr>
            <a:normAutofit fontScale="90000"/>
          </a:bodyPr>
          <a:lstStyle/>
          <a:p>
            <a:pPr fontAlgn="base"/>
            <a:r>
              <a:rPr lang="az-Latn-AZ" sz="2200" b="1" i="1" dirty="0">
                <a:effectLst/>
              </a:rPr>
              <a:t/>
            </a:r>
            <a:br>
              <a:rPr lang="az-Latn-AZ" sz="2200" b="1" i="1" dirty="0">
                <a:effectLst/>
              </a:rPr>
            </a:br>
            <a:r>
              <a:rPr lang="az-Latn-AZ" sz="2200" b="1" i="1" dirty="0">
                <a:effectLst/>
              </a:rPr>
              <a:t/>
            </a:r>
            <a:br>
              <a:rPr lang="az-Latn-AZ" sz="2200" b="1" i="1" dirty="0">
                <a:effectLst/>
              </a:rPr>
            </a:br>
            <a:r>
              <a:rPr lang="az-Latn-AZ" sz="2200" b="1" i="1" dirty="0">
                <a:effectLst/>
              </a:rPr>
              <a:t/>
            </a:r>
            <a:br>
              <a:rPr lang="az-Latn-AZ" sz="2200" b="1" i="1" dirty="0">
                <a:effectLst/>
              </a:rPr>
            </a:br>
            <a:r>
              <a:rPr lang="az-Latn-AZ" sz="2200" b="1" i="1" dirty="0">
                <a:effectLst/>
              </a:rPr>
              <a:t/>
            </a:r>
            <a:br>
              <a:rPr lang="az-Latn-AZ" sz="2200" b="1" i="1" dirty="0">
                <a:effectLst/>
              </a:rPr>
            </a:br>
            <a:r>
              <a:rPr lang="az-Latn-AZ" sz="2200" b="1" i="1" dirty="0">
                <a:effectLst/>
              </a:rPr>
              <a:t/>
            </a:r>
            <a:br>
              <a:rPr lang="az-Latn-AZ" sz="2200" b="1" i="1" dirty="0">
                <a:effectLst/>
              </a:rPr>
            </a:br>
            <a:r>
              <a:rPr lang="en-US" sz="2700" b="1" i="1" dirty="0" err="1">
                <a:effectLst/>
              </a:rPr>
              <a:t>Ədalət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mühakiməsinin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həyata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keçirilməsi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zamanı</a:t>
            </a:r>
            <a:r>
              <a:rPr lang="en-US" sz="2700" b="1" i="1" dirty="0">
                <a:effectLst/>
              </a:rPr>
              <a:t> «</a:t>
            </a:r>
            <a:r>
              <a:rPr lang="en-US" sz="2700" b="1" i="1" dirty="0" err="1">
                <a:effectLst/>
              </a:rPr>
              <a:t>İnsan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hüquqlarının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və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əsas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azadlıqların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müdafiəsi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haqqında</a:t>
            </a:r>
            <a:r>
              <a:rPr lang="en-US" sz="2700" b="1" i="1" dirty="0">
                <a:effectLst/>
              </a:rPr>
              <a:t>» </a:t>
            </a:r>
            <a:r>
              <a:rPr lang="en-US" sz="2700" b="1" i="1" dirty="0" err="1">
                <a:effectLst/>
              </a:rPr>
              <a:t>Avropa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Konvensiyası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müddəalarının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və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İnsan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Hüquqları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üzrə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Avropa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Məhkəməsinin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presedentlərinin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tətbiqi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haqqında</a:t>
            </a:r>
            <a:r>
              <a:rPr lang="en-US" sz="2700" b="1" i="1" dirty="0">
                <a:effectLst/>
              </a:rPr>
              <a:t> </a:t>
            </a:r>
            <a:r>
              <a:rPr lang="en-US" sz="2700" i="1" dirty="0">
                <a:effectLst/>
              </a:rPr>
              <a:t/>
            </a:r>
            <a:br>
              <a:rPr lang="en-US" sz="2700" i="1" dirty="0">
                <a:effectLst/>
              </a:rPr>
            </a:br>
            <a:r>
              <a:rPr lang="en-US" sz="2700" b="1" i="1" dirty="0" err="1">
                <a:effectLst/>
              </a:rPr>
              <a:t>Azərbaycan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Respkublikası</a:t>
            </a:r>
            <a:r>
              <a:rPr lang="en-US" sz="2700" b="1" i="1" dirty="0">
                <a:effectLst/>
              </a:rPr>
              <a:t> Ali </a:t>
            </a:r>
            <a:r>
              <a:rPr lang="en-US" sz="2700" b="1" i="1" dirty="0" err="1">
                <a:effectLst/>
              </a:rPr>
              <a:t>Məhkəməsi</a:t>
            </a:r>
            <a:r>
              <a:rPr lang="en-US" sz="2700" b="1" i="1" dirty="0">
                <a:effectLst/>
              </a:rPr>
              <a:t> </a:t>
            </a:r>
            <a:r>
              <a:rPr lang="en-US" sz="2700" b="1" i="1" dirty="0" err="1">
                <a:effectLst/>
              </a:rPr>
              <a:t>Plenumunun</a:t>
            </a:r>
            <a:r>
              <a:rPr lang="en-US" sz="2700" i="1" dirty="0">
                <a:effectLst/>
              </a:rPr>
              <a:t/>
            </a:r>
            <a:br>
              <a:rPr lang="en-US" sz="2700" i="1" dirty="0">
                <a:effectLst/>
              </a:rPr>
            </a:br>
            <a:r>
              <a:rPr lang="en-US" sz="2700" b="1" i="1" dirty="0">
                <a:effectLst/>
              </a:rPr>
              <a:t> </a:t>
            </a:r>
            <a:r>
              <a:rPr lang="en-US" sz="2700" i="1" dirty="0">
                <a:effectLst/>
              </a:rPr>
              <a:t/>
            </a:r>
            <a:br>
              <a:rPr lang="en-US" sz="2700" i="1" dirty="0">
                <a:effectLst/>
              </a:rPr>
            </a:br>
            <a:r>
              <a:rPr lang="en-US" sz="2700" b="1" i="1" dirty="0">
                <a:effectLst/>
              </a:rPr>
              <a:t>QƏRARI</a:t>
            </a:r>
            <a:r>
              <a:rPr lang="en-US" sz="2700" i="1" dirty="0">
                <a:effectLst/>
              </a:rPr>
              <a:t/>
            </a:r>
            <a:br>
              <a:rPr lang="en-US" sz="2700" i="1" dirty="0">
                <a:effectLst/>
              </a:rPr>
            </a:br>
            <a:r>
              <a:rPr lang="en-US" i="1" dirty="0">
                <a:effectLst/>
              </a:rPr>
              <a:t> </a:t>
            </a:r>
            <a:br>
              <a:rPr lang="en-US" i="1" dirty="0">
                <a:effectLst/>
              </a:rPr>
            </a:br>
            <a:endParaRPr lang="ru-R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074504"/>
            <a:ext cx="12191999" cy="3460767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en-US" sz="7200" i="1" dirty="0">
                <a:effectLst/>
              </a:rPr>
              <a:t>19. </a:t>
            </a:r>
            <a:r>
              <a:rPr lang="en-US" sz="7200" i="1" dirty="0" err="1">
                <a:effectLst/>
              </a:rPr>
              <a:t>Əməliyyat-axtarış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tədbirlərinin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həyata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keçirilməsinə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razılıq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verilməsi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barədə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qərarlarında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məhkəmələr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Azərbaycan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Respublikası</a:t>
            </a:r>
            <a:r>
              <a:rPr lang="en-US" sz="7200" i="1" dirty="0">
                <a:effectLst/>
              </a:rPr>
              <a:t> CPM-in 446.2.5 – 446.2.10-cu </a:t>
            </a:r>
            <a:r>
              <a:rPr lang="en-US" sz="7200" i="1" dirty="0" err="1">
                <a:effectLst/>
              </a:rPr>
              <a:t>maddələrində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nəzərdə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tutulan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məsələlərə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münasibətini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dəqiq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göstərməklə</a:t>
            </a:r>
            <a:r>
              <a:rPr lang="en-US" sz="7200" i="1" dirty="0">
                <a:effectLst/>
              </a:rPr>
              <a:t>, </a:t>
            </a:r>
            <a:r>
              <a:rPr lang="en-US" sz="7200" i="1" dirty="0" err="1">
                <a:effectLst/>
              </a:rPr>
              <a:t>qərarın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qüvvədə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olma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müddətini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qeyd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etməlidirlər</a:t>
            </a:r>
            <a:r>
              <a:rPr lang="en-US" sz="7200" i="1" dirty="0">
                <a:effectLst/>
              </a:rPr>
              <a:t>. </a:t>
            </a:r>
            <a:r>
              <a:rPr lang="en-US" sz="7200" b="1" i="1" u="sng" dirty="0" err="1">
                <a:effectLst/>
              </a:rPr>
              <a:t>Fərdlərin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şəxsi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həyatına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müdaxiləyə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yönəlmiş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hər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bir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tədbir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qanunvericilikdə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nəzərdə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tutulmuş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ciddi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şərt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və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prosedurlara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cavab</a:t>
            </a:r>
            <a:r>
              <a:rPr lang="en-US" sz="7200" b="1" i="1" u="sng" dirty="0">
                <a:effectLst/>
              </a:rPr>
              <a:t> </a:t>
            </a:r>
            <a:r>
              <a:rPr lang="en-US" sz="7200" b="1" i="1" u="sng" dirty="0" err="1">
                <a:effectLst/>
              </a:rPr>
              <a:t>verməlidir</a:t>
            </a:r>
            <a:r>
              <a:rPr lang="en-US" sz="7200" i="1" dirty="0">
                <a:effectLst/>
              </a:rPr>
              <a:t>.</a:t>
            </a:r>
          </a:p>
          <a:p>
            <a:pPr fontAlgn="base"/>
            <a:r>
              <a:rPr lang="en-US" sz="7200" i="1" dirty="0" err="1">
                <a:effectLst/>
              </a:rPr>
              <a:t>Məhkəmələr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nəzərə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almalıdırlar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ki</a:t>
            </a:r>
            <a:r>
              <a:rPr lang="en-US" sz="7200" i="1" dirty="0">
                <a:effectLst/>
              </a:rPr>
              <a:t>, </a:t>
            </a:r>
            <a:r>
              <a:rPr lang="en-US" sz="7200" i="1" dirty="0" err="1">
                <a:effectLst/>
              </a:rPr>
              <a:t>şəxsi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həyata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hər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bir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müdaxilə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mütləq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zəruri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olmalı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və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bu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ciddi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ictimai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tələbatın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mövcudluğu</a:t>
            </a:r>
            <a:r>
              <a:rPr lang="en-US" sz="7200" i="1" dirty="0">
                <a:effectLst/>
              </a:rPr>
              <a:t> </a:t>
            </a:r>
            <a:r>
              <a:rPr lang="en-US" sz="7200" i="1" dirty="0" err="1">
                <a:effectLst/>
              </a:rPr>
              <a:t>ilə</a:t>
            </a:r>
            <a:r>
              <a:rPr lang="en-US" sz="7200" i="1" dirty="0">
                <a:effectLst/>
              </a:rPr>
              <a:t> </a:t>
            </a:r>
            <a:r>
              <a:rPr lang="en-US" sz="7200" i="1" err="1">
                <a:effectLst/>
              </a:rPr>
              <a:t>şərtlənməlidir</a:t>
            </a:r>
            <a:r>
              <a:rPr lang="en-US" sz="7200" i="1" smtClean="0">
                <a:effectLst/>
              </a:rPr>
              <a:t>.</a:t>
            </a:r>
            <a:endParaRPr lang="en-US" sz="7200" i="1" dirty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6F50136-19B2-4F30-B51F-B7FD986DD430}" type="slidenum">
              <a:rPr lang="ru-RU" altLang="ru-RU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8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10817"/>
            <a:ext cx="10353762" cy="5380383"/>
          </a:xfrm>
        </p:spPr>
        <p:txBody>
          <a:bodyPr>
            <a:normAutofit/>
          </a:bodyPr>
          <a:lstStyle/>
          <a:p>
            <a:pPr fontAlgn="base"/>
            <a:r>
              <a:rPr lang="en-US" sz="2400" i="1" dirty="0">
                <a:effectLst/>
              </a:rPr>
              <a:t>20. </a:t>
            </a:r>
            <a:r>
              <a:rPr lang="en-US" sz="2400" i="1" dirty="0" err="1">
                <a:effectLst/>
              </a:rPr>
              <a:t>Azərbaycan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Respublikasının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Konstitusiyasının</a:t>
            </a:r>
            <a:r>
              <a:rPr lang="en-US" sz="2400" i="1" dirty="0">
                <a:effectLst/>
              </a:rPr>
              <a:t> 32-33-cü </a:t>
            </a:r>
            <a:r>
              <a:rPr lang="en-US" sz="2400" i="1" dirty="0" err="1">
                <a:effectLst/>
              </a:rPr>
              <a:t>maddələrinə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«</a:t>
            </a:r>
            <a:r>
              <a:rPr lang="en-US" sz="2400" i="1" dirty="0" err="1">
                <a:effectLst/>
              </a:rPr>
              <a:t>İnsan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hüquqlarının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əsas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azadlıqların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müdafiəsi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haqqında</a:t>
            </a:r>
            <a:r>
              <a:rPr lang="en-US" sz="2400" i="1" dirty="0">
                <a:effectLst/>
              </a:rPr>
              <a:t>» </a:t>
            </a:r>
            <a:r>
              <a:rPr lang="en-US" sz="2400" i="1" dirty="0" err="1">
                <a:effectLst/>
              </a:rPr>
              <a:t>Avropa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Konvensiyasının</a:t>
            </a:r>
            <a:r>
              <a:rPr lang="en-US" sz="2400" i="1" dirty="0">
                <a:effectLst/>
              </a:rPr>
              <a:t> 8-ci </a:t>
            </a:r>
            <a:r>
              <a:rPr lang="en-US" sz="2400" i="1" dirty="0" err="1">
                <a:effectLst/>
              </a:rPr>
              <a:t>maddəsinə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əsasən</a:t>
            </a:r>
            <a:r>
              <a:rPr lang="en-US" sz="2400" i="1" dirty="0">
                <a:effectLst/>
              </a:rPr>
              <a:t> «</a:t>
            </a:r>
            <a:r>
              <a:rPr lang="en-US" sz="2400" i="1" dirty="0" err="1">
                <a:effectLst/>
              </a:rPr>
              <a:t>hər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kəs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öz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şəxsi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ailə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həyatına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mənzilinə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yazışma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sirrinə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hörmət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hüququna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malikdir</a:t>
            </a:r>
            <a:r>
              <a:rPr lang="en-US" sz="2400" i="1" dirty="0">
                <a:effectLst/>
              </a:rPr>
              <a:t>». </a:t>
            </a:r>
            <a:r>
              <a:rPr lang="en-US" sz="2400" i="1" dirty="0" err="1">
                <a:effectLst/>
              </a:rPr>
              <a:t>Məhkəmələr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insan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hüquqlarına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müdaxiləyə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icazə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verilməsinin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hər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bir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halında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nəzərə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almalıdırlar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ki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müdaxilə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qədər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geniş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dərindirsə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ona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bəraət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qazandırılması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üçün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səbəblər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də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bir</a:t>
            </a:r>
            <a:r>
              <a:rPr lang="en-US" sz="2400" i="1" dirty="0">
                <a:effectLst/>
              </a:rPr>
              <a:t> o </a:t>
            </a:r>
            <a:r>
              <a:rPr lang="en-US" sz="2400" i="1" dirty="0" err="1">
                <a:effectLst/>
              </a:rPr>
              <a:t>qədər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tutarlı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olmalıdır</a:t>
            </a:r>
            <a:r>
              <a:rPr lang="en-US" sz="2400" i="1" dirty="0">
                <a:effectLst/>
              </a:rPr>
              <a:t>.</a:t>
            </a:r>
          </a:p>
          <a:p>
            <a:pPr fontAlgn="base"/>
            <a:endParaRPr lang="en-US" sz="2400" i="1" dirty="0">
              <a:effectLst/>
            </a:endParaRPr>
          </a:p>
          <a:p>
            <a:pPr fontAlgn="base"/>
            <a:r>
              <a:rPr lang="en-US" sz="2400" i="1" dirty="0">
                <a:effectLst/>
              </a:rPr>
              <a:t>21. </a:t>
            </a:r>
            <a:r>
              <a:rPr lang="en-US" sz="2400" i="1" dirty="0" err="1">
                <a:effectLst/>
              </a:rPr>
              <a:t>Məhkəmələrə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izah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edilsin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ki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şəxsi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həyat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sirrinin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qorunması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hüququ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ailədə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qohumlar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dostlar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arasında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əlaqələrdə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insanlar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arasında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azadlıqda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ifadəsini</a:t>
            </a:r>
            <a:r>
              <a:rPr lang="en-US" sz="2400" i="1" dirty="0">
                <a:effectLst/>
              </a:rPr>
              <a:t> tapır. </a:t>
            </a:r>
            <a:r>
              <a:rPr lang="en-US" sz="2400" i="1" dirty="0" err="1">
                <a:effectLst/>
              </a:rPr>
              <a:t>Düşüncə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tərzi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siyasi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sosial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dünyagörüş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məşğuliyyət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yaradıcılıq</a:t>
            </a:r>
            <a:r>
              <a:rPr lang="en-US" sz="2400" i="1" dirty="0">
                <a:effectLst/>
              </a:rPr>
              <a:t> da </a:t>
            </a:r>
            <a:r>
              <a:rPr lang="en-US" sz="2400" i="1" dirty="0" err="1">
                <a:effectLst/>
              </a:rPr>
              <a:t>şəxsi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həyatın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təzahürlərinə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aiddir</a:t>
            </a:r>
            <a:r>
              <a:rPr lang="en-US" sz="2400" i="1" dirty="0">
                <a:effectLst/>
              </a:rPr>
              <a:t>. </a:t>
            </a:r>
            <a:r>
              <a:rPr lang="en-US" sz="2400" i="1" dirty="0" err="1">
                <a:effectLst/>
              </a:rPr>
              <a:t>İnsanın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şəxsi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həyatı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ailə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sirri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şərəf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ləyaqəti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qanunun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müdafiəsi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altındadır</a:t>
            </a:r>
            <a:r>
              <a:rPr lang="en-US" sz="2400" i="1" dirty="0">
                <a:effectLst/>
              </a:rPr>
              <a:t>. </a:t>
            </a:r>
            <a:r>
              <a:rPr lang="en-US" sz="2400" i="1" dirty="0" err="1">
                <a:effectLst/>
              </a:rPr>
              <a:t>Qanunda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nəzərdə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tutulduğu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hallardan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başqa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insanın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öz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hüquqlarından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istifadəsinə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müdaxilə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edilməsinə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yol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verilmir</a:t>
            </a:r>
            <a:r>
              <a:rPr lang="en-US" sz="2400" i="1" dirty="0">
                <a:effectLst/>
              </a:rPr>
              <a:t>.</a:t>
            </a:r>
          </a:p>
          <a:p>
            <a:pPr marL="0" indent="0" algn="just">
              <a:buNone/>
            </a:pPr>
            <a:endParaRPr lang="az-Latn-AZ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589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697</TotalTime>
  <Words>1175</Words>
  <Application>Microsoft Office PowerPoint</Application>
  <PresentationFormat>Произвольный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Slate</vt:lpstr>
      <vt:lpstr>Слайд 1</vt:lpstr>
      <vt:lpstr>Слайд 2</vt:lpstr>
      <vt:lpstr>AVROPA İNSAN HÜQUQLARI KONVENSİYASI</vt:lpstr>
      <vt:lpstr>Beynəlxalq sənədlər:</vt:lpstr>
      <vt:lpstr>MÜLKI VƏ SIYASI HÜQUQLAR HAQQINDA BEYNƏLXALQ PAKT </vt:lpstr>
      <vt:lpstr> Uşaq hüquqları haqqında Konvensiya  </vt:lpstr>
      <vt:lpstr>Azərbaycan Respublikası Konstitusiyasının 32-ci maddəsi </vt:lpstr>
      <vt:lpstr>     Ədalət mühakiməsinin həyata keçirilməsi zamanı «İnsan hüquqlarının və əsas azadlıqların müdafiəsi haqqında» Avropa Konvensiyası müddəalarının və İnsan Hüquqları üzrə Avropa Məhkəməsinin presedentlərinin tətbiqi haqqında  Azərbaycan Respkublikası Ali Məhkəməsi Plenumunun   QƏRARI   </vt:lpstr>
      <vt:lpstr>Слайд 9</vt:lpstr>
      <vt:lpstr>Azərbaycan Respublikası Cinayət Məcəlləsinin 156.1-ci maddəsi</vt:lpstr>
      <vt:lpstr>ƏMƏLİYYAT-AXTARIŞ FƏALİYYƏTİ HAQQINDA AZƏRBAYCAN RESPUBLİKASININ QANUNU</vt:lpstr>
      <vt:lpstr>KONVENSİYANIN 8-Cİ MADDƏSİNİN TƏTBİQ DAİRƏSİ</vt:lpstr>
      <vt:lpstr>İKİ MƏRHƏLƏLİ QİYMƏTLƏNDİRMƏ</vt:lpstr>
      <vt:lpstr>8-Cİ MADDƏ İLƏ QORUNAN HÜQUQ POZULMUŞDURMU ?</vt:lpstr>
      <vt:lpstr>MÜDAXİLƏNİN QİYMƏTLƏNDİRİLMƏSİ</vt:lpstr>
      <vt:lpstr>Müdaxilə qanunda nəzərdə tutulmuşdurmu ?</vt:lpstr>
      <vt:lpstr>Слайд 17</vt:lpstr>
      <vt:lpstr>Слайд 18</vt:lpstr>
      <vt:lpstr>QANUNİ MƏQSƏD</vt:lpstr>
      <vt:lpstr>DEMOKRATIK CƏMIYYƏTDƏ ZƏRURILIK</vt:lpstr>
      <vt:lpstr>Слайд 21</vt:lpstr>
      <vt:lpstr>Diqqətinizə görə minnətdaram!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AVROPA İNSAN HÜQUQLARI KONVENSİYASI</dc:title>
  <dc:creator>Nihad Aliyev</dc:creator>
  <cp:lastModifiedBy>samsung</cp:lastModifiedBy>
  <cp:revision>67</cp:revision>
  <dcterms:created xsi:type="dcterms:W3CDTF">2016-05-24T16:53:05Z</dcterms:created>
  <dcterms:modified xsi:type="dcterms:W3CDTF">2017-07-16T07:01:55Z</dcterms:modified>
</cp:coreProperties>
</file>