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3" r:id="rId2"/>
    <p:sldId id="300" r:id="rId3"/>
    <p:sldId id="299" r:id="rId4"/>
    <p:sldId id="294" r:id="rId5"/>
    <p:sldId id="295" r:id="rId6"/>
    <p:sldId id="296" r:id="rId7"/>
    <p:sldId id="292" r:id="rId8"/>
    <p:sldId id="284" r:id="rId9"/>
    <p:sldId id="285" r:id="rId10"/>
    <p:sldId id="286" r:id="rId11"/>
    <p:sldId id="297" r:id="rId12"/>
    <p:sldId id="287" r:id="rId13"/>
    <p:sldId id="288" r:id="rId14"/>
    <p:sldId id="298" r:id="rId15"/>
    <p:sldId id="289" r:id="rId16"/>
    <p:sldId id="290" r:id="rId17"/>
    <p:sldId id="29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11/10/2016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11/10/2016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11/10/2016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11/10/2016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382000" cy="3505200"/>
          </a:xfrm>
        </p:spPr>
        <p:txBody>
          <a:bodyPr>
            <a:normAutofit fontScale="92500" lnSpcReduction="20000"/>
          </a:bodyPr>
          <a:lstStyle/>
          <a:p>
            <a:pPr marL="90488" indent="19050" algn="ctr">
              <a:buNone/>
            </a:pPr>
            <a:r>
              <a:rPr lang="en-US" sz="4600" b="1" dirty="0" err="1" smtClean="0"/>
              <a:t>Madd</a:t>
            </a:r>
            <a:r>
              <a:rPr lang="az-Latn-AZ" sz="4600" b="1" dirty="0" smtClean="0"/>
              <a:t>ə 8 (2) </a:t>
            </a:r>
          </a:p>
          <a:p>
            <a:pPr marL="90488" indent="19050" algn="ctr">
              <a:buNone/>
            </a:pPr>
            <a:r>
              <a:rPr lang="az-Latn-AZ" sz="4600" b="1" dirty="0" smtClean="0"/>
              <a:t>Demokratik cəmiyyətdə zərurilik</a:t>
            </a:r>
          </a:p>
          <a:p>
            <a:pPr marL="90488" indent="19050" algn="ctr">
              <a:buNone/>
            </a:pPr>
            <a:endParaRPr lang="az-Latn-AZ" sz="4600" b="1" dirty="0" smtClean="0"/>
          </a:p>
          <a:p>
            <a:pPr marL="90488" indent="19050" algn="ctr">
              <a:buNone/>
            </a:pPr>
            <a:endParaRPr lang="az-Latn-AZ" b="1" dirty="0"/>
          </a:p>
          <a:p>
            <a:pPr marL="90488" indent="19050" algn="r">
              <a:buNone/>
            </a:pPr>
            <a:r>
              <a:rPr lang="az-Latn-AZ" b="1" dirty="0" smtClean="0"/>
              <a:t>Günel Sevdimalıyeva</a:t>
            </a:r>
          </a:p>
          <a:p>
            <a:pPr marL="90488" indent="19050" algn="r">
              <a:buNone/>
            </a:pPr>
            <a:r>
              <a:rPr lang="az-Latn-AZ" b="1" dirty="0" smtClean="0"/>
              <a:t>2016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6629400"/>
          </a:xfrm>
        </p:spPr>
        <p:txBody>
          <a:bodyPr>
            <a:normAutofit/>
          </a:bodyPr>
          <a:lstStyle/>
          <a:p>
            <a:pPr>
              <a:buNone/>
            </a:pPr>
            <a:r>
              <a:rPr lang="az-Latn-AZ" b="1" dirty="0" smtClean="0"/>
              <a:t>Şəxsin fərdiyyətinin tanınması </a:t>
            </a:r>
            <a:endParaRPr lang="ru-RU" dirty="0" smtClean="0"/>
          </a:p>
          <a:p>
            <a:pPr marL="90488" indent="19050">
              <a:buNone/>
            </a:pPr>
            <a:endParaRPr lang="az-Latn-AZ" b="1" dirty="0" smtClean="0"/>
          </a:p>
          <a:p>
            <a:pPr marL="90488" indent="19050">
              <a:buNone/>
            </a:pPr>
            <a:r>
              <a:rPr lang="az-Latn-AZ" i="1" dirty="0" smtClean="0"/>
              <a:t>Öz mənşəyini bilmək hüququ:</a:t>
            </a:r>
          </a:p>
          <a:p>
            <a:pPr marL="90488" indent="19050">
              <a:buNone/>
            </a:pPr>
            <a:endParaRPr lang="az-Latn-AZ" i="1" dirty="0" smtClean="0"/>
          </a:p>
          <a:p>
            <a:r>
              <a:rPr lang="az-Latn-AZ" dirty="0" smtClean="0"/>
              <a:t>Qaskin Birləşmiş Krallığa qarşı;</a:t>
            </a:r>
            <a:endParaRPr lang="ru-RU" dirty="0" smtClean="0"/>
          </a:p>
          <a:p>
            <a:r>
              <a:rPr lang="az-Latn-AZ" dirty="0" smtClean="0"/>
              <a:t>Mikuliç Xorvatiyaya qarşı ;</a:t>
            </a:r>
          </a:p>
          <a:p>
            <a:r>
              <a:rPr lang="az-Latn-AZ" dirty="0" smtClean="0"/>
              <a:t>Oduvre Fransaya qarşı;</a:t>
            </a:r>
          </a:p>
          <a:p>
            <a:pPr>
              <a:buNone/>
            </a:pPr>
            <a:endParaRPr lang="az-Latn-AZ" i="1" dirty="0" smtClean="0"/>
          </a:p>
          <a:p>
            <a:pPr>
              <a:buNone/>
            </a:pPr>
            <a:r>
              <a:rPr lang="az-Latn-AZ" i="1" dirty="0" smtClean="0"/>
              <a:t>Şəxsin nüfuzunun qorunması hüququ</a:t>
            </a:r>
          </a:p>
          <a:p>
            <a:pPr>
              <a:buNone/>
            </a:pPr>
            <a:endParaRPr lang="az-Latn-AZ" i="1" dirty="0" smtClean="0"/>
          </a:p>
          <a:p>
            <a:r>
              <a:rPr lang="az-Latn-AZ" dirty="0" smtClean="0"/>
              <a:t>Van Hannover Almaniyaya qarşı</a:t>
            </a:r>
          </a:p>
          <a:p>
            <a:pPr marL="90488" indent="19050">
              <a:buNone/>
            </a:pPr>
            <a:endParaRPr lang="ru-RU" dirty="0" smtClean="0"/>
          </a:p>
          <a:p>
            <a:pPr marL="90488" indent="19050">
              <a:buNone/>
            </a:pPr>
            <a:endParaRPr lang="az-Latn-AZ" b="1" dirty="0" smtClean="0"/>
          </a:p>
          <a:p>
            <a:pPr marL="90488" indent="19050">
              <a:buNone/>
            </a:pPr>
            <a:endParaRPr lang="ru-RU" dirty="0" smtClean="0"/>
          </a:p>
          <a:p>
            <a:pP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6629400"/>
          </a:xfrm>
        </p:spPr>
        <p:txBody>
          <a:bodyPr>
            <a:normAutofit/>
          </a:bodyPr>
          <a:lstStyle/>
          <a:p>
            <a:pPr>
              <a:buNone/>
            </a:pPr>
            <a:r>
              <a:rPr lang="az-Latn-AZ" b="1" dirty="0" smtClean="0"/>
              <a:t>  Ətraf mühitə və sağlamlığa qarşı təhlükələr barədə məlumat verilməsi, eləcə də qeyri-sağlam yaşayış yerlərinin sakinlərinin alternativ yerlərlə təmin edilməsi dövlətin pozitiv öhdəliyidir.</a:t>
            </a:r>
            <a:endParaRPr lang="az-Latn-AZ" i="1" dirty="0" smtClean="0"/>
          </a:p>
          <a:p>
            <a:pPr marL="90488" indent="19050">
              <a:buNone/>
            </a:pPr>
            <a:endParaRPr lang="az-Latn-AZ" dirty="0" smtClean="0"/>
          </a:p>
          <a:p>
            <a:pPr marL="90488" indent="19050">
              <a:buNone/>
            </a:pPr>
            <a:r>
              <a:rPr lang="az-Latn-AZ" i="1" dirty="0" smtClean="0"/>
              <a:t>Guerra və başqaları İtaliyaya qarşı;</a:t>
            </a:r>
          </a:p>
          <a:p>
            <a:pPr marL="90488" indent="19050">
              <a:buNone/>
            </a:pPr>
            <a:r>
              <a:rPr lang="az-Latn-AZ" i="1" dirty="0" smtClean="0"/>
              <a:t>Öneryıldız Türkiyəyə qarşı;</a:t>
            </a:r>
            <a:endParaRPr lang="ru-RU" i="1" dirty="0" smtClean="0"/>
          </a:p>
          <a:p>
            <a:pPr marL="90488" indent="19050">
              <a:buNone/>
            </a:pPr>
            <a:r>
              <a:rPr lang="az-Latn-AZ" i="1" dirty="0" smtClean="0"/>
              <a:t>L.C.B. Birləşmiş Krallığa qarşı;</a:t>
            </a:r>
          </a:p>
          <a:p>
            <a:pPr marL="90488" indent="19050">
              <a:buNone/>
            </a:pPr>
            <a:r>
              <a:rPr lang="az-Latn-AZ" i="1" dirty="0" smtClean="0"/>
              <a:t>Rouç Birləşmiş Krallığa qarşı;</a:t>
            </a:r>
          </a:p>
          <a:p>
            <a:pPr marL="90488" indent="19050">
              <a:buNone/>
            </a:pPr>
            <a:r>
              <a:rPr lang="az-Latn-AZ" i="1" dirty="0" smtClean="0"/>
              <a:t>Branduşe Rumıniyaya qarşı;</a:t>
            </a:r>
          </a:p>
          <a:p>
            <a:pPr marL="90488" indent="19050">
              <a:buNone/>
            </a:pPr>
            <a:r>
              <a:rPr lang="az-Latn-AZ" i="1" dirty="0" smtClean="0"/>
              <a:t>Fadeyeva Rusiyaya qarşı;</a:t>
            </a:r>
          </a:p>
          <a:p>
            <a:pPr marL="90488" indent="19050">
              <a:buNone/>
            </a:pPr>
            <a:r>
              <a:rPr lang="az-Latn-AZ" i="1" dirty="0" smtClean="0"/>
              <a:t>Lopez Ostra İspaniyaya qarşı;</a:t>
            </a:r>
          </a:p>
          <a:p>
            <a:pPr marL="90488" indent="19050">
              <a:buNone/>
            </a:pPr>
            <a:endParaRPr lang="ru-RU" dirty="0" smtClean="0"/>
          </a:p>
          <a:p>
            <a:pPr>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6629400"/>
          </a:xfrm>
        </p:spPr>
        <p:txBody>
          <a:bodyPr>
            <a:normAutofit/>
          </a:bodyPr>
          <a:lstStyle/>
          <a:p>
            <a:pPr marL="90488" indent="19050">
              <a:buNone/>
            </a:pPr>
            <a:r>
              <a:rPr lang="az-Latn-AZ" b="1" dirty="0" smtClean="0"/>
              <a:t>Ailə həyatına hörmət etmək öhdəliyinin pozitiv aspekti</a:t>
            </a:r>
            <a:endParaRPr lang="ru-RU" dirty="0" smtClean="0"/>
          </a:p>
          <a:p>
            <a:endParaRPr lang="ru-RU" dirty="0" smtClean="0"/>
          </a:p>
          <a:p>
            <a:r>
              <a:rPr lang="az-Latn-AZ" dirty="0" smtClean="0"/>
              <a:t>ailə bağlarını hüquqi cəhətdən tanımaq öhdəliyi; </a:t>
            </a:r>
          </a:p>
          <a:p>
            <a:pPr>
              <a:buNone/>
            </a:pPr>
            <a:r>
              <a:rPr lang="az-Latn-AZ" dirty="0" smtClean="0"/>
              <a:t>   </a:t>
            </a:r>
            <a:r>
              <a:rPr lang="az-Latn-AZ" i="1" dirty="0" smtClean="0"/>
              <a:t>Kroon və başqaları Niderlanda qarşı:</a:t>
            </a:r>
          </a:p>
          <a:p>
            <a:pPr>
              <a:buNone/>
            </a:pPr>
            <a:r>
              <a:rPr lang="az-Latn-AZ" dirty="0" smtClean="0"/>
              <a:t>   Ailə həyatına hörmət hüququ bioloji və sosial reallıqların hüquqi prezumpsiyadan üstünlüyünü müəyyən edir;</a:t>
            </a:r>
          </a:p>
          <a:p>
            <a:pPr marL="90488" indent="19050">
              <a:buNone/>
            </a:pPr>
            <a:endParaRPr lang="az-Latn-AZ" b="1" dirty="0" smtClean="0"/>
          </a:p>
          <a:p>
            <a:pPr marL="90488" indent="19050">
              <a:buNone/>
            </a:pPr>
            <a:r>
              <a:rPr lang="az-Latn-AZ" dirty="0" smtClean="0"/>
              <a:t>46.1. Öz aralarında nikahda olan ata və ana doğum haqqında şəhadətnamədə uşağın valideynləri kimi qeyd olunurlar (Ailə Məcəlləsi).</a:t>
            </a:r>
            <a:endParaRPr lang="ru-RU" dirty="0" smtClean="0"/>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6629400"/>
          </a:xfrm>
        </p:spPr>
        <p:txBody>
          <a:bodyPr>
            <a:normAutofit/>
          </a:bodyPr>
          <a:lstStyle/>
          <a:p>
            <a:pPr marL="90488" indent="19050">
              <a:buNone/>
            </a:pPr>
            <a:r>
              <a:rPr lang="az-Latn-AZ" b="1" dirty="0" smtClean="0"/>
              <a:t>Ailə həyatına hörmət etmək öhdəliyinin pozitiv aspekti</a:t>
            </a:r>
            <a:endParaRPr lang="ru-RU" dirty="0" smtClean="0"/>
          </a:p>
          <a:p>
            <a:endParaRPr lang="az-Latn-AZ" dirty="0" smtClean="0"/>
          </a:p>
          <a:p>
            <a:r>
              <a:rPr lang="az-Latn-AZ" dirty="0" smtClean="0"/>
              <a:t>ailə həyatını mühafizə etmək üçün hərəkət etmək öhdəliyi</a:t>
            </a:r>
            <a:endParaRPr lang="az-Latn-AZ" b="1" dirty="0" smtClean="0"/>
          </a:p>
          <a:p>
            <a:pPr marL="90488" indent="19050">
              <a:buNone/>
            </a:pPr>
            <a:endParaRPr lang="az-Latn-AZ" dirty="0" smtClean="0"/>
          </a:p>
          <a:p>
            <a:pPr marL="90488" indent="19050">
              <a:buNone/>
            </a:pPr>
            <a:r>
              <a:rPr lang="az-Latn-AZ" dirty="0" smtClean="0"/>
              <a:t>əcnəbilər Konvensiyanın 8-ci maddəsi əsasında iddia edə bilərlərmi ki, qohumlarına qovuşmaq və onlarla birlikdə qalmaq üçün dövlətdən onun ərazisində yaşamaq üçün icazə əldə etmək hüququna malikdirlər?</a:t>
            </a:r>
            <a:endParaRPr lang="ru-RU" dirty="0" smtClean="0"/>
          </a:p>
          <a:p>
            <a:pPr marL="90488" indent="19050">
              <a:buNone/>
            </a:pPr>
            <a:endParaRPr lang="az-Latn-AZ" b="1" dirty="0" smtClean="0"/>
          </a:p>
          <a:p>
            <a:pPr marL="90488" indent="19050">
              <a:buNone/>
            </a:pPr>
            <a:endParaRPr lang="ru-RU" dirty="0" smtClean="0"/>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6629400"/>
          </a:xfrm>
        </p:spPr>
        <p:txBody>
          <a:bodyPr>
            <a:normAutofit/>
          </a:bodyPr>
          <a:lstStyle/>
          <a:p>
            <a:pPr>
              <a:buNone/>
            </a:pPr>
            <a:r>
              <a:rPr lang="az-Latn-AZ" dirty="0" smtClean="0"/>
              <a:t>	</a:t>
            </a:r>
          </a:p>
          <a:p>
            <a:pPr>
              <a:buNone/>
            </a:pPr>
            <a:r>
              <a:rPr lang="az-Latn-AZ" dirty="0" smtClean="0"/>
              <a:t>	İmmiqrasiya məsələlərində 8-ci maddə təklikdə Dövlətin üzərinə evli cütlüklərin qovuşması üçün öz ərazisində yaşayış yeri seçməyə hörmət etmək öhdəliyini müəyyən etmir. Bununla belə, immiqrasiya məsələləri ilə bağlı ailə həyatı müzakirə predmeti olanda Dövlətin qohumları qəbul etmək öhdəliyi aidiyyəti şəxslərin fərdi hallarından və ümumi maraqlarından asılı olaraq dəyişir. </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6629400"/>
          </a:xfrm>
        </p:spPr>
        <p:txBody>
          <a:bodyPr>
            <a:normAutofit/>
          </a:bodyPr>
          <a:lstStyle/>
          <a:p>
            <a:pPr marL="90488" indent="19050">
              <a:buNone/>
            </a:pPr>
            <a:r>
              <a:rPr lang="az-Latn-AZ" b="1" dirty="0" smtClean="0"/>
              <a:t>Ailə həyatına hörmət etmək öhdəliyinin pozitiv aspekti</a:t>
            </a:r>
            <a:endParaRPr lang="ru-RU" dirty="0" smtClean="0"/>
          </a:p>
          <a:p>
            <a:endParaRPr lang="az-Latn-AZ" dirty="0" smtClean="0"/>
          </a:p>
          <a:p>
            <a:r>
              <a:rPr lang="az-Latn-AZ" dirty="0" smtClean="0"/>
              <a:t>ailə həyatını mühafizə etmək üçün hərəkət etmək öhdəliyi</a:t>
            </a:r>
            <a:endParaRPr lang="az-Latn-AZ" b="1" dirty="0" smtClean="0"/>
          </a:p>
          <a:p>
            <a:pPr marL="90488" indent="19050">
              <a:buNone/>
            </a:pPr>
            <a:endParaRPr lang="az-Latn-AZ" dirty="0" smtClean="0"/>
          </a:p>
          <a:p>
            <a:pPr marL="90488" indent="19050">
              <a:buNone/>
            </a:pPr>
            <a:r>
              <a:rPr lang="az-Latn-AZ" dirty="0" smtClean="0"/>
              <a:t>Presedent hüququndan istisnalar:</a:t>
            </a:r>
          </a:p>
          <a:p>
            <a:pPr marL="90488" indent="19050">
              <a:buNone/>
            </a:pPr>
            <a:r>
              <a:rPr lang="az-Latn-AZ" i="1" dirty="0" smtClean="0"/>
              <a:t>Şen Niderlanda qarşı</a:t>
            </a:r>
            <a:r>
              <a:rPr lang="az-Latn-AZ" dirty="0" smtClean="0"/>
              <a:t> və </a:t>
            </a:r>
            <a:r>
              <a:rPr lang="az-Latn-AZ" i="1" dirty="0" smtClean="0"/>
              <a:t>Tuquab-tekle </a:t>
            </a:r>
            <a:r>
              <a:rPr lang="az-Latn-AZ" i="1" smtClean="0"/>
              <a:t>Niderlanda qarşı</a:t>
            </a:r>
            <a:endParaRPr lang="ru-RU" dirty="0" smtClean="0"/>
          </a:p>
          <a:p>
            <a:pPr marL="90488" indent="19050">
              <a:buNone/>
            </a:pPr>
            <a:endParaRPr lang="ru-RU" dirty="0" smtClean="0"/>
          </a:p>
          <a:p>
            <a:pPr marL="90488" indent="19050">
              <a:buNone/>
            </a:pPr>
            <a:endParaRPr lang="az-Latn-AZ" b="1" dirty="0" smtClean="0"/>
          </a:p>
          <a:p>
            <a:pPr marL="90488" indent="19050">
              <a:buNone/>
            </a:pPr>
            <a:endParaRPr lang="ru-RU" dirty="0" smtClean="0"/>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6629400"/>
          </a:xfrm>
        </p:spPr>
        <p:txBody>
          <a:bodyPr>
            <a:normAutofit/>
          </a:bodyPr>
          <a:lstStyle/>
          <a:p>
            <a:pPr marL="90488" indent="19050">
              <a:buNone/>
            </a:pPr>
            <a:r>
              <a:rPr lang="az-Latn-AZ" b="1" dirty="0" smtClean="0"/>
              <a:t>Ailə Məcəlləsinin qeyd edilən maddələri nikahları qeydə alınmadan faktiki ailə münasibətlərində olan şəxslərə münasibətdə dövlətin pozitiv öhdəlikləri ilə bağlı hər hansı məsələ yaradırmı?</a:t>
            </a:r>
          </a:p>
          <a:p>
            <a:endParaRPr lang="az-Latn-AZ" dirty="0" smtClean="0"/>
          </a:p>
          <a:p>
            <a:pPr>
              <a:buNone/>
            </a:pPr>
            <a:r>
              <a:rPr lang="az-Latn-AZ" dirty="0" smtClean="0"/>
              <a:t>  117.2. Bir uşaq iki şəxs tərəfindən (ər-arvaddan başqa) övladlığa götürülə bilməz.</a:t>
            </a:r>
          </a:p>
          <a:p>
            <a:pPr>
              <a:buNone/>
            </a:pPr>
            <a:endParaRPr lang="az-Latn-AZ" dirty="0" smtClean="0"/>
          </a:p>
          <a:p>
            <a:pPr>
              <a:buNone/>
            </a:pPr>
            <a:r>
              <a:rPr lang="az-Latn-AZ" dirty="0" smtClean="0"/>
              <a:t>	120.3. Aralarında nikah olmayan şəxslər birlikdə eyni uşağı övladlığa götürə bilməzlər.</a:t>
            </a:r>
            <a:endParaRPr lang="ru-RU" dirty="0" smtClean="0"/>
          </a:p>
          <a:p>
            <a:pPr marL="90488" indent="19050">
              <a:buNone/>
            </a:pPr>
            <a:endParaRPr lang="az-Latn-AZ" b="1" dirty="0" smtClean="0"/>
          </a:p>
          <a:p>
            <a:pP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6629400"/>
          </a:xfrm>
        </p:spPr>
        <p:txBody>
          <a:bodyPr>
            <a:normAutofit fontScale="70000" lnSpcReduction="20000"/>
          </a:bodyPr>
          <a:lstStyle/>
          <a:p>
            <a:pPr>
              <a:buNone/>
            </a:pPr>
            <a:r>
              <a:rPr lang="az-Latn-AZ" dirty="0" smtClean="0"/>
              <a:t>Maddə 53. </a:t>
            </a:r>
            <a:r>
              <a:rPr lang="az-Latn-AZ" b="1" dirty="0" smtClean="0"/>
              <a:t>Vətəndaşlıq hüququnun təminatı</a:t>
            </a:r>
          </a:p>
          <a:p>
            <a:pPr>
              <a:buNone/>
            </a:pPr>
            <a:r>
              <a:rPr lang="az-Latn-AZ" dirty="0" smtClean="0"/>
              <a:t>I. Azərbaycan Respublikasının vətəndaşı heç bir halda Azərbaycan Respublikası vətəndaşlığından məhrum edilə bilməz.</a:t>
            </a:r>
          </a:p>
          <a:p>
            <a:endParaRPr lang="az-Latn-AZ" dirty="0" smtClean="0"/>
          </a:p>
          <a:p>
            <a:pPr>
              <a:buNone/>
            </a:pPr>
            <a:r>
              <a:rPr lang="az-Latn-AZ" dirty="0" smtClean="0"/>
              <a:t>Maddə 18. </a:t>
            </a:r>
            <a:r>
              <a:rPr lang="az-Latn-AZ" b="1" dirty="0" smtClean="0"/>
              <a:t>Azərbaycan Respublikası vətəndaşlığının itirilməsi</a:t>
            </a:r>
            <a:endParaRPr lang="az-Latn-AZ" dirty="0" smtClean="0"/>
          </a:p>
          <a:p>
            <a:r>
              <a:rPr lang="az-Latn-AZ" dirty="0" smtClean="0"/>
              <a:t>1) digər dövlətin vətəndaşlığını könüllü əldə etməsi;</a:t>
            </a:r>
          </a:p>
          <a:p>
            <a:r>
              <a:rPr lang="az-Latn-AZ" dirty="0" smtClean="0"/>
              <a:t>2) xarici dövlətin dövlət və ya bələdiyyə orqanlarında, yaxud silahlı qüvvələrində və ya digər silahlı birləşmələrində könüllü xidmət etməsi;</a:t>
            </a:r>
          </a:p>
          <a:p>
            <a:r>
              <a:rPr lang="az-Latn-AZ" dirty="0" smtClean="0"/>
              <a:t>3) dövlətin təhlükəsizliyinə ciddi zərər vuran davranışı;</a:t>
            </a:r>
          </a:p>
          <a:p>
            <a:r>
              <a:rPr lang="az-Latn-AZ" i="1" dirty="0" smtClean="0"/>
              <a:t>3-1) terror fəaliyyətində iştirakı və ya Azərbaycan Respublikasının konstitusiya quruluşunun zorla dəyişdirilməsinə yönələn hərəkətləri həyata keçirməsi;</a:t>
            </a:r>
            <a:endParaRPr lang="az-Latn-AZ" dirty="0" smtClean="0"/>
          </a:p>
          <a:p>
            <a:r>
              <a:rPr lang="az-Latn-AZ" i="1" dirty="0" smtClean="0"/>
              <a:t>3-2) dini ekstremist fəaliyyətdə iştirakı, o cümlədən dini düşmənçilik zəminində dini məzhəblərin yayılması və ya dini ayinlərin icrası adı altında xarici dövlətdə silahlı münaqişədə iştirak etməsi və ya həmin münaqişəyə digər şəxsi cəlb etməsi, yaxud bu məqsədlə sabit qrup yaratması, habelə Azərbaycan Respublikası vətəndaşının dini təhsil adı altında xarici dövlətdə hərbi təlim keçməsi;</a:t>
            </a:r>
            <a:endParaRPr lang="az-Latn-AZ" dirty="0" smtClean="0"/>
          </a:p>
          <a:p>
            <a:r>
              <a:rPr lang="az-Latn-AZ" dirty="0" smtClean="0"/>
              <a:t>4) Azərbaycan Respublikasının vətəndaşlığını əldə etmiş şəxsin vətəndaşlığa qəbul olunmaq üçün zəruri olan məlumatı qəsdən saxtalaşdırması və ya saxta sənəd təqdim etməsi.</a:t>
            </a: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6629400"/>
          </a:xfrm>
        </p:spPr>
        <p:txBody>
          <a:bodyPr>
            <a:normAutofit fontScale="92500" lnSpcReduction="10000"/>
          </a:bodyPr>
          <a:lstStyle/>
          <a:p>
            <a:pPr marL="90488" indent="19050">
              <a:buNone/>
            </a:pPr>
            <a:r>
              <a:rPr lang="az-Latn-AZ" b="1" dirty="0" smtClean="0"/>
              <a:t>DEMOKRATİK CƏMİYYƏTDƏ ZƏRURİLİK TƏLƏBİ</a:t>
            </a:r>
          </a:p>
          <a:p>
            <a:pPr marL="90488" indent="19050">
              <a:buNone/>
            </a:pPr>
            <a:r>
              <a:rPr lang="az-Latn-AZ" dirty="0" smtClean="0"/>
              <a:t>a) “zəruri” anlayışı “əvəzolunmaz” anlayışının sinonimi deyil, o cümlədən bu anlayış “qəbul edilən”, “adi”, “ağlabatan”, “faydalı” və ya “arzu edilən” ifadələrinə xas olan çevikliyə malik deyil;</a:t>
            </a:r>
          </a:p>
          <a:p>
            <a:pPr marL="90488" indent="19050">
              <a:buNone/>
            </a:pPr>
            <a:r>
              <a:rPr lang="az-Latn-AZ" dirty="0" smtClean="0"/>
              <a:t>(b) Razılğa gələn dövlətlər məhdudiyyətlərin tətbiqi zamanı müəyyən, lakin qeyri-məhdud olmayan qiymətləndirmə sərbəstliyi hüququna malikdirlər, lakin onların Konvensiyaya  uyğunluğuna dair yekun qiymətləndirmə Avropa Məhkəməsinin səlahiyyətindədir;</a:t>
            </a:r>
          </a:p>
          <a:p>
            <a:pPr marL="90488" indent="19050">
              <a:buNone/>
            </a:pPr>
            <a:r>
              <a:rPr lang="az-Latn-AZ" dirty="0" smtClean="0"/>
              <a:t>(c) “demokratik cəmiyyətdə zəruri” anlayışı onu ifadə edir ki, müdaxilə Konvensiya ilə uzlaşmaqla “təxirəsalınmaz ictimai ehtiyaca” uyğun və “qarşıya qoyulmuş qanuni məqsədə mütənasib” olmalıdır;</a:t>
            </a:r>
          </a:p>
          <a:p>
            <a:pPr marL="90488" indent="19050">
              <a:buNone/>
            </a:pPr>
            <a:r>
              <a:rPr lang="az-Latn-AZ" dirty="0" smtClean="0"/>
              <a:t>(d) Hüquqların təminatının məhdudlaşdırılmasına 		dair Konvensiyadakı maddələr məhdud 			təvsir olunmalıdırlar.</a:t>
            </a:r>
          </a:p>
        </p:txBody>
      </p:sp>
    </p:spTree>
    <p:extLst>
      <p:ext uri="{BB962C8B-B14F-4D97-AF65-F5344CB8AC3E}">
        <p14:creationId xmlns:p14="http://schemas.microsoft.com/office/powerpoint/2010/main" val="1339514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6629400"/>
          </a:xfrm>
        </p:spPr>
        <p:txBody>
          <a:bodyPr>
            <a:normAutofit/>
          </a:bodyPr>
          <a:lstStyle/>
          <a:p>
            <a:pPr marL="90488" indent="19050">
              <a:buNone/>
            </a:pPr>
            <a:r>
              <a:rPr lang="az-Latn-AZ" b="1" dirty="0" smtClean="0"/>
              <a:t>Qiymətləndirmə sərbəstliyi</a:t>
            </a:r>
          </a:p>
          <a:p>
            <a:pPr marL="90488" indent="19050">
              <a:buNone/>
            </a:pPr>
            <a:endParaRPr lang="az-Latn-AZ" b="1" dirty="0" smtClean="0"/>
          </a:p>
          <a:p>
            <a:pPr marL="90488" indent="19050">
              <a:buNone/>
            </a:pPr>
            <a:endParaRPr lang="az-Latn-AZ" b="1" dirty="0" smtClean="0"/>
          </a:p>
          <a:p>
            <a:pPr lvl="0"/>
            <a:r>
              <a:rPr lang="az-Latn-AZ" dirty="0" smtClean="0"/>
              <a:t>Konvensiyanın subsidiar xarakteri</a:t>
            </a:r>
            <a:endParaRPr lang="ru-RU"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6629400"/>
          </a:xfrm>
        </p:spPr>
        <p:txBody>
          <a:bodyPr>
            <a:normAutofit/>
          </a:bodyPr>
          <a:lstStyle/>
          <a:p>
            <a:pPr marL="90488" indent="19050">
              <a:buNone/>
            </a:pPr>
            <a:r>
              <a:rPr lang="az-Latn-AZ" b="1" dirty="0" smtClean="0"/>
              <a:t>Aşağıdakı məsələlərdə dövlətlər geniş qiymətləndirmə sərbəstliyinə malikdir:</a:t>
            </a:r>
          </a:p>
          <a:p>
            <a:pPr lvl="0"/>
            <a:endParaRPr lang="az-Latn-AZ" dirty="0" smtClean="0"/>
          </a:p>
          <a:p>
            <a:pPr lvl="0"/>
            <a:r>
              <a:rPr lang="az-Latn-AZ" dirty="0" smtClean="0"/>
              <a:t>İqtisadiyyat (iqtisadi inkişaf) və sosial siyasət məsələlərində </a:t>
            </a:r>
            <a:r>
              <a:rPr lang="az-Latn-AZ" i="1" dirty="0" smtClean="0"/>
              <a:t>(Burden Birləşmiş Krallığa qarşı)</a:t>
            </a:r>
            <a:r>
              <a:rPr lang="az-Latn-AZ" dirty="0" smtClean="0"/>
              <a:t>;</a:t>
            </a:r>
          </a:p>
          <a:p>
            <a:pPr lvl="0"/>
            <a:r>
              <a:rPr lang="az-Latn-AZ" dirty="0" smtClean="0"/>
              <a:t>Mənəviyyat və etik xarakterli məsələlərdə </a:t>
            </a:r>
            <a:r>
              <a:rPr lang="az-Latn-AZ" i="1" dirty="0" smtClean="0"/>
              <a:t>(Həndisayd Birləşmiş Krallığa qarşı; Evans Birləşmiş Krallığa qarşı);</a:t>
            </a:r>
            <a:r>
              <a:rPr lang="az-Latn-AZ" dirty="0" smtClean="0"/>
              <a:t> </a:t>
            </a:r>
          </a:p>
          <a:p>
            <a:pPr lvl="2"/>
            <a:r>
              <a:rPr lang="az-Latn-AZ" dirty="0" smtClean="0"/>
              <a:t>Suni yolla doğuş məsələlərində </a:t>
            </a:r>
            <a:r>
              <a:rPr lang="az-Latn-AZ" i="1" dirty="0" smtClean="0"/>
              <a:t>(S.H. Və başqaları Avstriyaya qarşı);  </a:t>
            </a:r>
          </a:p>
          <a:p>
            <a:pPr lvl="2"/>
            <a:r>
              <a:rPr lang="az-Latn-AZ" dirty="0" smtClean="0"/>
              <a:t>Abort məsələlərində </a:t>
            </a:r>
            <a:r>
              <a:rPr lang="az-Latn-AZ" i="1" dirty="0" smtClean="0"/>
              <a:t>(A, B, C İrlandiyaya qarşı)</a:t>
            </a:r>
          </a:p>
          <a:p>
            <a:pPr lvl="0"/>
            <a:r>
              <a:rPr lang="az-Latn-AZ" dirty="0" smtClean="0"/>
              <a:t>Uşaqların müdafiəsi məsələlərində </a:t>
            </a:r>
            <a:r>
              <a:rPr lang="az-Latn-AZ" i="1" dirty="0" smtClean="0"/>
              <a:t>(Skozzari və Ciunta İtliyaya qarşı; Ollson İsveçə qarşı);</a:t>
            </a:r>
          </a:p>
          <a:p>
            <a:pPr lvl="0"/>
            <a:endParaRPr lang="ru-RU"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6629400"/>
          </a:xfrm>
        </p:spPr>
        <p:txBody>
          <a:bodyPr>
            <a:normAutofit lnSpcReduction="10000"/>
          </a:bodyPr>
          <a:lstStyle/>
          <a:p>
            <a:pPr marL="90488" indent="19050">
              <a:buNone/>
            </a:pPr>
            <a:r>
              <a:rPr lang="az-Latn-AZ" b="1" dirty="0" smtClean="0"/>
              <a:t>Ailə Məcəlləsi:</a:t>
            </a:r>
          </a:p>
          <a:p>
            <a:pPr marL="90488" indent="19050">
              <a:buNone/>
            </a:pPr>
            <a:endParaRPr lang="az-Latn-AZ" b="1" dirty="0" smtClean="0"/>
          </a:p>
          <a:p>
            <a:pPr lvl="0"/>
            <a:r>
              <a:rPr lang="az-Latn-AZ" dirty="0" smtClean="0"/>
              <a:t>46.4. Öz aralarında nikahda olan və süni mayalanma və ya embrionun implantasiyasının tətbiqi barədə yazılı razılığı olan valideynlərin həmin metodlar nəticəsində uşağı olduqda, uşağı doğan qadının (surroqat ananın) razılığı ilə doğum haqqında şəhadətnamədə onlar uşağın valideynləri kimi qeydə alınırlar;</a:t>
            </a:r>
          </a:p>
          <a:p>
            <a:pPr lvl="0"/>
            <a:r>
              <a:rPr lang="az-Latn-AZ" dirty="0" smtClean="0"/>
              <a:t>47.4 Embrionun başqa qadına köçürülməsinə razılıq vermiş ər-arvad, habelə uşağı doğan qadın (surroqat ana) atalığa (analığa) dair mübahisə açma zamanı doğum haqqında şəhadətnaməyə valideynlər haqqında qeyd yazıldıqdan sonra həmin vəziyyətə əsaslana bilməz.</a:t>
            </a:r>
            <a:endParaRPr lang="az-Latn-AZ" i="1" dirty="0" smtClean="0"/>
          </a:p>
          <a:p>
            <a:pPr lvl="0"/>
            <a:endParaRPr lang="ru-RU"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6629400"/>
          </a:xfrm>
        </p:spPr>
        <p:txBody>
          <a:bodyPr>
            <a:normAutofit/>
          </a:bodyPr>
          <a:lstStyle/>
          <a:p>
            <a:pPr marL="90488" indent="19050">
              <a:buNone/>
            </a:pPr>
            <a:endParaRPr lang="az-Latn-AZ" b="1" dirty="0" smtClean="0"/>
          </a:p>
          <a:p>
            <a:pPr marL="90488" indent="19050">
              <a:buNone/>
            </a:pPr>
            <a:endParaRPr lang="az-Latn-AZ" b="1" dirty="0" smtClean="0"/>
          </a:p>
          <a:p>
            <a:pPr marL="360363" indent="-250825">
              <a:buFont typeface="Wingdings" pitchFamily="2" charset="2"/>
              <a:buChar char="Ø"/>
            </a:pPr>
            <a:r>
              <a:rPr lang="az-Latn-AZ" dirty="0" smtClean="0"/>
              <a:t>Şəxsi həyatın toxunulmazlığı məsələlərində  dövlətin qiymətləndirmə sərbəstliyi məhduddur  </a:t>
            </a:r>
            <a:r>
              <a:rPr lang="az-Latn-AZ" i="1" dirty="0" smtClean="0"/>
              <a:t>(Dadcen Birləşmiş Krallığa qarşı).</a:t>
            </a:r>
          </a:p>
          <a:p>
            <a:pPr marL="360363" indent="-250825">
              <a:buFont typeface="Wingdings" pitchFamily="2" charset="2"/>
              <a:buChar char="Ø"/>
            </a:pPr>
            <a:r>
              <a:rPr lang="az-Latn-AZ" dirty="0" smtClean="0"/>
              <a:t>Transseksualların statusunun müəyyənləşdirilməsində dövlət artıq qiymətləndirmə sərbəstliyinə malik ola bilməzlər. Yeganə istisna ondan ibarətdir ki, bu statusun tanınması prosedurlarını müəyyənləçdirməkdə dövlətlərə müəyyən sərbəstlik verilə bilər </a:t>
            </a:r>
            <a:r>
              <a:rPr lang="az-Latn-AZ" i="1" dirty="0" smtClean="0"/>
              <a:t>(I. Birləşmiş Krallığa qarşı; Qudvin Birləşmiş Krallığa qarşı).</a:t>
            </a:r>
          </a:p>
          <a:p>
            <a:pPr lvl="0">
              <a:buNone/>
            </a:pPr>
            <a:endParaRPr lang="az-Latn-AZ" dirty="0" smtClean="0"/>
          </a:p>
          <a:p>
            <a:pPr lvl="0">
              <a:buNone/>
            </a:pPr>
            <a:endParaRPr lang="az-Latn-AZ" dirty="0" smtClean="0"/>
          </a:p>
          <a:p>
            <a:pPr lvl="0">
              <a:buNone/>
            </a:pPr>
            <a:endParaRPr lang="az-Latn-AZ" dirty="0" smtClean="0"/>
          </a:p>
          <a:p>
            <a:pPr lvl="0">
              <a:buNone/>
            </a:pPr>
            <a:endParaRPr lang="ru-RU"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6629400"/>
          </a:xfrm>
        </p:spPr>
        <p:txBody>
          <a:bodyPr>
            <a:normAutofit/>
          </a:bodyPr>
          <a:lstStyle/>
          <a:p>
            <a:pPr marL="90488" indent="19050">
              <a:buNone/>
            </a:pPr>
            <a:r>
              <a:rPr lang="az-Latn-AZ" b="1" dirty="0" smtClean="0"/>
              <a:t>Şəxsi həyata hörmət etmək öhdəliyinin pozitiv </a:t>
            </a:r>
          </a:p>
          <a:p>
            <a:pPr marL="90488" indent="19050">
              <a:buNone/>
            </a:pPr>
            <a:r>
              <a:rPr lang="az-Latn-AZ" b="1" dirty="0" smtClean="0"/>
              <a:t>aspekti </a:t>
            </a:r>
          </a:p>
          <a:p>
            <a:pPr marL="90488" indent="19050">
              <a:buNone/>
            </a:pPr>
            <a:endParaRPr lang="az-Latn-AZ" b="1" dirty="0" smtClean="0"/>
          </a:p>
          <a:p>
            <a:pPr marL="90488" indent="19050">
              <a:buNone/>
            </a:pPr>
            <a:endParaRPr lang="az-Latn-AZ" b="1" dirty="0" smtClean="0"/>
          </a:p>
          <a:p>
            <a:pPr lvl="0"/>
            <a:r>
              <a:rPr lang="az-Latn-AZ" dirty="0" smtClean="0"/>
              <a:t>şəxsin fiziki və mənəvi toxunulmazlığı; </a:t>
            </a:r>
            <a:endParaRPr lang="ru-RU" dirty="0" smtClean="0"/>
          </a:p>
          <a:p>
            <a:pPr lvl="0"/>
            <a:r>
              <a:rPr lang="az-Latn-AZ" dirty="0" smtClean="0"/>
              <a:t>şəxsin fiziki və sosial (ictimai) fərdiyyəti (seksual mənsubiyyəti də daxil olmaqla);   </a:t>
            </a:r>
            <a:endParaRPr lang="ru-RU" dirty="0" smtClean="0"/>
          </a:p>
          <a:p>
            <a:pPr lvl="0"/>
            <a:r>
              <a:rPr lang="az-Latn-AZ" dirty="0" smtClean="0"/>
              <a:t>şəxsi inkişaf və ya qabiliyyətlərini reallaşdırmaq hüququ; </a:t>
            </a:r>
            <a:endParaRPr lang="ru-RU" dirty="0" smtClean="0"/>
          </a:p>
          <a:p>
            <a:pPr lvl="0"/>
            <a:r>
              <a:rPr lang="az-Latn-AZ" dirty="0" smtClean="0"/>
              <a:t>digər insanlarla və ətraf aləmlə münasibətlərdə olmaq hüququ. </a:t>
            </a:r>
            <a:endParaRPr lang="ru-RU" dirty="0" smtClean="0"/>
          </a:p>
          <a:p>
            <a:pPr marL="90488" indent="19050">
              <a:buNone/>
            </a:pPr>
            <a:endParaRPr lang="ru-RU" dirty="0" smtClean="0"/>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6629400"/>
          </a:xfrm>
        </p:spPr>
        <p:txBody>
          <a:bodyPr>
            <a:normAutofit/>
          </a:bodyPr>
          <a:lstStyle/>
          <a:p>
            <a:pPr>
              <a:buNone/>
            </a:pPr>
            <a:r>
              <a:rPr lang="az-Latn-AZ" b="1" dirty="0" smtClean="0"/>
              <a:t>Şəxsin fərdiyyətinin tanınması </a:t>
            </a:r>
            <a:endParaRPr lang="ru-RU" dirty="0" smtClean="0"/>
          </a:p>
          <a:p>
            <a:pPr marL="90488" indent="19050">
              <a:buNone/>
            </a:pPr>
            <a:endParaRPr lang="az-Latn-AZ" b="1" dirty="0" smtClean="0"/>
          </a:p>
          <a:p>
            <a:pPr marL="90488" indent="19050">
              <a:buNone/>
            </a:pPr>
            <a:r>
              <a:rPr lang="az-Latn-AZ" i="1" dirty="0" smtClean="0"/>
              <a:t>Seksual mənsubiyyət  (transseksualların hüquqi statusu)</a:t>
            </a:r>
          </a:p>
          <a:p>
            <a:pPr marL="90488" indent="19050">
              <a:buNone/>
            </a:pPr>
            <a:r>
              <a:rPr lang="az-Latn-AZ" i="1" dirty="0" smtClean="0"/>
              <a:t>Reyes Birləşmiş Krallığa qarşı; </a:t>
            </a:r>
          </a:p>
          <a:p>
            <a:pPr marL="90488" indent="19050">
              <a:buNone/>
            </a:pPr>
            <a:r>
              <a:rPr lang="az-Latn-AZ" dirty="0" smtClean="0"/>
              <a:t>“indiki zamanda transseksualların mövcud tələblərinin nə dərəcədə yerinə yetirməli olduğunu müəyyən etmək məsələsi cavabdeh dövlətin ixtiyarına buraxılmalıdır” və istənilən halda, 8-ci maddə iştirakçı dövlətlər tərəfindən vətəndaş vəziyyət aktlarının qeydiyyatı kitablarında hətta qismən dəyişikliklər edilməsini tələb  edən maddə kimi şərh oluna bilməz.</a:t>
            </a:r>
          </a:p>
          <a:p>
            <a:pPr marL="90488" indent="19050">
              <a:buNone/>
            </a:pPr>
            <a:endParaRPr lang="az-Latn-AZ" i="1" dirty="0" smtClean="0"/>
          </a:p>
          <a:p>
            <a:pPr marL="90488" indent="19050">
              <a:buNone/>
            </a:pPr>
            <a:endParaRPr lang="az-Latn-AZ" i="1" dirty="0" smtClean="0"/>
          </a:p>
          <a:p>
            <a:pPr marL="90488" indent="19050">
              <a:buNone/>
            </a:pPr>
            <a:endParaRPr lang="ru-RU" dirty="0" smtClean="0"/>
          </a:p>
          <a:p>
            <a:pPr marL="90488" indent="19050">
              <a:buNone/>
            </a:pPr>
            <a:endParaRPr lang="az-Latn-AZ" b="1" dirty="0" smtClean="0"/>
          </a:p>
          <a:p>
            <a:pPr marL="90488" indent="19050">
              <a:buNone/>
            </a:pPr>
            <a:endParaRPr lang="ru-RU" dirty="0" smtClean="0"/>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6629400"/>
          </a:xfrm>
        </p:spPr>
        <p:txBody>
          <a:bodyPr>
            <a:normAutofit/>
          </a:bodyPr>
          <a:lstStyle/>
          <a:p>
            <a:pPr>
              <a:buNone/>
            </a:pPr>
            <a:r>
              <a:rPr lang="az-Latn-AZ" b="1" dirty="0" smtClean="0"/>
              <a:t>Şəxsin fərdiyyətinin tanınması </a:t>
            </a:r>
            <a:endParaRPr lang="ru-RU" dirty="0" smtClean="0"/>
          </a:p>
          <a:p>
            <a:pPr marL="90488" indent="19050">
              <a:buNone/>
            </a:pPr>
            <a:endParaRPr lang="az-Latn-AZ" b="1" dirty="0" smtClean="0"/>
          </a:p>
          <a:p>
            <a:pPr marL="90488" indent="19050">
              <a:buNone/>
            </a:pPr>
            <a:r>
              <a:rPr lang="az-Latn-AZ" i="1" dirty="0" smtClean="0"/>
              <a:t>Seksual mənsubiyyət  (transseksualların hüquqi statusu)</a:t>
            </a:r>
          </a:p>
          <a:p>
            <a:pPr marL="90488" indent="19050">
              <a:buNone/>
            </a:pPr>
            <a:endParaRPr lang="az-Latn-AZ" i="1" dirty="0" smtClean="0"/>
          </a:p>
          <a:p>
            <a:r>
              <a:rPr lang="az-Latn-AZ" dirty="0" smtClean="0"/>
              <a:t>Bu mövqe </a:t>
            </a:r>
            <a:r>
              <a:rPr lang="az-Latn-AZ" i="1" dirty="0" smtClean="0"/>
              <a:t>I Birləşmiş Krallığa qarşı </a:t>
            </a:r>
            <a:r>
              <a:rPr lang="az-Latn-AZ" dirty="0" smtClean="0"/>
              <a:t>və </a:t>
            </a:r>
            <a:r>
              <a:rPr lang="az-Latn-AZ" i="1" dirty="0" smtClean="0"/>
              <a:t>Kristina Qudvin Birləşmiş Krallığa </a:t>
            </a:r>
            <a:r>
              <a:rPr lang="az-Latn-AZ" dirty="0" smtClean="0"/>
              <a:t>işlər üzrə qərarlardan sonra köklü şəkildə dəyişdi:</a:t>
            </a:r>
          </a:p>
          <a:p>
            <a:pPr>
              <a:buNone/>
            </a:pPr>
            <a:endParaRPr lang="az-Latn-AZ" dirty="0" smtClean="0"/>
          </a:p>
          <a:p>
            <a:pPr>
              <a:buNone/>
            </a:pPr>
            <a:r>
              <a:rPr lang="az-Latn-AZ" dirty="0" smtClean="0"/>
              <a:t>	Dövlətlər bu şəxslərin seksual mənsubiyyətini tanımalıdırlar. Dövlətlər yalnız tanınma prosedurları ilə bağlı müəyyən hərəkət sərbəstliyinə malikdirlər.</a:t>
            </a:r>
            <a:endParaRPr lang="az-Latn-AZ" i="1" dirty="0" smtClean="0"/>
          </a:p>
          <a:p>
            <a:pPr marL="90488" indent="19050">
              <a:buNone/>
            </a:pPr>
            <a:endParaRPr lang="az-Latn-AZ" i="1" dirty="0" smtClean="0"/>
          </a:p>
          <a:p>
            <a:pPr marL="90488" indent="19050">
              <a:buNone/>
            </a:pPr>
            <a:endParaRPr lang="ru-RU" dirty="0" smtClean="0"/>
          </a:p>
          <a:p>
            <a:pPr marL="90488" indent="19050">
              <a:buNone/>
            </a:pPr>
            <a:endParaRPr lang="az-Latn-AZ" b="1" dirty="0" smtClean="0"/>
          </a:p>
          <a:p>
            <a:pPr marL="90488" indent="19050">
              <a:buNone/>
            </a:pPr>
            <a:endParaRPr lang="ru-RU" dirty="0" smtClean="0"/>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1258</TotalTime>
  <Words>739</Words>
  <Application>Microsoft Office PowerPoint</Application>
  <PresentationFormat>On-screen Show (4:3)</PresentationFormat>
  <Paragraphs>119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Gunel</dc:creator>
  <cp:lastModifiedBy>ROVSHANOVA Vafa</cp:lastModifiedBy>
  <cp:revision>151</cp:revision>
  <dcterms:created xsi:type="dcterms:W3CDTF">2006-08-16T00:00:00Z</dcterms:created>
  <dcterms:modified xsi:type="dcterms:W3CDTF">2016-11-10T13:43:58Z</dcterms:modified>
</cp:coreProperties>
</file>