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9" r:id="rId5"/>
    <p:sldId id="260" r:id="rId6"/>
    <p:sldId id="261" r:id="rId7"/>
    <p:sldId id="262" r:id="rId8"/>
    <p:sldId id="258" r:id="rId9"/>
    <p:sldId id="271" r:id="rId10"/>
    <p:sldId id="263" r:id="rId11"/>
    <p:sldId id="272" r:id="rId12"/>
    <p:sldId id="265" r:id="rId13"/>
    <p:sldId id="274" r:id="rId14"/>
    <p:sldId id="266" r:id="rId15"/>
    <p:sldId id="267" r:id="rId16"/>
    <p:sldId id="268" r:id="rId17"/>
    <p:sldId id="269" r:id="rId18"/>
    <p:sldId id="270" r:id="rId19"/>
  </p:sldIdLst>
  <p:sldSz cx="9144000" cy="6858000" type="screen4x3"/>
  <p:notesSz cx="6858000" cy="9144000"/>
  <p:defaultTextStyle>
    <a:defPPr>
      <a:defRPr lang="ru-RU"/>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519" autoAdjust="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E3E2DDC-DFEC-4A0E-ABC1-CC2569C85746}"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E11A672-EFD3-4576-BF14-BBE39843FF3C}"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86DC7D1-7EAC-4B7D-937B-37EB79D678A0}"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419805E-2DF1-4ED8-8ECA-E82E66965FB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94EFDD54-8F12-417A-84EB-836D951629E2}"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71994FE-A366-4D46-92E7-84DE20FE2CB0}"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9B126B0-88A8-4C44-ABFC-A2C3A48AAAF6}"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DDA12CC-E1E7-4972-A11A-F91E52877135}"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07644E5B-6592-492B-85E8-2F600E877F6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319E222-9CB7-4BFE-B3B9-7F4C7C2BD2C2}"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6DAD370-3C00-496B-9F34-08F7A5CE743A}"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61D862-89CA-4BC9-B133-AF9BD3129AC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685800"/>
            <a:ext cx="7924800" cy="2057400"/>
          </a:xfrm>
        </p:spPr>
        <p:txBody>
          <a:bodyPr/>
          <a:lstStyle/>
          <a:p>
            <a:r>
              <a:rPr lang="az-Latn-AZ" sz="4000" b="1"/>
              <a:t>Avropa Konvensiyasının 1 saylı Protokolunun 1-ci maddəsi</a:t>
            </a:r>
            <a:endParaRPr lang="ru-RU" sz="4000" b="1"/>
          </a:p>
        </p:txBody>
      </p:sp>
      <p:sp>
        <p:nvSpPr>
          <p:cNvPr id="5123" name="Rectangle 3"/>
          <p:cNvSpPr>
            <a:spLocks noGrp="1" noChangeArrowheads="1"/>
          </p:cNvSpPr>
          <p:nvPr>
            <p:ph type="subTitle" idx="1"/>
          </p:nvPr>
        </p:nvSpPr>
        <p:spPr>
          <a:xfrm>
            <a:off x="1295400" y="2514600"/>
            <a:ext cx="7162800" cy="3505200"/>
          </a:xfrm>
        </p:spPr>
        <p:txBody>
          <a:bodyPr/>
          <a:lstStyle/>
          <a:p>
            <a:pPr marL="266700" indent="-266700">
              <a:lnSpc>
                <a:spcPct val="80000"/>
              </a:lnSpc>
            </a:pPr>
            <a:endParaRPr lang="az-Latn-AZ" sz="2800" b="1" i="1"/>
          </a:p>
          <a:p>
            <a:pPr marL="266700" indent="-266700">
              <a:lnSpc>
                <a:spcPct val="80000"/>
              </a:lnSpc>
            </a:pPr>
            <a:r>
              <a:rPr lang="az-Latn-AZ" sz="2800" b="1" i="1"/>
              <a:t>	</a:t>
            </a:r>
            <a:r>
              <a:rPr lang="az-Latn-AZ" sz="2800" b="1"/>
              <a:t>hər bir fiziki və hüquqi şəxs öz mülkiyyətindən maneəsiz istifadə huququna malikdir. Heç kəs cəmiyyətin maraqları naminə, qanunla və beynəlxalq hüququn ümumi prinsipləri ilə nəzərdə tutulmuş şərtlər istisna olmaqla, öz mülkiyyətindən məhrum edilə bilməz</a:t>
            </a:r>
            <a:r>
              <a:rPr lang="az-Latn-AZ" sz="2800"/>
              <a:t>.</a:t>
            </a:r>
          </a:p>
          <a:p>
            <a:pPr marL="266700" indent="-266700">
              <a:lnSpc>
                <a:spcPct val="80000"/>
              </a:lnSpc>
            </a:pPr>
            <a:endParaRPr lang="az-Latn-AZ" sz="2800"/>
          </a:p>
          <a:p>
            <a:pPr marL="266700" indent="-266700">
              <a:lnSpc>
                <a:spcPct val="80000"/>
              </a:lnSpc>
            </a:pPr>
            <a:endParaRPr lang="az-Latn-AZ"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09600"/>
            <a:ext cx="8229600" cy="1143000"/>
          </a:xfrm>
        </p:spPr>
        <p:txBody>
          <a:bodyPr/>
          <a:lstStyle/>
          <a:p>
            <a:r>
              <a:rPr lang="az-Latn-AZ" sz="4000" b="1"/>
              <a:t>Konvensiyasının 6.1-ci maddəsinin tətbiqi</a:t>
            </a:r>
            <a:endParaRPr lang="ru-RU" sz="4000" b="1"/>
          </a:p>
        </p:txBody>
      </p:sp>
      <p:sp>
        <p:nvSpPr>
          <p:cNvPr id="13315" name="Rectangle 3"/>
          <p:cNvSpPr>
            <a:spLocks noGrp="1" noChangeArrowheads="1"/>
          </p:cNvSpPr>
          <p:nvPr>
            <p:ph type="body" idx="1"/>
          </p:nvPr>
        </p:nvSpPr>
        <p:spPr/>
        <p:txBody>
          <a:bodyPr/>
          <a:lstStyle/>
          <a:p>
            <a:endParaRPr lang="az-Latn-AZ"/>
          </a:p>
          <a:p>
            <a:r>
              <a:rPr lang="az-Latn-AZ"/>
              <a:t>Məhkəmə araşdırmasının ədalətli olmaması</a:t>
            </a:r>
          </a:p>
          <a:p>
            <a:r>
              <a:rPr lang="az-Latn-AZ"/>
              <a:t>Məhkəmə baxışında ləngimələr</a:t>
            </a:r>
          </a:p>
          <a:p>
            <a:r>
              <a:rPr lang="az-Latn-AZ"/>
              <a:t>Qətnamələrin icrasında süründürməçilik</a:t>
            </a:r>
          </a:p>
          <a:p>
            <a:r>
              <a:rPr lang="az-Latn-AZ"/>
              <a:t>Qanuni qüvvəyə minmiş məhkəmə qərarından protest verilməsi</a:t>
            </a:r>
          </a:p>
          <a:p>
            <a:pPr>
              <a:buFontTx/>
              <a:buNone/>
            </a:pP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ru-RU"/>
          </a:p>
        </p:txBody>
      </p:sp>
      <p:sp>
        <p:nvSpPr>
          <p:cNvPr id="22531" name="Rectangle 3"/>
          <p:cNvSpPr>
            <a:spLocks noGrp="1" noChangeArrowheads="1"/>
          </p:cNvSpPr>
          <p:nvPr>
            <p:ph type="body" idx="1"/>
          </p:nvPr>
        </p:nvSpPr>
        <p:spPr/>
        <p:txBody>
          <a:bodyPr/>
          <a:lstStyle/>
          <a:p>
            <a:pPr algn="ctr">
              <a:buFontTx/>
              <a:buNone/>
            </a:pPr>
            <a:r>
              <a:rPr lang="en-US" sz="8000" b="1"/>
              <a:t>II hiss</a:t>
            </a:r>
            <a:r>
              <a:rPr lang="az-Latn-AZ" sz="8000" b="1"/>
              <a:t>ə</a:t>
            </a:r>
            <a:endParaRPr lang="ru-RU" sz="80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609600"/>
            <a:ext cx="8229600" cy="1143000"/>
          </a:xfrm>
        </p:spPr>
        <p:txBody>
          <a:bodyPr/>
          <a:lstStyle/>
          <a:p>
            <a:r>
              <a:rPr lang="az-Latn-AZ" b="1"/>
              <a:t>Əmlak</a:t>
            </a:r>
            <a:endParaRPr lang="ru-RU" b="1"/>
          </a:p>
        </p:txBody>
      </p:sp>
      <p:sp>
        <p:nvSpPr>
          <p:cNvPr id="15363" name="Rectangle 3"/>
          <p:cNvSpPr>
            <a:spLocks noGrp="1" noChangeArrowheads="1"/>
          </p:cNvSpPr>
          <p:nvPr>
            <p:ph type="body" idx="1"/>
          </p:nvPr>
        </p:nvSpPr>
        <p:spPr/>
        <p:txBody>
          <a:bodyPr/>
          <a:lstStyle/>
          <a:p>
            <a:endParaRPr lang="az-Latn-AZ" sz="2800"/>
          </a:p>
          <a:p>
            <a:r>
              <a:rPr lang="az-Latn-AZ" sz="2800" b="1"/>
              <a:t>Maddi nemətlər</a:t>
            </a:r>
            <a:r>
              <a:rPr lang="az-Latn-AZ" sz="2800"/>
              <a:t> (Daşınar və daşınmaz əmlak)</a:t>
            </a:r>
          </a:p>
          <a:p>
            <a:r>
              <a:rPr lang="az-Latn-AZ" sz="2800" b="1"/>
              <a:t>Əmlak dəyəri olan qeyri-maddi nemətlər</a:t>
            </a:r>
            <a:r>
              <a:rPr lang="az-Latn-AZ" sz="2800"/>
              <a:t> (əsərlər, ixtiralar, sənaye nümunələri, faydalı modellər)</a:t>
            </a:r>
          </a:p>
          <a:p>
            <a:r>
              <a:rPr lang="az-Latn-AZ" sz="2800" b="1"/>
              <a:t>Əmlak dəyəri olmayan qeyri-maddi nemətlər</a:t>
            </a:r>
            <a:r>
              <a:rPr lang="az-Latn-AZ" sz="2800"/>
              <a:t> (şərəf, ləyaqət, işgüzar nüfuz, şəxsi toxunulmazlıq və s.)</a:t>
            </a:r>
          </a:p>
          <a:p>
            <a:pPr>
              <a:buFontTx/>
              <a:buNone/>
            </a:pPr>
            <a:endParaRPr lang="az-Latn-AZ" sz="2800"/>
          </a:p>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az-Latn-AZ" b="1"/>
              <a:t>Əmlak</a:t>
            </a:r>
            <a:endParaRPr lang="ru-RU" b="1"/>
          </a:p>
        </p:txBody>
      </p:sp>
      <p:sp>
        <p:nvSpPr>
          <p:cNvPr id="24579" name="Rectangle 3"/>
          <p:cNvSpPr>
            <a:spLocks noGrp="1" noChangeArrowheads="1"/>
          </p:cNvSpPr>
          <p:nvPr>
            <p:ph type="body" idx="1"/>
          </p:nvPr>
        </p:nvSpPr>
        <p:spPr/>
        <p:txBody>
          <a:bodyPr/>
          <a:lstStyle/>
          <a:p>
            <a:pPr>
              <a:lnSpc>
                <a:spcPct val="90000"/>
              </a:lnSpc>
            </a:pPr>
            <a:r>
              <a:rPr lang="az-Latn-AZ" sz="2800"/>
              <a:t>Daşınar və daşınmaz əmlak</a:t>
            </a:r>
          </a:p>
          <a:p>
            <a:pPr>
              <a:lnSpc>
                <a:spcPct val="90000"/>
              </a:lnSpc>
            </a:pPr>
            <a:r>
              <a:rPr lang="az-Latn-AZ" sz="2800"/>
              <a:t>Maddi və qeyri-maddi maraqlar (səhm, patent)</a:t>
            </a:r>
          </a:p>
          <a:p>
            <a:pPr>
              <a:lnSpc>
                <a:spcPct val="90000"/>
              </a:lnSpc>
            </a:pPr>
            <a:r>
              <a:rPr lang="az-Latn-AZ" sz="2800"/>
              <a:t>Arbitraj qərarı</a:t>
            </a:r>
          </a:p>
          <a:p>
            <a:pPr>
              <a:lnSpc>
                <a:spcPct val="90000"/>
              </a:lnSpc>
            </a:pPr>
            <a:r>
              <a:rPr lang="az-Latn-AZ" sz="2800"/>
              <a:t>Pensiya hüququ</a:t>
            </a:r>
          </a:p>
          <a:p>
            <a:pPr>
              <a:lnSpc>
                <a:spcPct val="90000"/>
              </a:lnSpc>
            </a:pPr>
            <a:r>
              <a:rPr lang="az-Latn-AZ" sz="2800"/>
              <a:t>Icarə haqqı almaq hüququ</a:t>
            </a:r>
          </a:p>
          <a:p>
            <a:pPr>
              <a:lnSpc>
                <a:spcPct val="90000"/>
              </a:lnSpc>
            </a:pPr>
            <a:r>
              <a:rPr lang="az-Latn-AZ" sz="2800"/>
              <a:t>Biznes fəaliyyəti ilə bağlı iqtisadi maraqlar</a:t>
            </a:r>
          </a:p>
          <a:p>
            <a:pPr>
              <a:lnSpc>
                <a:spcPct val="90000"/>
              </a:lnSpc>
            </a:pPr>
            <a:r>
              <a:rPr lang="az-Latn-AZ" sz="2800"/>
              <a:t>Peşə ilə məşğul olmaq hüququ</a:t>
            </a:r>
          </a:p>
          <a:p>
            <a:pPr>
              <a:lnSpc>
                <a:spcPct val="90000"/>
              </a:lnSpc>
            </a:pPr>
            <a:r>
              <a:rPr lang="az-Latn-AZ" sz="2800"/>
              <a:t>Hüquqi həllini gözləyən situasiyaya müəyyən şərtlərin tənbiqinə ümid edilməsi</a:t>
            </a:r>
          </a:p>
          <a:p>
            <a:pPr>
              <a:lnSpc>
                <a:spcPct val="90000"/>
              </a:lnSpc>
            </a:pPr>
            <a:endParaRPr lang="ru-RU"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az-Latn-AZ" b="1"/>
              <a:t>Mülkiyyətdən məhrum etmə</a:t>
            </a:r>
            <a:endParaRPr lang="ru-RU" b="1"/>
          </a:p>
        </p:txBody>
      </p:sp>
      <p:sp>
        <p:nvSpPr>
          <p:cNvPr id="16387" name="Rectangle 3"/>
          <p:cNvSpPr>
            <a:spLocks noGrp="1" noChangeArrowheads="1"/>
          </p:cNvSpPr>
          <p:nvPr>
            <p:ph type="body" idx="1"/>
          </p:nvPr>
        </p:nvSpPr>
        <p:spPr/>
        <p:txBody>
          <a:bodyPr/>
          <a:lstStyle/>
          <a:p>
            <a:r>
              <a:rPr lang="az-Latn-AZ"/>
              <a:t>Əmlakın alınması</a:t>
            </a:r>
          </a:p>
          <a:p>
            <a:r>
              <a:rPr lang="az-Latn-AZ"/>
              <a:t>Rekvizisiya (m. 209) </a:t>
            </a:r>
          </a:p>
          <a:p>
            <a:r>
              <a:rPr lang="az-Latn-AZ"/>
              <a:t>Müsadirə (m. 212)</a:t>
            </a:r>
          </a:p>
          <a:p>
            <a:r>
              <a:rPr lang="az-Latn-AZ"/>
              <a:t>Özbaşına tikinti (m. 180)</a:t>
            </a:r>
          </a:p>
          <a:p>
            <a:r>
              <a:rPr lang="az-Latn-AZ"/>
              <a:t>Sair hallar</a:t>
            </a:r>
          </a:p>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762000"/>
            <a:ext cx="8229600" cy="1143000"/>
          </a:xfrm>
        </p:spPr>
        <p:txBody>
          <a:bodyPr/>
          <a:lstStyle/>
          <a:p>
            <a:r>
              <a:rPr lang="az-Latn-AZ" sz="4000" b="1"/>
              <a:t>Mülkiyyət hüququnun məhdudlaşdırılması</a:t>
            </a:r>
            <a:endParaRPr lang="ru-RU" sz="4000" b="1"/>
          </a:p>
        </p:txBody>
      </p:sp>
      <p:sp>
        <p:nvSpPr>
          <p:cNvPr id="17411" name="Rectangle 3"/>
          <p:cNvSpPr>
            <a:spLocks noGrp="1" noChangeArrowheads="1"/>
          </p:cNvSpPr>
          <p:nvPr>
            <p:ph type="body" idx="1"/>
          </p:nvPr>
        </p:nvSpPr>
        <p:spPr>
          <a:xfrm>
            <a:off x="457200" y="2057400"/>
            <a:ext cx="8229600" cy="3962400"/>
          </a:xfrm>
        </p:spPr>
        <p:txBody>
          <a:bodyPr/>
          <a:lstStyle/>
          <a:p>
            <a:pPr>
              <a:lnSpc>
                <a:spcPct val="90000"/>
              </a:lnSpc>
            </a:pPr>
            <a:endParaRPr lang="az-Latn-AZ"/>
          </a:p>
          <a:p>
            <a:pPr>
              <a:lnSpc>
                <a:spcPct val="90000"/>
              </a:lnSpc>
            </a:pPr>
            <a:r>
              <a:rPr lang="az-Latn-AZ"/>
              <a:t>Dövlət ehtiyacları üçün əmlakın özgəninkiləşdirilməsi (m. 157.9)</a:t>
            </a:r>
          </a:p>
          <a:p>
            <a:pPr>
              <a:lnSpc>
                <a:spcPct val="90000"/>
              </a:lnSpc>
            </a:pPr>
            <a:r>
              <a:rPr lang="az-Latn-AZ"/>
              <a:t>Qonşuluq hüququ (170-173)</a:t>
            </a:r>
          </a:p>
          <a:p>
            <a:pPr>
              <a:lnSpc>
                <a:spcPct val="90000"/>
              </a:lnSpc>
            </a:pPr>
            <a:r>
              <a:rPr lang="az-Latn-AZ"/>
              <a:t>Servitutlar (m. 255)</a:t>
            </a:r>
          </a:p>
          <a:p>
            <a:pPr>
              <a:lnSpc>
                <a:spcPct val="90000"/>
              </a:lnSpc>
            </a:pPr>
            <a:r>
              <a:rPr lang="az-Latn-AZ"/>
              <a:t>Hüquqdan sui-istifadə (m. 152.6, 560)</a:t>
            </a:r>
          </a:p>
          <a:p>
            <a:pPr>
              <a:lnSpc>
                <a:spcPct val="90000"/>
              </a:lnSpc>
            </a:pPr>
            <a:r>
              <a:rPr lang="az-Latn-AZ"/>
              <a:t>Sair hallar</a:t>
            </a:r>
          </a:p>
          <a:p>
            <a:pPr>
              <a:lnSpc>
                <a:spcPct val="90000"/>
              </a:lnSpc>
            </a:pP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1295400"/>
            <a:ext cx="8229600" cy="579438"/>
          </a:xfrm>
        </p:spPr>
        <p:txBody>
          <a:bodyPr/>
          <a:lstStyle/>
          <a:p>
            <a:r>
              <a:rPr lang="az-Latn-AZ" sz="4000" b="1"/>
              <a:t>Mülkiyyət hüququnun məhdudlaşdırılması</a:t>
            </a:r>
            <a:endParaRPr lang="ru-RU" sz="4000" b="1"/>
          </a:p>
        </p:txBody>
      </p:sp>
      <p:sp>
        <p:nvSpPr>
          <p:cNvPr id="18435" name="Rectangle 3"/>
          <p:cNvSpPr>
            <a:spLocks noGrp="1" noChangeArrowheads="1"/>
          </p:cNvSpPr>
          <p:nvPr>
            <p:ph type="body" idx="1"/>
          </p:nvPr>
        </p:nvSpPr>
        <p:spPr>
          <a:xfrm>
            <a:off x="533400" y="2133600"/>
            <a:ext cx="8229600" cy="3581400"/>
          </a:xfrm>
        </p:spPr>
        <p:txBody>
          <a:bodyPr/>
          <a:lstStyle/>
          <a:p>
            <a:endParaRPr lang="az-Latn-AZ"/>
          </a:p>
          <a:p>
            <a:r>
              <a:rPr lang="az-Latn-AZ"/>
              <a:t>Əmlakdan istifadəyə maneçilik törədilməsi</a:t>
            </a:r>
          </a:p>
          <a:p>
            <a:r>
              <a:rPr lang="az-Latn-AZ"/>
              <a:t>Əmlakdan məhrum etmə</a:t>
            </a:r>
          </a:p>
          <a:p>
            <a:r>
              <a:rPr lang="az-Latn-AZ"/>
              <a:t>Əmlakdan istifadəyə nəzarət</a:t>
            </a: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914400"/>
            <a:ext cx="8229600" cy="1143000"/>
          </a:xfrm>
        </p:spPr>
        <p:txBody>
          <a:bodyPr/>
          <a:lstStyle/>
          <a:p>
            <a:r>
              <a:rPr lang="az-Latn-AZ" sz="3200" b="1"/>
              <a:t>Əmlakdan istifadəyə nəzarətin qiymətləndirilməsi</a:t>
            </a:r>
            <a:r>
              <a:rPr lang="ru-RU" sz="3200"/>
              <a:t/>
            </a:r>
            <a:br>
              <a:rPr lang="ru-RU" sz="3200"/>
            </a:br>
            <a:endParaRPr lang="ru-RU" sz="3200"/>
          </a:p>
        </p:txBody>
      </p:sp>
      <p:sp>
        <p:nvSpPr>
          <p:cNvPr id="19459" name="Rectangle 3"/>
          <p:cNvSpPr>
            <a:spLocks noGrp="1" noChangeArrowheads="1"/>
          </p:cNvSpPr>
          <p:nvPr>
            <p:ph type="body" idx="1"/>
          </p:nvPr>
        </p:nvSpPr>
        <p:spPr>
          <a:xfrm>
            <a:off x="457200" y="2286000"/>
            <a:ext cx="8229600" cy="3657600"/>
          </a:xfrm>
        </p:spPr>
        <p:txBody>
          <a:bodyPr/>
          <a:lstStyle/>
          <a:p>
            <a:endParaRPr lang="az-Latn-AZ"/>
          </a:p>
          <a:p>
            <a:r>
              <a:rPr lang="az-Latn-AZ"/>
              <a:t>Nəzarət müəyyən edən qanunvericilik “ümumi maraqları” təmin etməkdən ibarət qanuni məqsəd güdürmü</a:t>
            </a:r>
          </a:p>
          <a:p>
            <a:r>
              <a:rPr lang="az-Latn-AZ"/>
              <a:t>Nəzarət qarşıya qoyulan məqsədlərə mütənasibdirmi</a:t>
            </a: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az-Latn-AZ" b="1"/>
              <a:t>Əmlakdan istifadəyə nəzarət</a:t>
            </a:r>
            <a:endParaRPr lang="ru-RU" b="1"/>
          </a:p>
        </p:txBody>
      </p:sp>
      <p:sp>
        <p:nvSpPr>
          <p:cNvPr id="20483" name="Rectangle 3"/>
          <p:cNvSpPr>
            <a:spLocks noGrp="1" noChangeArrowheads="1"/>
          </p:cNvSpPr>
          <p:nvPr>
            <p:ph type="body" idx="1"/>
          </p:nvPr>
        </p:nvSpPr>
        <p:spPr/>
        <p:txBody>
          <a:bodyPr/>
          <a:lstStyle/>
          <a:p>
            <a:r>
              <a:rPr lang="az-Latn-AZ" sz="2400"/>
              <a:t>Vergilər, rüsumlar və cərimələr</a:t>
            </a:r>
          </a:p>
          <a:p>
            <a:r>
              <a:rPr lang="az-Latn-AZ" sz="2400"/>
              <a:t>Vergi borcunun ödənilməsi üçün əmlak üzərinə həbs qoyulması  </a:t>
            </a:r>
          </a:p>
          <a:p>
            <a:r>
              <a:rPr lang="az-Latn-AZ" sz="2400"/>
              <a:t>Mülkiyyətçinin evinə başqa şəxsin köçürülməsinə icazə verilməməsi</a:t>
            </a:r>
          </a:p>
          <a:p>
            <a:r>
              <a:rPr lang="az-Latn-AZ" sz="2400"/>
              <a:t>Mənzili tutmuş şəxslərin çıxarılması barədə məhkəmə qərarının icra edilməməsi</a:t>
            </a:r>
          </a:p>
          <a:p>
            <a:r>
              <a:rPr lang="az-Latn-AZ" sz="2400"/>
              <a:t>Cinayətkar təşkilata mənfəət verən əmlakın (torpaq, bina, maşınlar) müsadirə edilməsi</a:t>
            </a:r>
          </a:p>
          <a:p>
            <a:r>
              <a:rPr lang="az-Latn-AZ" sz="2400"/>
              <a:t>Tikinti işlərinin dayandırılması və ya qadağan edilməsi </a:t>
            </a:r>
          </a:p>
          <a:p>
            <a:endParaRPr lang="ru-RU" sz="2400"/>
          </a:p>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639762"/>
          </a:xfrm>
        </p:spPr>
        <p:txBody>
          <a:bodyPr/>
          <a:lstStyle/>
          <a:p>
            <a:endParaRPr lang="ru-RU" sz="4000"/>
          </a:p>
        </p:txBody>
      </p:sp>
      <p:sp>
        <p:nvSpPr>
          <p:cNvPr id="23555" name="Rectangle 3"/>
          <p:cNvSpPr>
            <a:spLocks noGrp="1" noChangeArrowheads="1"/>
          </p:cNvSpPr>
          <p:nvPr>
            <p:ph type="body" idx="1"/>
          </p:nvPr>
        </p:nvSpPr>
        <p:spPr>
          <a:xfrm>
            <a:off x="457200" y="990600"/>
            <a:ext cx="8229600" cy="5135563"/>
          </a:xfrm>
        </p:spPr>
        <p:txBody>
          <a:bodyPr/>
          <a:lstStyle/>
          <a:p>
            <a:pPr>
              <a:buFontTx/>
              <a:buNone/>
            </a:pPr>
            <a:r>
              <a:rPr lang="az-Latn-AZ" sz="3600"/>
              <a:t>Bu maddəyə bir-biri ilə qarşılıqlı əlaqəli</a:t>
            </a:r>
          </a:p>
          <a:p>
            <a:pPr>
              <a:buFontTx/>
              <a:buNone/>
            </a:pPr>
            <a:r>
              <a:rPr lang="az-Latn-AZ" sz="3600"/>
              <a:t>olan 3 norma daxildir:</a:t>
            </a:r>
          </a:p>
          <a:p>
            <a:pPr>
              <a:buFontTx/>
              <a:buNone/>
            </a:pPr>
            <a:endParaRPr lang="az-Latn-AZ" sz="3600"/>
          </a:p>
          <a:p>
            <a:pPr>
              <a:buFontTx/>
              <a:buAutoNum type="arabicParenR"/>
            </a:pPr>
            <a:r>
              <a:rPr lang="az-Latn-AZ" sz="3600"/>
              <a:t> Əmlakdan maneəsiz istifadə</a:t>
            </a:r>
          </a:p>
          <a:p>
            <a:pPr>
              <a:buFontTx/>
              <a:buAutoNum type="arabicParenR"/>
            </a:pPr>
            <a:r>
              <a:rPr lang="az-Latn-AZ" sz="3600"/>
              <a:t> Əmlakdan məhrum edilmə</a:t>
            </a:r>
          </a:p>
          <a:p>
            <a:pPr>
              <a:buFontTx/>
              <a:buAutoNum type="arabicParenR"/>
            </a:pPr>
            <a:r>
              <a:rPr lang="az-Latn-AZ" sz="3600"/>
              <a:t> Dövlətin mülkiyyətdən istifadəyə   nəzarət etmək hüququ</a:t>
            </a:r>
            <a:endParaRPr lang="ru-RU" sz="3600"/>
          </a:p>
          <a:p>
            <a:endParaRPr lang="ru-RU" sz="3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762000"/>
            <a:ext cx="8229600" cy="1143000"/>
          </a:xfrm>
        </p:spPr>
        <p:txBody>
          <a:bodyPr/>
          <a:lstStyle/>
          <a:p>
            <a:r>
              <a:rPr lang="az-Latn-AZ" sz="4000" b="1"/>
              <a:t>Mülkiyyət hüququnun pozuntusunun müəyyən edilməsi</a:t>
            </a:r>
            <a:endParaRPr lang="ru-RU" sz="4000" b="1"/>
          </a:p>
        </p:txBody>
      </p:sp>
      <p:sp>
        <p:nvSpPr>
          <p:cNvPr id="6147" name="Rectangle 3"/>
          <p:cNvSpPr>
            <a:spLocks noGrp="1" noChangeArrowheads="1"/>
          </p:cNvSpPr>
          <p:nvPr>
            <p:ph type="body" idx="1"/>
          </p:nvPr>
        </p:nvSpPr>
        <p:spPr>
          <a:xfrm>
            <a:off x="609600" y="2209800"/>
            <a:ext cx="8229600" cy="3581400"/>
          </a:xfrm>
        </p:spPr>
        <p:txBody>
          <a:bodyPr/>
          <a:lstStyle/>
          <a:p>
            <a:pPr marL="609600" indent="-609600"/>
            <a:endParaRPr lang="az-Latn-AZ"/>
          </a:p>
          <a:p>
            <a:pPr marL="609600" indent="-609600"/>
            <a:r>
              <a:rPr lang="az-Latn-AZ"/>
              <a:t>Müdaxilə olubmu (2, 3-cü normalar)</a:t>
            </a:r>
          </a:p>
          <a:p>
            <a:pPr marL="609600" indent="-609600"/>
            <a:r>
              <a:rPr lang="az-Latn-AZ"/>
              <a:t>Müdaxilənin hüquqi əsası varmı</a:t>
            </a:r>
          </a:p>
          <a:p>
            <a:pPr marL="609600" indent="-609600"/>
            <a:r>
              <a:rPr lang="az-Latn-AZ"/>
              <a:t>Müdaxilə qanuni məqsəd daşıyırsa, ədalətli tarazlıq gözlənibmi</a:t>
            </a:r>
          </a:p>
          <a:p>
            <a:pPr marL="609600" indent="-609600">
              <a:buFontTx/>
              <a:buNone/>
            </a:pP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09600"/>
            <a:ext cx="8229600" cy="1143000"/>
          </a:xfrm>
        </p:spPr>
        <p:txBody>
          <a:bodyPr/>
          <a:lstStyle/>
          <a:p>
            <a:r>
              <a:rPr lang="az-Latn-AZ" sz="4000" b="1"/>
              <a:t>Pozuntunu aşkar etmək üçün suallar</a:t>
            </a:r>
            <a:endParaRPr lang="ru-RU" sz="4000" b="1"/>
          </a:p>
        </p:txBody>
      </p:sp>
      <p:sp>
        <p:nvSpPr>
          <p:cNvPr id="8195" name="Rectangle 3"/>
          <p:cNvSpPr>
            <a:spLocks noGrp="1" noChangeArrowheads="1"/>
          </p:cNvSpPr>
          <p:nvPr>
            <p:ph type="body" idx="1"/>
          </p:nvPr>
        </p:nvSpPr>
        <p:spPr/>
        <p:txBody>
          <a:bodyPr/>
          <a:lstStyle/>
          <a:p>
            <a:endParaRPr lang="az-Latn-AZ"/>
          </a:p>
          <a:p>
            <a:r>
              <a:rPr lang="az-Latn-AZ" sz="2400"/>
              <a:t>Mülkiyyət və ya sahiblik hüququ varmı?</a:t>
            </a:r>
          </a:p>
          <a:p>
            <a:r>
              <a:rPr lang="az-Latn-AZ" sz="2400"/>
              <a:t>Hüquqa müdaxilə baş veribmi?</a:t>
            </a:r>
          </a:p>
          <a:p>
            <a:r>
              <a:rPr lang="az-Latn-AZ" sz="2400"/>
              <a:t>Müdaxiləyə 3 normanın hansının əsasında baxılmalıdır?</a:t>
            </a:r>
          </a:p>
          <a:p>
            <a:pPr>
              <a:buFontTx/>
              <a:buNone/>
            </a:pPr>
            <a:endParaRPr lang="az-Latn-AZ" sz="2400"/>
          </a:p>
          <a:p>
            <a:r>
              <a:rPr lang="az-Latn-AZ" sz="2400"/>
              <a:t>Müdaxilə qanuni məqsəd daşıyırmı?</a:t>
            </a:r>
          </a:p>
          <a:p>
            <a:r>
              <a:rPr lang="az-Latn-AZ" sz="2400"/>
              <a:t>Müdaxilə qarşıya qoyulan məqsədə mütənasibdirmi?</a:t>
            </a:r>
          </a:p>
          <a:p>
            <a:r>
              <a:rPr lang="az-Latn-AZ" sz="2400"/>
              <a:t>Müdaxilə hüquqi müəyyənlik və ya qanunilik prinsipinin tələblərinə cavab verirmi?</a:t>
            </a:r>
          </a:p>
          <a:p>
            <a:endParaRPr lang="ru-RU"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09600"/>
            <a:ext cx="8229600" cy="1143000"/>
          </a:xfrm>
        </p:spPr>
        <p:txBody>
          <a:bodyPr/>
          <a:lstStyle/>
          <a:p>
            <a:r>
              <a:rPr lang="az-Latn-AZ" b="1"/>
              <a:t>Hüquqi müəyyənlik</a:t>
            </a:r>
            <a:endParaRPr lang="ru-RU" b="1"/>
          </a:p>
        </p:txBody>
      </p:sp>
      <p:sp>
        <p:nvSpPr>
          <p:cNvPr id="10243" name="Rectangle 3"/>
          <p:cNvSpPr>
            <a:spLocks noGrp="1" noChangeArrowheads="1"/>
          </p:cNvSpPr>
          <p:nvPr>
            <p:ph type="body" idx="1"/>
          </p:nvPr>
        </p:nvSpPr>
        <p:spPr/>
        <p:txBody>
          <a:bodyPr/>
          <a:lstStyle/>
          <a:p>
            <a:pPr>
              <a:buFontTx/>
              <a:buNone/>
            </a:pPr>
            <a:endParaRPr lang="az-Latn-AZ"/>
          </a:p>
          <a:p>
            <a:pPr>
              <a:buFontTx/>
              <a:buNone/>
            </a:pPr>
            <a:r>
              <a:rPr lang="az-Latn-AZ"/>
              <a:t>Qanun normaları:</a:t>
            </a:r>
          </a:p>
          <a:p>
            <a:r>
              <a:rPr lang="az-Latn-AZ" sz="2400"/>
              <a:t>Çatımlı olmalı</a:t>
            </a:r>
          </a:p>
          <a:p>
            <a:r>
              <a:rPr lang="az-Latn-AZ" sz="2400"/>
              <a:t>Aydın ifadə edilməli</a:t>
            </a:r>
          </a:p>
          <a:p>
            <a:r>
              <a:rPr lang="az-Latn-AZ" sz="2400"/>
              <a:t>Dəqiq olmalı</a:t>
            </a:r>
          </a:p>
          <a:p>
            <a:r>
              <a:rPr lang="az-Latn-AZ" sz="2400"/>
              <a:t>Onların nəticələrini öncədən görmək mümkün olmalı</a:t>
            </a:r>
          </a:p>
          <a:p>
            <a:r>
              <a:rPr lang="az-Latn-AZ" sz="2400"/>
              <a:t>Müdaxilənin və ondan müdafiənin prosessual qaydası olmalıdır.</a:t>
            </a:r>
            <a:endParaRPr lang="ru-RU"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609600"/>
            <a:ext cx="8229600" cy="1143000"/>
          </a:xfrm>
        </p:spPr>
        <p:txBody>
          <a:bodyPr/>
          <a:lstStyle/>
          <a:p>
            <a:r>
              <a:rPr lang="az-Latn-AZ" b="1"/>
              <a:t>Cəmiyyətin maraqları</a:t>
            </a:r>
            <a:endParaRPr lang="ru-RU" b="1"/>
          </a:p>
        </p:txBody>
      </p:sp>
      <p:sp>
        <p:nvSpPr>
          <p:cNvPr id="11267" name="Rectangle 3"/>
          <p:cNvSpPr>
            <a:spLocks noGrp="1" noChangeArrowheads="1"/>
          </p:cNvSpPr>
          <p:nvPr>
            <p:ph type="body" idx="1"/>
          </p:nvPr>
        </p:nvSpPr>
        <p:spPr/>
        <p:txBody>
          <a:bodyPr/>
          <a:lstStyle/>
          <a:p>
            <a:pPr>
              <a:lnSpc>
                <a:spcPct val="90000"/>
              </a:lnSpc>
            </a:pPr>
            <a:endParaRPr lang="az-Latn-AZ"/>
          </a:p>
          <a:p>
            <a:pPr>
              <a:lnSpc>
                <a:spcPct val="90000"/>
              </a:lnSpc>
            </a:pPr>
            <a:r>
              <a:rPr lang="az-Latn-AZ"/>
              <a:t>Sosial ədalətin möhkəmlənməsinə yönələn siyasətin (sosial-iqtisadi və s. siyasətin) həyata keçirilməsi</a:t>
            </a:r>
          </a:p>
          <a:p>
            <a:pPr>
              <a:lnSpc>
                <a:spcPct val="90000"/>
              </a:lnSpc>
            </a:pPr>
            <a:r>
              <a:rPr lang="az-Latn-AZ"/>
              <a:t>Iqtisadi islahatların həyata keçirilməsi</a:t>
            </a:r>
          </a:p>
          <a:p>
            <a:pPr>
              <a:lnSpc>
                <a:spcPct val="90000"/>
              </a:lnSpc>
              <a:buFontTx/>
              <a:buNone/>
            </a:pPr>
            <a:r>
              <a:rPr lang="az-Latn-AZ"/>
              <a:t>    </a:t>
            </a:r>
            <a:r>
              <a:rPr lang="az-Latn-AZ" sz="2400"/>
              <a:t>-</a:t>
            </a:r>
            <a:r>
              <a:rPr lang="az-Latn-AZ"/>
              <a:t> </a:t>
            </a:r>
            <a:r>
              <a:rPr lang="az-Latn-AZ" sz="2400"/>
              <a:t>landşaftın qorunması</a:t>
            </a:r>
          </a:p>
          <a:p>
            <a:pPr>
              <a:lnSpc>
                <a:spcPct val="90000"/>
              </a:lnSpc>
              <a:buFontTx/>
              <a:buNone/>
            </a:pPr>
            <a:r>
              <a:rPr lang="az-Latn-AZ" sz="2400"/>
              <a:t>     - uşaqların mənafeyinin müdafiəsi</a:t>
            </a:r>
          </a:p>
          <a:p>
            <a:pPr>
              <a:lnSpc>
                <a:spcPct val="90000"/>
              </a:lnSpc>
              <a:buFontTx/>
              <a:buNone/>
            </a:pPr>
            <a:r>
              <a:rPr lang="az-Latn-AZ" sz="2400"/>
              <a:t>     </a:t>
            </a:r>
            <a:r>
              <a:rPr lang="en-US" sz="2400"/>
              <a:t>- narkotik d</a:t>
            </a:r>
            <a:r>
              <a:rPr lang="az-Latn-AZ" sz="2400"/>
              <a:t>övriyyəsi ilə mübarizə </a:t>
            </a:r>
            <a:endParaRPr lang="en-US" sz="2400"/>
          </a:p>
          <a:p>
            <a:pPr>
              <a:lnSpc>
                <a:spcPct val="90000"/>
              </a:lnSpc>
              <a:buFontTx/>
              <a:buNone/>
            </a:pPr>
            <a:r>
              <a:rPr lang="en-US" sz="2400"/>
              <a:t>     </a:t>
            </a:r>
            <a:r>
              <a:rPr lang="az-Latn-AZ" sz="2400"/>
              <a:t>- sair maraqlar</a:t>
            </a:r>
          </a:p>
          <a:p>
            <a:pPr>
              <a:lnSpc>
                <a:spcPct val="90000"/>
              </a:lnSpc>
              <a:buFontTx/>
              <a:buNone/>
            </a:pPr>
            <a:endParaRPr lang="az-Latn-AZ"/>
          </a:p>
          <a:p>
            <a:pPr>
              <a:lnSpc>
                <a:spcPct val="90000"/>
              </a:lnSpc>
              <a:buFontTx/>
              <a:buNone/>
            </a:pPr>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609600"/>
            <a:ext cx="8229600" cy="1143000"/>
          </a:xfrm>
        </p:spPr>
        <p:txBody>
          <a:bodyPr/>
          <a:lstStyle/>
          <a:p>
            <a:r>
              <a:rPr lang="az-Latn-AZ" b="1"/>
              <a:t>Qanuni məqsədlər</a:t>
            </a:r>
            <a:endParaRPr lang="ru-RU" b="1"/>
          </a:p>
        </p:txBody>
      </p:sp>
      <p:sp>
        <p:nvSpPr>
          <p:cNvPr id="12291" name="Rectangle 3"/>
          <p:cNvSpPr>
            <a:spLocks noGrp="1" noChangeArrowheads="1"/>
          </p:cNvSpPr>
          <p:nvPr>
            <p:ph type="body" idx="1"/>
          </p:nvPr>
        </p:nvSpPr>
        <p:spPr/>
        <p:txBody>
          <a:bodyPr/>
          <a:lstStyle/>
          <a:p>
            <a:pPr>
              <a:lnSpc>
                <a:spcPct val="90000"/>
              </a:lnSpc>
            </a:pPr>
            <a:endParaRPr lang="az-Latn-AZ" sz="2800"/>
          </a:p>
          <a:p>
            <a:pPr>
              <a:lnSpc>
                <a:spcPct val="90000"/>
              </a:lnSpc>
            </a:pPr>
            <a:r>
              <a:rPr lang="az-Latn-AZ" sz="2800"/>
              <a:t>Vergidən yayınmanın qarşısının alınması</a:t>
            </a:r>
          </a:p>
          <a:p>
            <a:pPr>
              <a:lnSpc>
                <a:spcPct val="90000"/>
              </a:lnSpc>
            </a:pPr>
            <a:r>
              <a:rPr lang="az-Latn-AZ" sz="2800"/>
              <a:t>Ərazinin planlaşdırılması üçün tikinti işlərinin qadağan edilməsi</a:t>
            </a:r>
          </a:p>
          <a:p>
            <a:pPr>
              <a:lnSpc>
                <a:spcPct val="90000"/>
              </a:lnSpc>
            </a:pPr>
            <a:r>
              <a:rPr lang="az-Latn-AZ" sz="2800"/>
              <a:t>Ittiham üçün əsas olan sübutları qorumaq məqsədi ilə əmlak üzərinə həbs qoyulması</a:t>
            </a:r>
          </a:p>
          <a:p>
            <a:pPr>
              <a:lnSpc>
                <a:spcPct val="90000"/>
              </a:lnSpc>
            </a:pPr>
            <a:r>
              <a:rPr lang="az-Latn-AZ" sz="2800"/>
              <a:t>Hüquq pozuntularının qarşısını almaq üçün tədbirlər görülməsi</a:t>
            </a:r>
            <a:endParaRPr lang="en-US" sz="2800"/>
          </a:p>
          <a:p>
            <a:pPr>
              <a:lnSpc>
                <a:spcPct val="90000"/>
              </a:lnSpc>
            </a:pPr>
            <a:r>
              <a:rPr lang="az-Latn-AZ" sz="2800"/>
              <a:t>Sosial ədalətə nail olmaq üçün mülkiyyətçinin hüququnun məhdudlaşdırılması </a:t>
            </a:r>
          </a:p>
          <a:p>
            <a:pPr>
              <a:lnSpc>
                <a:spcPct val="90000"/>
              </a:lnSpc>
            </a:pPr>
            <a:endParaRPr lang="ru-RU"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85800"/>
            <a:ext cx="8229600" cy="1143000"/>
          </a:xfrm>
        </p:spPr>
        <p:txBody>
          <a:bodyPr/>
          <a:lstStyle/>
          <a:p>
            <a:r>
              <a:rPr lang="az-Latn-AZ" sz="4000" b="1"/>
              <a:t>Qeyri-mütənasib müdaxilə halları</a:t>
            </a:r>
            <a:endParaRPr lang="ru-RU" sz="4000" b="1"/>
          </a:p>
        </p:txBody>
      </p:sp>
      <p:sp>
        <p:nvSpPr>
          <p:cNvPr id="7171" name="Rectangle 3"/>
          <p:cNvSpPr>
            <a:spLocks noGrp="1" noChangeArrowheads="1"/>
          </p:cNvSpPr>
          <p:nvPr>
            <p:ph type="body" idx="1"/>
          </p:nvPr>
        </p:nvSpPr>
        <p:spPr>
          <a:xfrm>
            <a:off x="533400" y="2209800"/>
            <a:ext cx="8229600" cy="3352800"/>
          </a:xfrm>
        </p:spPr>
        <p:txBody>
          <a:bodyPr/>
          <a:lstStyle/>
          <a:p>
            <a:r>
              <a:rPr lang="az-Latn-AZ"/>
              <a:t>Mülkiyyətçinin üzərinə ağır yük qoyulması</a:t>
            </a:r>
          </a:p>
          <a:p>
            <a:r>
              <a:rPr lang="az-Latn-AZ"/>
              <a:t>Kompensasiyasız müsadirə</a:t>
            </a:r>
          </a:p>
          <a:p>
            <a:r>
              <a:rPr lang="az-Latn-AZ"/>
              <a:t>Qanuni əsas olmadan mülkiyyət hüququna müdaxilə</a:t>
            </a:r>
          </a:p>
          <a:p>
            <a:r>
              <a:rPr lang="az-Latn-AZ"/>
              <a:t>Tarazlığın gözlənməməsi</a:t>
            </a: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685800"/>
            <a:ext cx="8229600" cy="1143000"/>
          </a:xfrm>
        </p:spPr>
        <p:txBody>
          <a:bodyPr/>
          <a:lstStyle/>
          <a:p>
            <a:r>
              <a:rPr lang="az-Latn-AZ" b="1"/>
              <a:t>Mütənasiblik</a:t>
            </a:r>
            <a:endParaRPr lang="ru-RU" b="1"/>
          </a:p>
        </p:txBody>
      </p:sp>
      <p:sp>
        <p:nvSpPr>
          <p:cNvPr id="21507" name="Rectangle 3"/>
          <p:cNvSpPr>
            <a:spLocks noGrp="1" noChangeArrowheads="1"/>
          </p:cNvSpPr>
          <p:nvPr>
            <p:ph type="body" idx="1"/>
          </p:nvPr>
        </p:nvSpPr>
        <p:spPr/>
        <p:txBody>
          <a:bodyPr/>
          <a:lstStyle/>
          <a:p>
            <a:endParaRPr lang="az-Latn-AZ"/>
          </a:p>
          <a:p>
            <a:r>
              <a:rPr lang="az-Latn-AZ" sz="2400"/>
              <a:t>Mülkiyyətçinin üzərinə ağır yük qoyulması (pozur)</a:t>
            </a:r>
          </a:p>
          <a:p>
            <a:r>
              <a:rPr lang="az-Latn-AZ" sz="2400"/>
              <a:t>Ağlabatan məbləğ ödəmədən əmlakdan məhrum etmə (pozur)</a:t>
            </a:r>
          </a:p>
          <a:p>
            <a:r>
              <a:rPr lang="az-Latn-AZ" sz="2400"/>
              <a:t>Dövlətin yeni qanun qəbul edərək arbitraj qərarını qüvvədən salması(pozur)</a:t>
            </a:r>
          </a:p>
          <a:p>
            <a:r>
              <a:rPr lang="az-Latn-AZ" sz="2400"/>
              <a:t>Vergi borcunu ödəmək üçün əmlak üzərinə həbs qoyulması (pozmur)</a:t>
            </a:r>
          </a:p>
          <a:p>
            <a:r>
              <a:rPr lang="az-Latn-AZ" sz="2400"/>
              <a:t>Avtomaşın qeydiyyata alınanadək ondan istifadənin qadağan edilməsi (pozmur)</a:t>
            </a:r>
          </a:p>
          <a:p>
            <a:endParaRPr lang="az-Latn-AZ" sz="2400"/>
          </a:p>
          <a:p>
            <a:endParaRPr lang="az-Latn-AZ" sz="2400"/>
          </a:p>
          <a:p>
            <a:endParaRPr lang="az-Latn-AZ"/>
          </a:p>
          <a:p>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370</TotalTime>
  <Words>536</Words>
  <Application>Microsoft PowerPoint</Application>
  <PresentationFormat>Экран (4:3)</PresentationFormat>
  <Paragraphs>110</Paragraphs>
  <Slides>18</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18</vt:i4>
      </vt:variant>
    </vt:vector>
  </HeadingPairs>
  <TitlesOfParts>
    <vt:vector size="20" baseType="lpstr">
      <vt:lpstr>Arial</vt:lpstr>
      <vt:lpstr>Оформление по умолчанию</vt:lpstr>
      <vt:lpstr>Avropa Konvensiyasının 1 saylı Protokolunun 1-ci maddəsi</vt:lpstr>
      <vt:lpstr>Слайд 2</vt:lpstr>
      <vt:lpstr>Mülkiyyət hüququnun pozuntusunun müəyyən edilməsi</vt:lpstr>
      <vt:lpstr>Pozuntunu aşkar etmək üçün suallar</vt:lpstr>
      <vt:lpstr>Hüquqi müəyyənlik</vt:lpstr>
      <vt:lpstr>Cəmiyyətin maraqları</vt:lpstr>
      <vt:lpstr>Qanuni məqsədlər</vt:lpstr>
      <vt:lpstr>Qeyri-mütənasib müdaxilə halları</vt:lpstr>
      <vt:lpstr>Mütənasiblik</vt:lpstr>
      <vt:lpstr>Konvensiyasının 6.1-ci maddəsinin tətbiqi</vt:lpstr>
      <vt:lpstr>Слайд 11</vt:lpstr>
      <vt:lpstr>Əmlak</vt:lpstr>
      <vt:lpstr>Əmlak</vt:lpstr>
      <vt:lpstr>Mülkiyyətdən məhrum etmə</vt:lpstr>
      <vt:lpstr>Mülkiyyət hüququnun məhdudlaşdırılması</vt:lpstr>
      <vt:lpstr>Mülkiyyət hüququnun məhdudlaşdırılması</vt:lpstr>
      <vt:lpstr>Əmlakdan istifadəyə nəzarətin qiymətləndirilməsi </vt:lpstr>
      <vt:lpstr>Əmlakdan istifadəyə nəzarət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Eldar</dc:creator>
  <cp:lastModifiedBy>Eldar</cp:lastModifiedBy>
  <cp:revision>13</cp:revision>
  <cp:lastPrinted>1601-01-01T00:00:00Z</cp:lastPrinted>
  <dcterms:created xsi:type="dcterms:W3CDTF">1601-01-01T00:00:00Z</dcterms:created>
  <dcterms:modified xsi:type="dcterms:W3CDTF">2016-12-13T13:46:31Z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