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9"/>
  </p:notesMasterIdLst>
  <p:sldIdLst>
    <p:sldId id="258" r:id="rId2"/>
    <p:sldId id="266" r:id="rId3"/>
    <p:sldId id="268" r:id="rId4"/>
    <p:sldId id="270" r:id="rId5"/>
    <p:sldId id="272" r:id="rId6"/>
    <p:sldId id="271" r:id="rId7"/>
    <p:sldId id="267" r:id="rId8"/>
    <p:sldId id="259" r:id="rId9"/>
    <p:sldId id="264" r:id="rId10"/>
    <p:sldId id="261" r:id="rId11"/>
    <p:sldId id="276" r:id="rId12"/>
    <p:sldId id="277" r:id="rId13"/>
    <p:sldId id="280" r:id="rId14"/>
    <p:sldId id="281" r:id="rId15"/>
    <p:sldId id="286" r:id="rId16"/>
    <p:sldId id="283" r:id="rId17"/>
    <p:sldId id="285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CER" initials="A" lastIdx="0" clrIdx="0">
    <p:extLst>
      <p:ext uri="{19B8F6BF-5375-455C-9EA6-DF929625EA0E}">
        <p15:presenceInfo xmlns:p15="http://schemas.microsoft.com/office/powerpoint/2012/main" xmlns="" userId="AC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DD79A4-9CE4-4A77-A04D-DF4111209124}" type="datetimeFigureOut">
              <a:rPr lang="ru-RU" smtClean="0"/>
              <a:pPr/>
              <a:t>04.02.2017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92C595-9C93-4188-81C6-015D5393B6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925240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2/4/2017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1000"/>
    </mc:Choice>
    <mc:Fallback>
      <p:transition spd="slow" advTm="100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1000"/>
    </mc:Choice>
    <mc:Fallback>
      <p:transition spd="slow" advTm="100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1000"/>
    </mc:Choice>
    <mc:Fallback>
      <p:transition spd="slow" advTm="100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1000"/>
    </mc:Choice>
    <mc:Fallback>
      <p:transition spd="slow" advTm="100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xmlns="" Requires="p14">
      <p:transition spd="slow" p14:dur="2000" advTm="1000"/>
    </mc:Choice>
    <mc:Fallback>
      <p:transition spd="slow" advTm="100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xmlns="" Requires="p14">
      <p:transition spd="slow" p14:dur="2000" advTm="1000"/>
    </mc:Choice>
    <mc:Fallback>
      <p:transition spd="slow" advTm="100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xmlns="" Requires="p14">
      <p:transition spd="slow" p14:dur="2000" advTm="1000"/>
    </mc:Choice>
    <mc:Fallback>
      <p:transition spd="slow" advTm="100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xmlns="" Requires="p14">
      <p:transition spd="slow" p14:dur="2000" advTm="1000"/>
    </mc:Choice>
    <mc:Fallback>
      <p:transition spd="slow" advTm="100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1000"/>
    </mc:Choice>
    <mc:Fallback>
      <p:transition spd="slow" advTm="100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xmlns="" Requires="p14">
      <p:transition spd="slow" p14:dur="2000" advTm="1000"/>
    </mc:Choice>
    <mc:Fallback>
      <p:transition spd="slow" advTm="100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2/4/2017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xmlns="" Requires="p14">
      <p:transition spd="slow" p14:dur="2000" advTm="1000"/>
    </mc:Choice>
    <mc:Fallback>
      <p:transition spd="slow" advTm="100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2/4/2017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>
    <mc:Choice xmlns:p14="http://schemas.microsoft.com/office/powerpoint/2010/main" xmlns="" Requires="p14">
      <p:transition spd="slow" p14:dur="2000" advTm="1000"/>
    </mc:Choice>
    <mc:Fallback>
      <p:transition spd="slow" advTm="1000"/>
    </mc:Fallback>
  </mc:AlternateConten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114800"/>
            <a:ext cx="8229600" cy="2590800"/>
          </a:xfrm>
        </p:spPr>
        <p:txBody>
          <a:bodyPr>
            <a:normAutofit fontScale="25000" lnSpcReduction="20000"/>
          </a:bodyPr>
          <a:lstStyle/>
          <a:p>
            <a:pPr algn="just"/>
            <a:endParaRPr lang="az-Latn-AZ" i="1" dirty="0" smtClean="0"/>
          </a:p>
          <a:p>
            <a:pPr algn="just"/>
            <a:endParaRPr lang="az-Latn-AZ" i="1" dirty="0"/>
          </a:p>
          <a:p>
            <a:pPr algn="just"/>
            <a:endParaRPr lang="az-Latn-AZ" i="1" dirty="0" smtClean="0"/>
          </a:p>
          <a:p>
            <a:pPr algn="just"/>
            <a:endParaRPr lang="az-Latn-AZ" i="1" dirty="0"/>
          </a:p>
          <a:p>
            <a:pPr marL="109728" indent="0" algn="r">
              <a:buNone/>
            </a:pPr>
            <a:r>
              <a:rPr lang="az-Latn-AZ" sz="11200" b="1" i="1" dirty="0" smtClean="0"/>
              <a:t>Şəfa Camalzadə</a:t>
            </a:r>
          </a:p>
          <a:p>
            <a:pPr marL="109728" indent="0" algn="r">
              <a:buNone/>
            </a:pPr>
            <a:endParaRPr lang="az-Latn-AZ" sz="11200" b="1" i="1" dirty="0" smtClean="0"/>
          </a:p>
          <a:p>
            <a:pPr marL="109728" indent="0" algn="r">
              <a:buNone/>
            </a:pPr>
            <a:r>
              <a:rPr lang="az-Latn-AZ" sz="8800" i="1" dirty="0" smtClean="0"/>
              <a:t>Azərbaycan Respublikası Vəkillər Kollegiyasının üzvü</a:t>
            </a:r>
          </a:p>
          <a:p>
            <a:pPr marL="109728" indent="0" algn="r">
              <a:buNone/>
            </a:pPr>
            <a:r>
              <a:rPr lang="en-US" sz="8800" i="1" dirty="0" smtClean="0"/>
              <a:t>2017</a:t>
            </a:r>
            <a:endParaRPr lang="az-Latn-AZ" sz="8800" i="1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10600" cy="3840162"/>
          </a:xfrm>
        </p:spPr>
        <p:txBody>
          <a:bodyPr>
            <a:normAutofit fontScale="90000"/>
          </a:bodyPr>
          <a:lstStyle/>
          <a:p>
            <a:r>
              <a:rPr lang="az-Latn-AZ" dirty="0" smtClean="0"/>
              <a:t/>
            </a:r>
            <a:br>
              <a:rPr lang="az-Latn-AZ" dirty="0" smtClean="0"/>
            </a:br>
            <a:r>
              <a:rPr lang="az-Latn-AZ" dirty="0" smtClean="0"/>
              <a:t>1 saylı Protokolun 1-ci Maddəsi</a:t>
            </a:r>
            <a:br>
              <a:rPr lang="az-Latn-AZ" dirty="0" smtClean="0"/>
            </a:br>
            <a:r>
              <a:rPr lang="az-Latn-AZ" dirty="0" smtClean="0"/>
              <a:t/>
            </a:r>
            <a:br>
              <a:rPr lang="az-Latn-AZ" dirty="0" smtClean="0"/>
            </a:br>
            <a:r>
              <a:rPr lang="az-Latn-AZ" dirty="0">
                <a:solidFill>
                  <a:srgbClr val="C00000"/>
                </a:solidFill>
              </a:rPr>
              <a:t>M</a:t>
            </a:r>
            <a:r>
              <a:rPr lang="az-Latn-AZ" dirty="0" smtClean="0">
                <a:solidFill>
                  <a:srgbClr val="C00000"/>
                </a:solidFill>
              </a:rPr>
              <a:t>üdaxilənin müəyyən edilməsi üçün araşdırılmalı olan məsələlər</a:t>
            </a:r>
            <a:r>
              <a:rPr lang="az-Latn-AZ" dirty="0"/>
              <a:t/>
            </a:r>
            <a:br>
              <a:rPr lang="az-Latn-AZ" dirty="0"/>
            </a:br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1000"/>
    </mc:Choice>
    <mc:Fallback>
      <p:transition spd="slow" advTm="100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382000" cy="5486400"/>
          </a:xfrm>
        </p:spPr>
        <p:txBody>
          <a:bodyPr>
            <a:normAutofit fontScale="92500"/>
          </a:bodyPr>
          <a:lstStyle/>
          <a:p>
            <a:pPr marL="109728" indent="0" algn="just">
              <a:buNone/>
            </a:pPr>
            <a:r>
              <a:rPr lang="ru-RU" sz="2900" dirty="0" smtClean="0">
                <a:latin typeface="Calibri" panose="020F0502020204030204" pitchFamily="34" charset="0"/>
                <a:cs typeface="Calibri" panose="020F0502020204030204" pitchFamily="34" charset="0"/>
              </a:rPr>
              <a:t>4)</a:t>
            </a:r>
            <a:r>
              <a:rPr lang="az-Latn-AZ" sz="29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z-Latn-AZ" sz="2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Müdaxilə üçün qanuni əsas varmı? </a:t>
            </a:r>
            <a:endParaRPr lang="ru-RU" sz="29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buNone/>
            </a:pPr>
            <a:endParaRPr lang="az-Latn-AZ" sz="1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 algn="just">
              <a:buNone/>
            </a:pPr>
            <a:r>
              <a:rPr lang="ru-RU" sz="2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5)</a:t>
            </a:r>
            <a:r>
              <a:rPr lang="az-Latn-AZ" sz="2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Mülkiyyət hüququna müdaxilə cəmiyyətin maraqlarına xidmət edirmi, yəni qanuni məqsəd daşıyırmı?</a:t>
            </a:r>
            <a:r>
              <a:rPr lang="ru-RU" sz="2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L="109728" indent="0" algn="just">
              <a:buNone/>
            </a:pPr>
            <a:endParaRPr lang="az-Latn-AZ" sz="1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 algn="just">
              <a:buNone/>
            </a:pPr>
            <a:r>
              <a:rPr lang="az-Latn-AZ" sz="2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6) Müdaxilə qarşıya qoyulan məqsədə mütənasibdirmi? Başqa sözlə, həmin müdaxilə cəmiyyətin ümumi maraqlarının tələbləri ilə şəxsin əsas hüquqlarının müdafiəsi tələbləri arasında ədalətli tarazlığı qoruyub saxlayırmı? </a:t>
            </a:r>
          </a:p>
          <a:p>
            <a:pPr marL="109728" indent="0" algn="just">
              <a:buNone/>
            </a:pPr>
            <a:endParaRPr lang="az-Latn-AZ" sz="15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 algn="just">
              <a:buNone/>
            </a:pPr>
            <a:r>
              <a:rPr lang="az-Latn-AZ" sz="25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DİQQƏT</a:t>
            </a:r>
            <a:r>
              <a:rPr lang="az-Latn-AZ" sz="25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  <a:r>
              <a:rPr lang="az-Latn-AZ" sz="25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əgər mülkiyyət hüququna müdaxilə baş veribsə, lakin </a:t>
            </a:r>
            <a:r>
              <a:rPr lang="az-Latn-AZ" sz="25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4-6-cı </a:t>
            </a:r>
            <a:r>
              <a:rPr lang="az-Latn-AZ" sz="25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saullardan birinə cavab mənfidirsə, bu müdaxilə 1 saylı </a:t>
            </a:r>
            <a:r>
              <a:rPr lang="az-Latn-AZ" sz="25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Protokolun </a:t>
            </a:r>
            <a:r>
              <a:rPr lang="az-Latn-AZ" sz="25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1-ci maddəsi ilə bir araya sığmır</a:t>
            </a:r>
            <a:r>
              <a:rPr lang="az-Latn-AZ" sz="25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az-Latn-AZ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None/>
            </a:pPr>
            <a:endParaRPr lang="ru-RU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6200"/>
            <a:ext cx="8229600" cy="609600"/>
          </a:xfrm>
        </p:spPr>
        <p:txBody>
          <a:bodyPr>
            <a:normAutofit/>
          </a:bodyPr>
          <a:lstStyle/>
          <a:p>
            <a:pPr algn="ctr"/>
            <a:r>
              <a:rPr lang="az-Latn-AZ" sz="3200" dirty="0" smtClean="0">
                <a:solidFill>
                  <a:srgbClr val="FF0000"/>
                </a:solidFill>
              </a:rPr>
              <a:t>Aşağıdakı məsələlər araşdırılmalıdır:</a:t>
            </a:r>
            <a:endParaRPr lang="ru-RU" sz="3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1000"/>
    </mc:Choice>
    <mc:Fallback>
      <p:transition spd="slow" advTm="1000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371600"/>
            <a:ext cx="8686800" cy="5181600"/>
          </a:xfrm>
        </p:spPr>
        <p:txBody>
          <a:bodyPr>
            <a:normAutofit fontScale="92500" lnSpcReduction="10000"/>
          </a:bodyPr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az-Latn-AZ" sz="2800" dirty="0">
                <a:latin typeface="Calibri" panose="020F0502020204030204" pitchFamily="34" charset="0"/>
              </a:rPr>
              <a:t>Müdaxilənin </a:t>
            </a:r>
            <a:r>
              <a:rPr lang="az-Latn-AZ" sz="2800" b="1" dirty="0" smtClean="0">
                <a:latin typeface="Calibri" panose="020F0502020204030204" pitchFamily="34" charset="0"/>
              </a:rPr>
              <a:t>qanuni </a:t>
            </a:r>
            <a:r>
              <a:rPr lang="az-Latn-AZ" sz="2800" b="1" dirty="0">
                <a:latin typeface="Calibri" panose="020F0502020204030204" pitchFamily="34" charset="0"/>
              </a:rPr>
              <a:t>əsası </a:t>
            </a:r>
            <a:r>
              <a:rPr lang="az-Latn-AZ" sz="2800" dirty="0" smtClean="0">
                <a:latin typeface="Calibri" panose="020F0502020204030204" pitchFamily="34" charset="0"/>
              </a:rPr>
              <a:t>olmalıdır;</a:t>
            </a:r>
          </a:p>
          <a:p>
            <a:pPr marL="109728" indent="0" algn="just">
              <a:buNone/>
            </a:pPr>
            <a:endParaRPr lang="az-Latn-AZ" sz="1600" dirty="0" smtClean="0">
              <a:latin typeface="Calibri" panose="020F0502020204030204" pitchFamily="34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az-Latn-AZ" sz="2800" dirty="0" smtClean="0">
                <a:latin typeface="Calibri" panose="020F0502020204030204" pitchFamily="34" charset="0"/>
              </a:rPr>
              <a:t>Hüquqa </a:t>
            </a:r>
            <a:r>
              <a:rPr lang="az-Latn-AZ" sz="2800" dirty="0">
                <a:latin typeface="Calibri" panose="020F0502020204030204" pitchFamily="34" charset="0"/>
              </a:rPr>
              <a:t>uyğun olaraq </a:t>
            </a:r>
            <a:r>
              <a:rPr lang="az-Latn-AZ" sz="2800" b="1" i="1" dirty="0">
                <a:latin typeface="Calibri" panose="020F0502020204030204" pitchFamily="34" charset="0"/>
              </a:rPr>
              <a:t>qanunun keyfiyyəti </a:t>
            </a:r>
            <a:r>
              <a:rPr lang="az-Latn-AZ" sz="2800" dirty="0">
                <a:latin typeface="Calibri" panose="020F0502020204030204" pitchFamily="34" charset="0"/>
              </a:rPr>
              <a:t>ilə bağlı məsələlər ortaya çıxa bilər</a:t>
            </a:r>
            <a:r>
              <a:rPr lang="az-Latn-AZ" sz="2800" dirty="0" smtClean="0">
                <a:latin typeface="Calibri" panose="020F0502020204030204" pitchFamily="34" charset="0"/>
              </a:rPr>
              <a:t>:</a:t>
            </a:r>
          </a:p>
          <a:p>
            <a:pPr marL="109728" indent="0" algn="just">
              <a:buNone/>
            </a:pPr>
            <a:endParaRPr lang="az-Latn-AZ" sz="1600" dirty="0">
              <a:latin typeface="Calibri" panose="020F0502020204030204" pitchFamily="34" charset="0"/>
            </a:endParaRPr>
          </a:p>
          <a:p>
            <a:pPr algn="just">
              <a:buFont typeface="Wingdings" panose="05000000000000000000" pitchFamily="2" charset="2"/>
              <a:buChar char="§"/>
            </a:pPr>
            <a:r>
              <a:rPr lang="az-Latn-AZ" sz="2800" dirty="0" smtClean="0">
                <a:latin typeface="Calibri" panose="020F0502020204030204" pitchFamily="34" charset="0"/>
              </a:rPr>
              <a:t>Qanun kifayət qədər aydın </a:t>
            </a:r>
            <a:r>
              <a:rPr lang="az-Latn-AZ" sz="2800" dirty="0">
                <a:latin typeface="Calibri" panose="020F0502020204030204" pitchFamily="34" charset="0"/>
              </a:rPr>
              <a:t>və ictimaiyyət üçün əlçatan olmalıdır </a:t>
            </a:r>
            <a:r>
              <a:rPr lang="az-Latn-AZ" sz="2800" i="1" dirty="0">
                <a:latin typeface="Calibri" panose="020F0502020204030204" pitchFamily="34" charset="0"/>
              </a:rPr>
              <a:t>(</a:t>
            </a:r>
            <a:r>
              <a:rPr lang="en-US" sz="2800" i="1" dirty="0" err="1">
                <a:latin typeface="Calibri" panose="020F0502020204030204" pitchFamily="34" charset="0"/>
                <a:cs typeface="Times New Roman" pitchFamily="18" charset="0"/>
              </a:rPr>
              <a:t>Špaček</a:t>
            </a:r>
            <a:r>
              <a:rPr lang="en-US" sz="2800" i="1" dirty="0">
                <a:latin typeface="Calibri" panose="020F0502020204030204" pitchFamily="34" charset="0"/>
                <a:cs typeface="Times New Roman" pitchFamily="18" charset="0"/>
              </a:rPr>
              <a:t>, S.R.O. V. </a:t>
            </a:r>
            <a:r>
              <a:rPr lang="az-Latn-AZ" sz="2800" i="1" dirty="0">
                <a:latin typeface="Calibri" panose="020F0502020204030204" pitchFamily="34" charset="0"/>
                <a:cs typeface="Times New Roman" pitchFamily="18" charset="0"/>
              </a:rPr>
              <a:t>t</a:t>
            </a:r>
            <a:r>
              <a:rPr lang="en-US" sz="2800" i="1" dirty="0">
                <a:latin typeface="Calibri" panose="020F0502020204030204" pitchFamily="34" charset="0"/>
                <a:cs typeface="Times New Roman" pitchFamily="18" charset="0"/>
              </a:rPr>
              <a:t>he Czech Republic</a:t>
            </a:r>
            <a:r>
              <a:rPr lang="az-Latn-AZ" sz="2800" i="1" dirty="0" smtClean="0">
                <a:latin typeface="Calibri" panose="020F0502020204030204" pitchFamily="34" charset="0"/>
                <a:cs typeface="Times New Roman" pitchFamily="18" charset="0"/>
              </a:rPr>
              <a:t>)</a:t>
            </a:r>
          </a:p>
          <a:p>
            <a:pPr marL="109728" indent="0" algn="just">
              <a:buNone/>
            </a:pPr>
            <a:endParaRPr lang="az-Latn-AZ" sz="1600" i="1" dirty="0" smtClean="0">
              <a:latin typeface="Calibri" panose="020F0502020204030204" pitchFamily="34" charset="0"/>
            </a:endParaRPr>
          </a:p>
          <a:p>
            <a:pPr algn="just">
              <a:buFont typeface="Wingdings" panose="05000000000000000000" pitchFamily="2" charset="2"/>
              <a:buChar char="§"/>
            </a:pPr>
            <a:r>
              <a:rPr lang="az-Latn-AZ" sz="2800" dirty="0" smtClean="0">
                <a:latin typeface="Calibri" panose="020F0502020204030204" pitchFamily="34" charset="0"/>
              </a:rPr>
              <a:t>Nəticələri öncədəngörülə </a:t>
            </a:r>
            <a:r>
              <a:rPr lang="az-Latn-AZ" sz="2800" dirty="0">
                <a:latin typeface="Calibri" panose="020F0502020204030204" pitchFamily="34" charset="0"/>
              </a:rPr>
              <a:t>bilən olmalı, qanunun mətni fərdi özbaşına müdaxilədən qorumaq üçün dəqiq ifadə olunmalıdır </a:t>
            </a:r>
            <a:r>
              <a:rPr lang="az-Latn-AZ" sz="2800" i="1" dirty="0">
                <a:latin typeface="Calibri" panose="020F0502020204030204" pitchFamily="34" charset="0"/>
              </a:rPr>
              <a:t>(Rafig Aliyev v. Azerbaijan; Baklanov v.Russi</a:t>
            </a:r>
            <a:r>
              <a:rPr lang="en-US" sz="2800" i="1" dirty="0">
                <a:latin typeface="Calibri" panose="020F0502020204030204" pitchFamily="34" charset="0"/>
              </a:rPr>
              <a:t>a;</a:t>
            </a:r>
            <a:r>
              <a:rPr lang="az-Latn-AZ" sz="2800" i="1" dirty="0">
                <a:latin typeface="Calibri" panose="020F0502020204030204" pitchFamily="34" charset="0"/>
              </a:rPr>
              <a:t> Carbonara </a:t>
            </a:r>
            <a:r>
              <a:rPr lang="en-US" sz="2800" i="1" dirty="0">
                <a:latin typeface="Calibri" panose="020F0502020204030204" pitchFamily="34" charset="0"/>
              </a:rPr>
              <a:t>&amp; Ventura v. Italy; </a:t>
            </a:r>
            <a:r>
              <a:rPr lang="en-US" sz="2800" i="1" dirty="0" err="1">
                <a:latin typeface="Calibri" panose="020F0502020204030204" pitchFamily="34" charset="0"/>
              </a:rPr>
              <a:t>Hentrich</a:t>
            </a:r>
            <a:r>
              <a:rPr lang="en-US" sz="2800" i="1" dirty="0">
                <a:latin typeface="Calibri" panose="020F0502020204030204" pitchFamily="34" charset="0"/>
              </a:rPr>
              <a:t> v. France</a:t>
            </a:r>
            <a:r>
              <a:rPr lang="az-Latn-AZ" sz="2800" i="1" dirty="0" smtClean="0">
                <a:latin typeface="Calibri" panose="020F0502020204030204" pitchFamily="34" charset="0"/>
              </a:rPr>
              <a:t>)</a:t>
            </a:r>
            <a:r>
              <a:rPr lang="az-Latn-AZ" sz="2800" dirty="0" smtClean="0">
                <a:latin typeface="Calibri" panose="020F0502020204030204" pitchFamily="34" charset="0"/>
              </a:rPr>
              <a:t>.</a:t>
            </a:r>
          </a:p>
          <a:p>
            <a:pPr algn="just">
              <a:buFont typeface="Wingdings" panose="05000000000000000000" pitchFamily="2" charset="2"/>
              <a:buChar char="§"/>
            </a:pPr>
            <a:endParaRPr lang="az-Latn-AZ" sz="17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buFont typeface="Wingdings" panose="05000000000000000000" pitchFamily="2" charset="2"/>
              <a:buChar char="§"/>
            </a:pPr>
            <a:r>
              <a:rPr lang="az-Latn-AZ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qanun </a:t>
            </a:r>
            <a:r>
              <a:rPr lang="az-Latn-AZ" sz="2800" dirty="0">
                <a:latin typeface="Calibri" panose="020F0502020204030204" pitchFamily="34" charset="0"/>
                <a:cs typeface="Calibri" panose="020F0502020204030204" pitchFamily="34" charset="0"/>
              </a:rPr>
              <a:t>anlayışının mühüm tələblərinə cavab verməlidir;</a:t>
            </a:r>
            <a:endParaRPr lang="ru-RU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76598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az-Latn-AZ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Müdaxilə üçün qanuni əsas varmı? </a:t>
            </a:r>
            <a:r>
              <a:rPr lang="az-Latn-AZ" sz="3200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az-Latn-AZ" sz="32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az-Latn-AZ" sz="3200" dirty="0" smtClean="0">
                <a:solidFill>
                  <a:schemeClr val="accent2">
                    <a:lumMod val="75000"/>
                  </a:schemeClr>
                </a:solidFill>
              </a:rPr>
              <a:t>Qanunilik </a:t>
            </a:r>
            <a:r>
              <a:rPr lang="az-Latn-AZ" sz="3200" dirty="0">
                <a:solidFill>
                  <a:schemeClr val="accent2">
                    <a:lumMod val="75000"/>
                  </a:schemeClr>
                </a:solidFill>
              </a:rPr>
              <a:t>testi</a:t>
            </a:r>
            <a:r>
              <a:rPr lang="en-US" sz="3200" dirty="0">
                <a:solidFill>
                  <a:schemeClr val="accent2">
                    <a:lumMod val="75000"/>
                  </a:schemeClr>
                </a:solidFill>
              </a:rPr>
              <a:t> (1-ci test)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xmlns="" val="37731796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1000"/>
    </mc:Choice>
    <mc:Fallback>
      <p:transition spd="slow" advTm="1000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481328"/>
            <a:ext cx="8610600" cy="5224272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az-Latn-AZ" sz="2800" dirty="0">
                <a:latin typeface="Calibri" panose="020F0502020204030204" pitchFamily="34" charset="0"/>
                <a:cs typeface="Calibri" panose="020F0502020204030204" pitchFamily="34" charset="0"/>
              </a:rPr>
              <a:t>demokratik cəmiyyətdə heç bir qanunsuz qərar heç bir şəraitdə hüquqa uyğun sayıla bilməz (</a:t>
            </a:r>
            <a:r>
              <a:rPr lang="az-Latn-AZ" sz="2800" i="1" dirty="0">
                <a:latin typeface="Calibri" panose="020F0502020204030204" pitchFamily="34" charset="0"/>
                <a:cs typeface="Calibri" panose="020F0502020204030204" pitchFamily="34" charset="0"/>
              </a:rPr>
              <a:t>İatridis </a:t>
            </a:r>
            <a:r>
              <a:rPr lang="az-Latn-AZ" sz="28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işi</a:t>
            </a:r>
            <a:r>
              <a:rPr lang="az-Latn-AZ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);</a:t>
            </a:r>
          </a:p>
          <a:p>
            <a:pPr marL="109728" indent="0">
              <a:buNone/>
            </a:pPr>
            <a:endParaRPr lang="az-Latn-AZ" sz="1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az-Latn-AZ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dövlətin </a:t>
            </a:r>
            <a:r>
              <a:rPr lang="az-Latn-AZ" sz="2800" dirty="0">
                <a:latin typeface="Calibri" panose="020F0502020204030204" pitchFamily="34" charset="0"/>
                <a:cs typeface="Calibri" panose="020F0502020204030204" pitchFamily="34" charset="0"/>
              </a:rPr>
              <a:t>hərəkətləri daxili qanunvericilik normalarına uyğun </a:t>
            </a:r>
            <a:r>
              <a:rPr lang="az-Latn-AZ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olmalı;</a:t>
            </a:r>
          </a:p>
          <a:p>
            <a:pPr>
              <a:buFont typeface="Wingdings" panose="05000000000000000000" pitchFamily="2" charset="2"/>
              <a:buChar char="ü"/>
            </a:pPr>
            <a:endParaRPr lang="az-Latn-AZ" sz="13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az-Latn-AZ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daxili </a:t>
            </a:r>
            <a:r>
              <a:rPr lang="az-Latn-AZ" sz="2800" dirty="0">
                <a:latin typeface="Calibri" panose="020F0502020204030204" pitchFamily="34" charset="0"/>
                <a:cs typeface="Calibri" panose="020F0502020204030204" pitchFamily="34" charset="0"/>
              </a:rPr>
              <a:t>qanunvericilik normasına əsaslanmaq yetərli deyil, həm də ədalətli və müvafiq prosessual qayda mövcud </a:t>
            </a:r>
            <a:r>
              <a:rPr lang="az-Latn-AZ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olmalıdır. </a:t>
            </a:r>
          </a:p>
          <a:p>
            <a:pPr>
              <a:buFont typeface="Wingdings" panose="05000000000000000000" pitchFamily="2" charset="2"/>
              <a:buChar char="ü"/>
            </a:pPr>
            <a:endParaRPr lang="az-Latn-AZ" sz="13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az-Latn-AZ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şikayət </a:t>
            </a:r>
            <a:r>
              <a:rPr lang="az-Latn-AZ" sz="2800" dirty="0">
                <a:latin typeface="Calibri" panose="020F0502020204030204" pitchFamily="34" charset="0"/>
                <a:cs typeface="Calibri" panose="020F0502020204030204" pitchFamily="34" charset="0"/>
              </a:rPr>
              <a:t>edilən tədbir müvafiq hakimiyyət orqanı tərəfindən müəyyən edilməli, icra olunmalı və qanunsuz olmamalıdır (</a:t>
            </a:r>
            <a:r>
              <a:rPr lang="az-Latn-AZ" sz="2800" i="1" dirty="0">
                <a:latin typeface="Calibri" panose="020F0502020204030204" pitchFamily="34" charset="0"/>
                <a:cs typeface="Calibri" panose="020F0502020204030204" pitchFamily="34" charset="0"/>
              </a:rPr>
              <a:t>Hentrix işi</a:t>
            </a:r>
            <a:r>
              <a:rPr lang="az-Latn-AZ" sz="2800" dirty="0">
                <a:latin typeface="Calibri" panose="020F0502020204030204" pitchFamily="34" charset="0"/>
                <a:cs typeface="Calibri" panose="020F0502020204030204" pitchFamily="34" charset="0"/>
              </a:rPr>
              <a:t>). </a:t>
            </a:r>
            <a:endParaRPr lang="az-Latn-AZ" sz="28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ü"/>
            </a:pPr>
            <a:endParaRPr lang="az-Latn-AZ" sz="13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az-Latn-AZ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Qanun </a:t>
            </a:r>
            <a:r>
              <a:rPr lang="az-Latn-AZ" sz="2800" dirty="0">
                <a:latin typeface="Calibri" panose="020F0502020204030204" pitchFamily="34" charset="0"/>
                <a:cs typeface="Calibri" panose="020F0502020204030204" pitchFamily="34" charset="0"/>
              </a:rPr>
              <a:t>müdafiə vasitələrindən istifadə imkanı </a:t>
            </a:r>
            <a:r>
              <a:rPr lang="az-Latn-AZ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tanımalıdır.</a:t>
            </a:r>
            <a:endParaRPr lang="az-Latn-AZ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az-Latn-AZ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Müdaxilə üçün qanuni əsas varmı? </a:t>
            </a:r>
            <a:r>
              <a:rPr lang="az-Latn-AZ" sz="3200" dirty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az-Latn-AZ" sz="3200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az-Latn-AZ" sz="3200" dirty="0">
                <a:solidFill>
                  <a:schemeClr val="accent2">
                    <a:lumMod val="75000"/>
                  </a:schemeClr>
                </a:solidFill>
              </a:rPr>
              <a:t>Qanunilik testi</a:t>
            </a:r>
            <a:r>
              <a:rPr lang="en-US" sz="3200" dirty="0">
                <a:solidFill>
                  <a:schemeClr val="accent2">
                    <a:lumMod val="75000"/>
                  </a:schemeClr>
                </a:solidFill>
              </a:rPr>
              <a:t> (1-ci test)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xmlns="" val="14498112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1000"/>
    </mc:Choice>
    <mc:Fallback>
      <p:transition spd="slow" advTm="1000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029199"/>
          </a:xfrm>
        </p:spPr>
        <p:txBody>
          <a:bodyPr>
            <a:normAutofit fontScale="77500" lnSpcReduction="20000"/>
          </a:bodyPr>
          <a:lstStyle/>
          <a:p>
            <a:pPr>
              <a:buNone/>
              <a:tabLst>
                <a:tab pos="2057400" algn="l"/>
              </a:tabLst>
            </a:pPr>
            <a:r>
              <a:rPr lang="az-Latn-AZ" sz="28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Məcburi köçkünlərin ərizəçilərə məxsus mənzillərdən çıxarılmasına</a:t>
            </a:r>
          </a:p>
          <a:p>
            <a:pPr>
              <a:buNone/>
              <a:tabLst>
                <a:tab pos="2057400" algn="l"/>
              </a:tabLst>
            </a:pPr>
            <a:r>
              <a:rPr lang="az-Latn-AZ" sz="28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dair məhkəmə qərarlarının icra edilməməsi ilə bağlı</a:t>
            </a:r>
          </a:p>
          <a:p>
            <a:pPr>
              <a:buNone/>
              <a:tabLst>
                <a:tab pos="2057400" algn="l"/>
              </a:tabLst>
            </a:pPr>
            <a:endParaRPr lang="az-Latn-AZ" sz="28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tabLst>
                <a:tab pos="2057400" algn="l"/>
              </a:tabLst>
            </a:pPr>
            <a:r>
              <a:rPr lang="az-Latn-AZ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27/09/2007  Akimova		  03/12/2009 Mirzəyev</a:t>
            </a:r>
            <a:endParaRPr lang="en-US" sz="28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tabLst>
                <a:tab pos="2057400" algn="l"/>
              </a:tabLst>
            </a:pPr>
            <a:r>
              <a:rPr lang="az-Latn-AZ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08/07/2010  İsgəndərov və digərləri    08/07/2010  Hacıyeva</a:t>
            </a:r>
          </a:p>
          <a:p>
            <a:pPr>
              <a:tabLst>
                <a:tab pos="2057400" algn="l"/>
              </a:tabLst>
            </a:pPr>
            <a:r>
              <a:rPr lang="az-Latn-AZ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22/04/2010  Gülməmmədova 	  11/02/2010 Cəfərov  </a:t>
            </a:r>
          </a:p>
          <a:p>
            <a:pPr>
              <a:tabLst>
                <a:tab pos="2057400" algn="l"/>
              </a:tabLst>
            </a:pPr>
            <a:r>
              <a:rPr lang="az-Latn-AZ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26/06/2012  Zülfəli Hüseynov</a:t>
            </a:r>
            <a:endParaRPr lang="en-US" sz="28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None/>
              <a:tabLst>
                <a:tab pos="2057400" algn="l"/>
              </a:tabLst>
            </a:pPr>
            <a:endParaRPr lang="az-Latn-AZ" sz="28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None/>
              <a:tabLst>
                <a:tab pos="2057400" algn="l"/>
              </a:tabLst>
            </a:pPr>
            <a:r>
              <a:rPr lang="az-Latn-AZ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az-Latn-AZ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BŞİH-nin vətəndaşların mənzillərindən çıxarması ilə bağlı </a:t>
            </a:r>
          </a:p>
          <a:p>
            <a:pPr>
              <a:tabLst>
                <a:tab pos="2057400" algn="l"/>
              </a:tabLst>
            </a:pPr>
            <a:r>
              <a:rPr lang="az-Latn-AZ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29/01/2015 Axverdiyev  (Haqverdiyev)</a:t>
            </a:r>
          </a:p>
          <a:p>
            <a:pPr>
              <a:tabLst>
                <a:tab pos="2057400" algn="l"/>
              </a:tabLst>
            </a:pPr>
            <a:r>
              <a:rPr lang="az-Latn-AZ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22/10/2015 Xalikova (Xalıqova)	</a:t>
            </a:r>
          </a:p>
          <a:p>
            <a:pPr>
              <a:tabLst>
                <a:tab pos="2057400" algn="l"/>
              </a:tabLst>
            </a:pPr>
            <a:endParaRPr lang="az-Latn-AZ" sz="28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buNone/>
              <a:tabLst>
                <a:tab pos="2057400" algn="l"/>
              </a:tabLst>
            </a:pPr>
            <a:r>
              <a:rPr lang="az-Latn-AZ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az-Latn-AZ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Ali Məhkəmənin Plenumunun yeni qərar qəbul etməsi ilə hüququn müəyyənliyi prisipini pozması ilə bağlı </a:t>
            </a:r>
          </a:p>
          <a:p>
            <a:pPr algn="just">
              <a:buFont typeface="Wingdings" pitchFamily="2" charset="2"/>
              <a:buChar char="ü"/>
              <a:tabLst>
                <a:tab pos="2057400" algn="l"/>
              </a:tabLst>
            </a:pPr>
            <a:r>
              <a:rPr lang="az-Latn-AZ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10/07/2008 	Rəhmanova</a:t>
            </a:r>
          </a:p>
          <a:p>
            <a:pPr>
              <a:tabLst>
                <a:tab pos="2057400" algn="l"/>
              </a:tabLst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az-Latn-AZ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az-Latn-AZ" i="1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 fontScale="90000"/>
          </a:bodyPr>
          <a:lstStyle/>
          <a:p>
            <a:pPr algn="ctr"/>
            <a:r>
              <a:rPr lang="az-Latn-AZ" dirty="0" smtClean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az-Latn-AZ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az-Latn-AZ" sz="5100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Azərbaycana qarşı işlər (P1)</a:t>
            </a:r>
            <a:br>
              <a:rPr lang="az-Latn-AZ" sz="5100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ru-RU" sz="5100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18099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1000"/>
    </mc:Choice>
    <mc:Fallback>
      <p:transition spd="slow" advTm="1000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81599"/>
          </a:xfrm>
        </p:spPr>
        <p:txBody>
          <a:bodyPr>
            <a:normAutofit fontScale="25000" lnSpcReduction="20000"/>
          </a:bodyPr>
          <a:lstStyle/>
          <a:p>
            <a:pPr>
              <a:buNone/>
              <a:tabLst>
                <a:tab pos="2057400" algn="l"/>
              </a:tabLst>
            </a:pPr>
            <a:r>
              <a:rPr lang="az-Latn-AZ" sz="9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  Məhkəmə qərarlarının vaxtında icra edilməməsi ilə bağlı</a:t>
            </a:r>
          </a:p>
          <a:p>
            <a:pPr>
              <a:buFont typeface="Wingdings" pitchFamily="2" charset="2"/>
              <a:buChar char="ü"/>
              <a:tabLst>
                <a:tab pos="2057400" algn="l"/>
              </a:tabLst>
            </a:pPr>
            <a:endParaRPr lang="az-Latn-AZ" sz="4800" i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Wingdings" pitchFamily="2" charset="2"/>
              <a:buChar char="ü"/>
              <a:tabLst>
                <a:tab pos="2057400" algn="l"/>
              </a:tabLst>
            </a:pPr>
            <a:r>
              <a:rPr lang="az-Latn-AZ" sz="96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03/12/2009 </a:t>
            </a:r>
            <a:r>
              <a:rPr lang="az-Latn-AZ" sz="96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z-Latn-AZ" sz="96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Hümbətov</a:t>
            </a:r>
            <a:r>
              <a:rPr lang="az-Latn-AZ" sz="9600" dirty="0" smtClean="0">
                <a:latin typeface="Calibri" panose="020F0502020204030204" pitchFamily="34" charset="0"/>
                <a:cs typeface="Calibri" panose="020F0502020204030204" pitchFamily="34" charset="0"/>
              </a:rPr>
              <a:t> (istifadəsinə verilmiş torpaq sahəsində üçüncü şəxs tərəfindən inşa edilmiş qanunsuz tikilinin sökülməsinə dair məhkəmə qərarının icra olunmaması)</a:t>
            </a:r>
          </a:p>
          <a:p>
            <a:pPr marL="109728" indent="0">
              <a:buNone/>
              <a:tabLst>
                <a:tab pos="2057400" algn="l"/>
              </a:tabLst>
            </a:pPr>
            <a:endParaRPr lang="az-Latn-AZ" sz="48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Wingdings" pitchFamily="2" charset="2"/>
              <a:buChar char="ü"/>
              <a:tabLst>
                <a:tab pos="2057400" algn="l"/>
              </a:tabLst>
            </a:pPr>
            <a:r>
              <a:rPr lang="az-Latn-AZ" sz="96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29/07/2010  Cəfərli və digərləri</a:t>
            </a:r>
            <a:r>
              <a:rPr lang="az-Latn-AZ" sz="9600" dirty="0" smtClean="0">
                <a:latin typeface="Calibri" panose="020F0502020204030204" pitchFamily="34" charset="0"/>
                <a:cs typeface="Calibri" panose="020F0502020204030204" pitchFamily="34" charset="0"/>
              </a:rPr>
              <a:t> (Dövlət Sərhəd Xidmətinə qarşı pul tələbinə dair məhkəmə qətnaməsi 4 ildən sonra icra olunmuşdur)</a:t>
            </a:r>
          </a:p>
          <a:p>
            <a:pPr>
              <a:buFont typeface="Wingdings" pitchFamily="2" charset="2"/>
              <a:buChar char="ü"/>
              <a:tabLst>
                <a:tab pos="2057400" algn="l"/>
              </a:tabLst>
            </a:pPr>
            <a:endParaRPr lang="az-Latn-AZ" sz="48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Wingdings" pitchFamily="2" charset="2"/>
              <a:buChar char="ü"/>
              <a:tabLst>
                <a:tab pos="2057400" algn="l"/>
              </a:tabLst>
            </a:pPr>
            <a:r>
              <a:rPr lang="az-Latn-AZ" sz="96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03/02/2011 Axundov </a:t>
            </a:r>
            <a:r>
              <a:rPr lang="az-Latn-AZ" sz="9600" dirty="0" smtClean="0">
                <a:latin typeface="Calibri" panose="020F0502020204030204" pitchFamily="34" charset="0"/>
                <a:cs typeface="Calibri" panose="020F0502020204030204" pitchFamily="34" charset="0"/>
              </a:rPr>
              <a:t>(işə bərpa və pul tələbinə dair məhkəmə qətnaməsi 11 ildən sonra icra olunmuşdur)</a:t>
            </a:r>
          </a:p>
          <a:p>
            <a:pPr algn="just">
              <a:buNone/>
            </a:pPr>
            <a:r>
              <a:rPr lang="az-Latn-AZ" sz="4800" dirty="0" smtClean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</a:p>
          <a:p>
            <a:pPr algn="just">
              <a:buNone/>
            </a:pPr>
            <a:r>
              <a:rPr lang="az-Latn-AZ" sz="9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Əmlakın üzərinə həbsin qanunsuz olaraq qoyulması</a:t>
            </a:r>
          </a:p>
          <a:p>
            <a:pPr>
              <a:buFont typeface="Wingdings" pitchFamily="2" charset="2"/>
              <a:buChar char="ü"/>
              <a:tabLst>
                <a:tab pos="2057400" algn="l"/>
              </a:tabLst>
            </a:pPr>
            <a:r>
              <a:rPr lang="az-Latn-AZ" sz="96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06/12/2011 Rafiq Əliyev</a:t>
            </a:r>
          </a:p>
          <a:p>
            <a:pPr>
              <a:buNone/>
              <a:tabLst>
                <a:tab pos="2057400" algn="l"/>
              </a:tabLst>
            </a:pPr>
            <a:endParaRPr lang="az-Latn-AZ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  <a:tabLst>
                <a:tab pos="2057400" algn="l"/>
              </a:tabLst>
            </a:pPr>
            <a:r>
              <a:rPr lang="az-Latn-A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itchFamily="2" charset="2"/>
              <a:buChar char="ü"/>
              <a:tabLst>
                <a:tab pos="2057400" algn="l"/>
              </a:tabLst>
            </a:pPr>
            <a:endParaRPr lang="az-Latn-AZ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itchFamily="2" charset="2"/>
              <a:buChar char="ü"/>
              <a:tabLst>
                <a:tab pos="2057400" algn="l"/>
              </a:tabLst>
            </a:pP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  <a:tabLst>
                <a:tab pos="2057400" algn="l"/>
              </a:tabLst>
            </a:pPr>
            <a:endParaRPr lang="az-Latn-A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  <a:tabLst>
                <a:tab pos="2057400" algn="l"/>
              </a:tabLst>
            </a:pPr>
            <a:r>
              <a:rPr lang="az-Latn-A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az-Latn-AZ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az-Latn-AZ" i="1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96962"/>
          </a:xfrm>
        </p:spPr>
        <p:txBody>
          <a:bodyPr>
            <a:normAutofit fontScale="90000"/>
          </a:bodyPr>
          <a:lstStyle/>
          <a:p>
            <a:r>
              <a:rPr lang="az-Latn-AZ" dirty="0" smtClean="0"/>
              <a:t/>
            </a:r>
            <a:br>
              <a:rPr lang="az-Latn-AZ" dirty="0" smtClean="0"/>
            </a:br>
            <a:r>
              <a:rPr lang="az-Latn-AZ" dirty="0" smtClean="0">
                <a:solidFill>
                  <a:srgbClr val="C00000"/>
                </a:solidFill>
              </a:rPr>
              <a:t>Azərbaycana qarşı işlər (P1)</a:t>
            </a:r>
            <a:r>
              <a:rPr lang="az-Latn-AZ" sz="4900" dirty="0" smtClean="0">
                <a:solidFill>
                  <a:srgbClr val="C00000"/>
                </a:solidFill>
              </a:rPr>
              <a:t/>
            </a:r>
            <a:br>
              <a:rPr lang="az-Latn-AZ" sz="4900" dirty="0" smtClean="0">
                <a:solidFill>
                  <a:srgbClr val="C00000"/>
                </a:solidFill>
              </a:rPr>
            </a:br>
            <a:endParaRPr lang="ru-RU" sz="49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64901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1000"/>
    </mc:Choice>
    <mc:Fallback>
      <p:transition spd="slow" advTm="1000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481328"/>
            <a:ext cx="8610600" cy="5224272"/>
          </a:xfrm>
        </p:spPr>
        <p:txBody>
          <a:bodyPr>
            <a:noAutofit/>
          </a:bodyPr>
          <a:lstStyle/>
          <a:p>
            <a:pPr marL="109728" indent="0">
              <a:buNone/>
            </a:pPr>
            <a:r>
              <a:rPr lang="az-Latn-AZ" sz="2600" i="1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az-Latn-AZ" sz="260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qanuni qüvvəyə minmiş məhkəmə qərarının Dövlət tərəfindən </a:t>
            </a:r>
            <a:r>
              <a:rPr lang="az-Latn-AZ" sz="26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icra edilməməsi </a:t>
            </a:r>
            <a:r>
              <a:rPr lang="az-Latn-AZ" sz="260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Konvensiyanın 6.1-ci maddəsini (ədalətli məhkəmə araşdırması hüququ) </a:t>
            </a:r>
            <a:r>
              <a:rPr lang="az-Latn-AZ" sz="26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«xəyali hüquqa» </a:t>
            </a:r>
            <a:r>
              <a:rPr lang="az-Latn-AZ" sz="260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çevirib;</a:t>
            </a:r>
            <a:br>
              <a:rPr lang="az-Latn-AZ" sz="260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az-Latn-AZ" sz="160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az-Latn-AZ" sz="160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az-Latn-AZ" sz="260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- dövlət icranı gecikdirdiyi üçün ağlabatan əsaslar gətirməyib. Əksinə özünü «gülünc» vəziyyətə salıb - əvvəllər özünün istidan etdiyi qiymətləndirmə təşkilatının ekspert rəyini bu işdə şübhə altına alıb;</a:t>
            </a:r>
            <a:br>
              <a:rPr lang="az-Latn-AZ" sz="260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az-Latn-AZ" sz="160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az-Latn-AZ" sz="160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az-Latn-AZ" sz="260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- Konvensiyanın 1 saylı protokolun 1-ci maddəsi pozulub – </a:t>
            </a:r>
            <a:r>
              <a:rPr lang="az-Latn-AZ" sz="26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öz mülkiyyətindən maneəsiz istifadə hüququna </a:t>
            </a:r>
            <a:r>
              <a:rPr lang="az-Latn-AZ" sz="260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müdaxilə baş verib. </a:t>
            </a:r>
            <a:endParaRPr lang="en-US" sz="2600" i="1" dirty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az-Latn-AZ" sz="3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Zemfira Səfərova Azərbaycana qarşı (2010)</a:t>
            </a:r>
            <a:endParaRPr lang="en-US" sz="3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268038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1000"/>
    </mc:Choice>
    <mc:Fallback>
      <p:transition spd="slow" advTm="1000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767072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az-Latn-AZ" sz="32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az-Latn-AZ" sz="320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yerli qanunvericiliyə əsasən torpaqları almaq səlahiyyəti verilməmiş </a:t>
            </a:r>
            <a:r>
              <a:rPr lang="az-Latn-AZ" sz="3200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yerli icra </a:t>
            </a:r>
            <a:r>
              <a:rPr lang="az-Latn-AZ" sz="320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hakimiyyəti orqanının (</a:t>
            </a:r>
            <a:r>
              <a:rPr lang="az-Latn-AZ" sz="3200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Bakı ŞİH</a:t>
            </a:r>
            <a:r>
              <a:rPr lang="az-Latn-AZ" sz="320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) sərəncamı ərizəçinin mülkiyyətinin alınması üçün qanuni əsas hesab oluna bilməz;</a:t>
            </a:r>
            <a:br>
              <a:rPr lang="az-Latn-AZ" sz="320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az-Latn-AZ" sz="320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az-Latn-AZ" sz="320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az-Latn-AZ" sz="320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- Məhkəmə, həmçinin qüvvədə olmayan qanuna əsasən təklif olunan kompensasiyanı da qanuni hesab etmədi.</a:t>
            </a:r>
            <a:endParaRPr lang="en-US" sz="3200" i="1" dirty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az-Latn-AZ" sz="3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Axverdiyev Azərbaycana qarşı iş (2015</a:t>
            </a:r>
            <a:r>
              <a:rPr lang="az-Latn-AZ" sz="3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endParaRPr lang="en-US" sz="3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535854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1000"/>
    </mc:Choice>
    <mc:Fallback>
      <p:transition spd="slow" advTm="1000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endParaRPr lang="az-Latn-AZ" sz="5200" b="1" dirty="0" smtClean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>
              <a:buNone/>
            </a:pPr>
            <a:r>
              <a:rPr lang="az-Latn-AZ" sz="5200" b="1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Təşəkkür edirəm...</a:t>
            </a:r>
            <a:endParaRPr lang="en-US" sz="5200" b="1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66518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1000"/>
    </mc:Choice>
    <mc:Fallback>
      <p:transition spd="slow" advTm="100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85800" y="2438400"/>
            <a:ext cx="8229600" cy="3568891"/>
          </a:xfrm>
        </p:spPr>
        <p:txBody>
          <a:bodyPr/>
          <a:lstStyle/>
          <a:p>
            <a:pPr marL="624078" indent="-514350">
              <a:buFont typeface="+mj-lt"/>
              <a:buAutoNum type="arabicPeriod"/>
            </a:pPr>
            <a:r>
              <a:rPr lang="az-Latn-AZ" sz="3000" dirty="0" smtClean="0"/>
              <a:t>Şikayətin </a:t>
            </a:r>
            <a:r>
              <a:rPr lang="az-Latn-AZ" sz="3000" dirty="0"/>
              <a:t>qəbuledilənlik şərtlərinin  	</a:t>
            </a:r>
            <a:r>
              <a:rPr lang="az-Latn-AZ" sz="3000" dirty="0" smtClean="0"/>
              <a:t>yoxlanılması (</a:t>
            </a:r>
            <a:r>
              <a:rPr lang="az-Latn-AZ" sz="3000" dirty="0"/>
              <a:t>formallığa riayət 	olunubmu</a:t>
            </a:r>
            <a:r>
              <a:rPr lang="az-Latn-AZ" sz="3000" dirty="0" smtClean="0"/>
              <a:t>?);</a:t>
            </a:r>
          </a:p>
          <a:p>
            <a:pPr marL="624078" indent="-514350">
              <a:buFont typeface="+mj-lt"/>
              <a:buAutoNum type="arabicPeriod"/>
            </a:pPr>
            <a:endParaRPr lang="az-Latn-AZ" sz="3000" dirty="0"/>
          </a:p>
          <a:p>
            <a:pPr marL="624078" indent="-514350">
              <a:buFont typeface="+mj-lt"/>
              <a:buAutoNum type="arabicPeriod"/>
            </a:pPr>
            <a:r>
              <a:rPr lang="az-Latn-AZ" sz="3000" dirty="0" smtClean="0"/>
              <a:t>Müdaxilə </a:t>
            </a:r>
            <a:r>
              <a:rPr lang="az-Latn-AZ" sz="3000" dirty="0"/>
              <a:t>baş veribmi</a:t>
            </a:r>
            <a:r>
              <a:rPr lang="az-Latn-AZ" sz="3000" dirty="0" smtClean="0"/>
              <a:t>?</a:t>
            </a:r>
          </a:p>
          <a:p>
            <a:pPr marL="624078" indent="-514350">
              <a:buFont typeface="+mj-lt"/>
              <a:buAutoNum type="arabicPeriod"/>
            </a:pPr>
            <a:endParaRPr lang="az-Latn-AZ" sz="3000" dirty="0"/>
          </a:p>
          <a:p>
            <a:pPr marL="624078" indent="-514350">
              <a:buFont typeface="+mj-lt"/>
              <a:buAutoNum type="arabicPeriod"/>
            </a:pPr>
            <a:r>
              <a:rPr lang="az-Latn-AZ" sz="3000" dirty="0" smtClean="0"/>
              <a:t>Mahiyyət </a:t>
            </a:r>
            <a:r>
              <a:rPr lang="az-Latn-AZ" sz="3000" dirty="0"/>
              <a:t>üzrə test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z-Latn-AZ" sz="4400" dirty="0">
                <a:solidFill>
                  <a:schemeClr val="accent2"/>
                </a:solidFill>
              </a:rPr>
              <a:t>Qəbuledilənlik və mahiyyət yoxlaması üzrə test</a:t>
            </a:r>
            <a:endParaRPr lang="ru-RU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96172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1000"/>
    </mc:Choice>
    <mc:Fallback>
      <p:transition spd="slow" advTm="100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38200" y="2971800"/>
            <a:ext cx="8534400" cy="3416491"/>
          </a:xfrm>
        </p:spPr>
        <p:txBody>
          <a:bodyPr/>
          <a:lstStyle/>
          <a:p>
            <a:r>
              <a:rPr lang="az-Latn-AZ" sz="3000" dirty="0"/>
              <a:t>1.  Prosedur şərtlərin testi</a:t>
            </a:r>
            <a:r>
              <a:rPr lang="az-Latn-AZ" sz="3000" dirty="0" smtClean="0"/>
              <a:t>;</a:t>
            </a:r>
          </a:p>
          <a:p>
            <a:pPr marL="109728" indent="0">
              <a:buNone/>
            </a:pPr>
            <a:endParaRPr lang="az-Latn-AZ" sz="3000" dirty="0"/>
          </a:p>
          <a:p>
            <a:r>
              <a:rPr lang="az-Latn-AZ" sz="3000" dirty="0"/>
              <a:t>2.  Məhkəmənin yurisdiksiyasına dair test</a:t>
            </a:r>
            <a:r>
              <a:rPr lang="az-Latn-AZ" sz="3000" dirty="0" smtClean="0"/>
              <a:t>;</a:t>
            </a:r>
          </a:p>
          <a:p>
            <a:pPr marL="109728" indent="0">
              <a:buNone/>
            </a:pPr>
            <a:endParaRPr lang="az-Latn-AZ" sz="3000" dirty="0"/>
          </a:p>
          <a:p>
            <a:r>
              <a:rPr lang="az-Latn-AZ" sz="3000" dirty="0"/>
              <a:t>3.  İlkin mahiyyət testi</a:t>
            </a:r>
          </a:p>
          <a:p>
            <a:pPr marL="109728" indent="0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11362"/>
          </a:xfrm>
        </p:spPr>
        <p:txBody>
          <a:bodyPr>
            <a:normAutofit fontScale="90000"/>
          </a:bodyPr>
          <a:lstStyle/>
          <a:p>
            <a:pPr algn="ctr"/>
            <a:r>
              <a:rPr lang="az-Latn-AZ" sz="4400" dirty="0">
                <a:solidFill>
                  <a:schemeClr val="accent2"/>
                </a:solidFill>
              </a:rPr>
              <a:t>Şikayətin qəbuledilənlik </a:t>
            </a:r>
            <a:r>
              <a:rPr lang="az-Latn-AZ" sz="4400" dirty="0" smtClean="0">
                <a:solidFill>
                  <a:schemeClr val="accent2"/>
                </a:solidFill>
              </a:rPr>
              <a:t>şərtləri</a:t>
            </a:r>
            <a:br>
              <a:rPr lang="az-Latn-AZ" sz="4400" dirty="0" smtClean="0">
                <a:solidFill>
                  <a:schemeClr val="accent2"/>
                </a:solidFill>
              </a:rPr>
            </a:br>
            <a:r>
              <a:rPr lang="az-Latn-AZ" sz="4400" dirty="0">
                <a:solidFill>
                  <a:schemeClr val="accent2"/>
                </a:solidFill>
              </a:rPr>
              <a:t>(formallığa riayət 	olunubmu</a:t>
            </a:r>
            <a:r>
              <a:rPr lang="az-Latn-AZ" sz="4400" dirty="0" smtClean="0">
                <a:solidFill>
                  <a:schemeClr val="accent2"/>
                </a:solidFill>
              </a:rPr>
              <a:t>?)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9264523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1000"/>
    </mc:Choice>
    <mc:Fallback>
      <p:transition spd="slow" advTm="100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193093"/>
            <a:ext cx="8686800" cy="5360107"/>
          </a:xfrm>
        </p:spPr>
        <p:txBody>
          <a:bodyPr>
            <a:noAutofit/>
          </a:bodyPr>
          <a:lstStyle/>
          <a:p>
            <a:r>
              <a:rPr lang="az-Latn-AZ" sz="3000" dirty="0"/>
              <a:t>Daxili hüquq müdafiə vasitələrinin tükədilibmi</a:t>
            </a:r>
            <a:r>
              <a:rPr lang="az-Latn-AZ" sz="3000" dirty="0" smtClean="0"/>
              <a:t>;</a:t>
            </a:r>
          </a:p>
          <a:p>
            <a:pPr marL="109728" indent="0">
              <a:buNone/>
            </a:pPr>
            <a:endParaRPr lang="az-Latn-AZ" sz="1200" dirty="0"/>
          </a:p>
          <a:p>
            <a:r>
              <a:rPr lang="az-Latn-AZ" sz="3000" dirty="0" smtClean="0"/>
              <a:t>6 </a:t>
            </a:r>
            <a:r>
              <a:rPr lang="az-Latn-AZ" sz="3000" dirty="0"/>
              <a:t>aylıq müddətə riaəyət olunubmu</a:t>
            </a:r>
            <a:r>
              <a:rPr lang="az-Latn-AZ" sz="3000" dirty="0" smtClean="0"/>
              <a:t>?</a:t>
            </a:r>
          </a:p>
          <a:p>
            <a:pPr marL="109728" indent="0">
              <a:buNone/>
            </a:pPr>
            <a:r>
              <a:rPr lang="az-Latn-AZ" sz="100" dirty="0" smtClean="0"/>
              <a:t>2</a:t>
            </a:r>
          </a:p>
          <a:p>
            <a:pPr marL="109728" indent="0">
              <a:buNone/>
            </a:pPr>
            <a:endParaRPr lang="az-Latn-AZ" sz="1200" dirty="0"/>
          </a:p>
          <a:p>
            <a:r>
              <a:rPr lang="az-Latn-AZ" sz="3000" dirty="0" smtClean="0"/>
              <a:t>Anonim </a:t>
            </a:r>
            <a:r>
              <a:rPr lang="az-Latn-AZ" sz="3000" dirty="0"/>
              <a:t>müraciət</a:t>
            </a:r>
            <a:r>
              <a:rPr lang="az-Latn-AZ" sz="3000" dirty="0" smtClean="0"/>
              <a:t>;</a:t>
            </a:r>
          </a:p>
          <a:p>
            <a:pPr marL="109728" indent="0">
              <a:buNone/>
            </a:pPr>
            <a:endParaRPr lang="az-Latn-AZ" sz="1200" dirty="0"/>
          </a:p>
          <a:p>
            <a:r>
              <a:rPr lang="az-Latn-AZ" sz="3000" dirty="0" smtClean="0"/>
              <a:t>Gərəksiz şikayət;</a:t>
            </a:r>
          </a:p>
          <a:p>
            <a:pPr marL="109728" indent="0">
              <a:buNone/>
            </a:pPr>
            <a:endParaRPr lang="az-Latn-AZ" sz="1200" dirty="0" smtClean="0"/>
          </a:p>
          <a:p>
            <a:r>
              <a:rPr lang="az-Latn-AZ" sz="3000" dirty="0" smtClean="0"/>
              <a:t>Digər </a:t>
            </a:r>
            <a:r>
              <a:rPr lang="az-Latn-AZ" sz="3000" dirty="0"/>
              <a:t>beynəlxalq qurumlarda şikayət araşdırılırmı</a:t>
            </a:r>
            <a:r>
              <a:rPr lang="az-Latn-AZ" sz="3000" dirty="0" smtClean="0"/>
              <a:t>?</a:t>
            </a:r>
          </a:p>
          <a:p>
            <a:pPr marL="109728" indent="0">
              <a:buNone/>
            </a:pPr>
            <a:endParaRPr lang="az-Latn-AZ" sz="1200" dirty="0"/>
          </a:p>
          <a:p>
            <a:r>
              <a:rPr lang="az-Latn-AZ" sz="3000" dirty="0" smtClean="0"/>
              <a:t>Şikayət </a:t>
            </a:r>
            <a:r>
              <a:rPr lang="az-Latn-AZ" sz="3000" dirty="0"/>
              <a:t>hüququndan sui-istifadə edilibmi? 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73765" y="50093"/>
            <a:ext cx="8229600" cy="1143000"/>
          </a:xfrm>
        </p:spPr>
        <p:txBody>
          <a:bodyPr/>
          <a:lstStyle/>
          <a:p>
            <a:pPr algn="ctr"/>
            <a:r>
              <a:rPr lang="az-Latn-AZ" sz="4400" dirty="0">
                <a:solidFill>
                  <a:schemeClr val="accent2"/>
                </a:solidFill>
              </a:rPr>
              <a:t>Prosedur şərtlərinin testi</a:t>
            </a:r>
            <a:endParaRPr lang="ru-RU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091272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1000"/>
    </mc:Choice>
    <mc:Fallback>
      <p:transition spd="slow" advTm="100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905000"/>
            <a:ext cx="8686800" cy="4953000"/>
          </a:xfrm>
        </p:spPr>
        <p:txBody>
          <a:bodyPr/>
          <a:lstStyle/>
          <a:p>
            <a:pPr lvl="0"/>
            <a:r>
              <a:rPr lang="az-Latn-AZ" sz="3200" b="1" dirty="0"/>
              <a:t>Predmet </a:t>
            </a:r>
            <a:r>
              <a:rPr lang="az-Latn-AZ" sz="3200" b="1" dirty="0" smtClean="0"/>
              <a:t>yu</a:t>
            </a:r>
            <a:r>
              <a:rPr lang="en-US" sz="3200" b="1" dirty="0" err="1" smtClean="0"/>
              <a:t>risdi</a:t>
            </a:r>
            <a:r>
              <a:rPr lang="az-Latn-AZ" sz="3200" b="1" dirty="0" smtClean="0"/>
              <a:t>ksiyası </a:t>
            </a:r>
            <a:r>
              <a:rPr lang="az-Latn-AZ" sz="3200" dirty="0"/>
              <a:t>(ratione material)  </a:t>
            </a:r>
            <a:r>
              <a:rPr lang="az-Latn-AZ" i="1" dirty="0"/>
              <a:t>“</a:t>
            </a:r>
            <a:r>
              <a:rPr lang="az-Latn-AZ" sz="2200" i="1" dirty="0"/>
              <a:t>Berqauer ve digər 89 nəfər Çex Respublikasına qarşı iş”</a:t>
            </a:r>
          </a:p>
          <a:p>
            <a:pPr marL="109728" lvl="0" indent="0">
              <a:buNone/>
            </a:pPr>
            <a:endParaRPr lang="ru-RU" sz="1600" dirty="0"/>
          </a:p>
          <a:p>
            <a:pPr lvl="0"/>
            <a:r>
              <a:rPr lang="az-Latn-AZ" sz="3200" b="1" dirty="0"/>
              <a:t>Şəxs </a:t>
            </a:r>
            <a:r>
              <a:rPr lang="az-Latn-AZ" sz="3200" b="1" dirty="0" smtClean="0"/>
              <a:t>yu</a:t>
            </a:r>
            <a:r>
              <a:rPr lang="en-US" sz="3200" b="1" dirty="0" err="1" smtClean="0"/>
              <a:t>ris</a:t>
            </a:r>
            <a:r>
              <a:rPr lang="az-Latn-AZ" sz="3200" b="1" dirty="0" smtClean="0"/>
              <a:t>diksiyası</a:t>
            </a:r>
            <a:r>
              <a:rPr lang="az-Latn-AZ" sz="3200" dirty="0" smtClean="0"/>
              <a:t> </a:t>
            </a:r>
            <a:r>
              <a:rPr lang="az-Latn-AZ" sz="3200" dirty="0"/>
              <a:t>(ratione personal)</a:t>
            </a:r>
          </a:p>
          <a:p>
            <a:pPr marL="109728" lvl="0" indent="0">
              <a:buNone/>
            </a:pPr>
            <a:endParaRPr lang="ru-RU" sz="1600" dirty="0"/>
          </a:p>
          <a:p>
            <a:pPr lvl="0"/>
            <a:r>
              <a:rPr lang="az-Latn-AZ" sz="3200" b="1" dirty="0"/>
              <a:t>Ərazi </a:t>
            </a:r>
            <a:r>
              <a:rPr lang="az-Latn-AZ" sz="3200" b="1" dirty="0" smtClean="0"/>
              <a:t>yu</a:t>
            </a:r>
            <a:r>
              <a:rPr lang="en-US" sz="3200" b="1" dirty="0" err="1" smtClean="0"/>
              <a:t>ris</a:t>
            </a:r>
            <a:r>
              <a:rPr lang="az-Latn-AZ" sz="3200" b="1" dirty="0" smtClean="0"/>
              <a:t>diksiyası </a:t>
            </a:r>
            <a:r>
              <a:rPr lang="az-Latn-AZ" sz="3200" dirty="0"/>
              <a:t>(ratione losi) </a:t>
            </a:r>
            <a:r>
              <a:rPr lang="az-Latn-AZ" sz="2200" i="1" dirty="0"/>
              <a:t>“Maykl Tinvios Türkiyəyə qarşı iş”</a:t>
            </a:r>
          </a:p>
          <a:p>
            <a:pPr marL="109728" indent="0">
              <a:buNone/>
            </a:pPr>
            <a:endParaRPr lang="ru-RU" sz="1600" dirty="0"/>
          </a:p>
          <a:p>
            <a:pPr lvl="0"/>
            <a:r>
              <a:rPr lang="az-Latn-AZ" sz="3200" b="1" dirty="0"/>
              <a:t>Zaman </a:t>
            </a:r>
            <a:r>
              <a:rPr lang="az-Latn-AZ" sz="3200" b="1" dirty="0" smtClean="0"/>
              <a:t>yu</a:t>
            </a:r>
            <a:r>
              <a:rPr lang="en-US" sz="3200" b="1" dirty="0" err="1" smtClean="0"/>
              <a:t>ris</a:t>
            </a:r>
            <a:r>
              <a:rPr lang="az-Latn-AZ" sz="3200" b="1" dirty="0" smtClean="0"/>
              <a:t>diksiyası </a:t>
            </a:r>
            <a:r>
              <a:rPr lang="az-Latn-AZ" sz="3200" dirty="0"/>
              <a:t>(ratione temporis) </a:t>
            </a:r>
            <a:r>
              <a:rPr lang="az-Latn-AZ" sz="2200" i="1" dirty="0"/>
              <a:t>“Loizidu Türkiyəyə qarşı iş” – davam edən pozuntu </a:t>
            </a:r>
            <a:r>
              <a:rPr lang="az-Latn-AZ" sz="2200" i="1" dirty="0" smtClean="0"/>
              <a:t>məsələsi</a:t>
            </a:r>
            <a:endParaRPr lang="ru-RU" sz="2200" i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az-Latn-AZ" sz="4400" dirty="0">
                <a:solidFill>
                  <a:schemeClr val="accent2"/>
                </a:solidFill>
              </a:rPr>
              <a:t>Məhkəmənin yurisdiksiyasına dair </a:t>
            </a:r>
            <a:r>
              <a:rPr lang="az-Latn-AZ" sz="4400" dirty="0" smtClean="0">
                <a:solidFill>
                  <a:schemeClr val="accent2"/>
                </a:solidFill>
              </a:rPr>
              <a:t>test</a:t>
            </a:r>
            <a:endParaRPr lang="ru-RU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386792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1000"/>
    </mc:Choice>
    <mc:Fallback>
      <p:transition spd="slow" advTm="100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721291"/>
          </a:xfrm>
        </p:spPr>
        <p:txBody>
          <a:bodyPr/>
          <a:lstStyle/>
          <a:p>
            <a:r>
              <a:rPr lang="az-Latn-AZ" sz="4000" dirty="0"/>
              <a:t>Açıq aydın əsassız şikayət;</a:t>
            </a:r>
          </a:p>
          <a:p>
            <a:pPr marL="109728" indent="0">
              <a:buNone/>
            </a:pPr>
            <a:endParaRPr lang="az-Latn-AZ" sz="4000" dirty="0"/>
          </a:p>
          <a:p>
            <a:r>
              <a:rPr lang="az-Latn-AZ" sz="4000" dirty="0" smtClean="0"/>
              <a:t>Əhəmiyyətli </a:t>
            </a:r>
            <a:r>
              <a:rPr lang="az-Latn-AZ" sz="4000" dirty="0"/>
              <a:t>ziyan testi </a:t>
            </a:r>
          </a:p>
          <a:p>
            <a:pPr marL="109728" indent="0">
              <a:buNone/>
            </a:pPr>
            <a:r>
              <a:rPr lang="az-Latn-AZ" sz="2800" dirty="0"/>
              <a:t>(Adrian Mihai Lonescu vs. Romania-90 Avro;</a:t>
            </a:r>
          </a:p>
          <a:p>
            <a:pPr marL="109728" indent="0">
              <a:buNone/>
            </a:pPr>
            <a:r>
              <a:rPr lang="az-Latn-AZ" sz="2800" dirty="0"/>
              <a:t>Korolev vs. Russia – 0.5 Avro)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z-Latn-AZ" sz="4400" dirty="0">
                <a:solidFill>
                  <a:schemeClr val="accent2"/>
                </a:solidFill>
              </a:rPr>
              <a:t>Səthi mahiyyət testi</a:t>
            </a:r>
            <a:endParaRPr lang="ru-RU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85937368"/>
      </p:ext>
    </p:extLst>
  </p:cSld>
  <p:clrMapOvr>
    <a:masterClrMapping/>
  </p:clrMapOvr>
  <p:transition spd="slow" advTm="1000">
    <p:randomBar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>
            <a:normAutofit/>
          </a:bodyPr>
          <a:lstStyle/>
          <a:p>
            <a:pPr algn="ctr"/>
            <a:r>
              <a:rPr lang="az-Latn-AZ" sz="3800" dirty="0" smtClean="0">
                <a:solidFill>
                  <a:srgbClr val="C00000"/>
                </a:solidFill>
              </a:rPr>
              <a:t>Avropa Məhkəməsi pozuntunun baş verdiyini necə müəyyən edir?</a:t>
            </a:r>
            <a:endParaRPr lang="ru-RU" sz="3800" dirty="0"/>
          </a:p>
        </p:txBody>
      </p:sp>
      <p:pic>
        <p:nvPicPr>
          <p:cNvPr id="4" name="Picture 1" descr="http://apgovernment2010.yolasite.com/resources/emdom1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55077" y="2100470"/>
            <a:ext cx="7033846" cy="472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0505828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1000"/>
    </mc:Choice>
    <mc:Fallback>
      <p:transition spd="slow" advTm="1000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95400"/>
          </a:xfrm>
        </p:spPr>
        <p:txBody>
          <a:bodyPr>
            <a:normAutofit/>
          </a:bodyPr>
          <a:lstStyle/>
          <a:p>
            <a:pPr algn="ctr"/>
            <a:r>
              <a:rPr lang="az-Latn-AZ" sz="3200" dirty="0" smtClean="0">
                <a:solidFill>
                  <a:srgbClr val="FF0000"/>
                </a:solidFill>
              </a:rPr>
              <a:t>Aşağıdakı məsələlər araşdırılmalıdır: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419600"/>
          </a:xfrm>
        </p:spPr>
        <p:txBody>
          <a:bodyPr>
            <a:noAutofit/>
          </a:bodyPr>
          <a:lstStyle/>
          <a:p>
            <a:pPr marL="109728" indent="0" algn="just">
              <a:buNone/>
            </a:pPr>
            <a:r>
              <a:rPr lang="az-Latn-AZ" sz="3200" dirty="0" smtClean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1. </a:t>
            </a:r>
            <a:r>
              <a:rPr lang="az-Latn-AZ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mülkiyyət hüququ və ya əmlaka sahiblik </a:t>
            </a:r>
          </a:p>
          <a:p>
            <a:pPr marL="109728" indent="0" algn="just">
              <a:buNone/>
            </a:pPr>
            <a:r>
              <a:rPr lang="az-Latn-AZ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hüququ mövcuddurmu?</a:t>
            </a:r>
          </a:p>
          <a:p>
            <a:pPr marL="109728" indent="0" algn="just">
              <a:buNone/>
            </a:pPr>
            <a:endParaRPr lang="az-Latn-AZ" sz="3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 algn="just">
              <a:buNone/>
            </a:pPr>
            <a:r>
              <a:rPr lang="az-Latn-AZ" sz="32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2. </a:t>
            </a:r>
            <a:r>
              <a:rPr lang="az-Latn-AZ" sz="3200" dirty="0">
                <a:latin typeface="Calibri" panose="020F0502020204030204" pitchFamily="34" charset="0"/>
                <a:cs typeface="Calibri" panose="020F0502020204030204" pitchFamily="34" charset="0"/>
              </a:rPr>
              <a:t>Əmlaka mülkiyyət və ya sahiblik hüququna </a:t>
            </a:r>
          </a:p>
          <a:p>
            <a:pPr marL="109728" indent="0" algn="just">
              <a:buNone/>
            </a:pPr>
            <a:r>
              <a:rPr lang="az-Latn-AZ" sz="3200" dirty="0">
                <a:latin typeface="Calibri" panose="020F0502020204030204" pitchFamily="34" charset="0"/>
                <a:cs typeface="Calibri" panose="020F0502020204030204" pitchFamily="34" charset="0"/>
              </a:rPr>
              <a:t>müdaxilə baş veribmi? </a:t>
            </a:r>
            <a:endParaRPr lang="az-Latn-AZ" sz="32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 algn="just">
              <a:buNone/>
            </a:pPr>
            <a:endParaRPr lang="az-Latn-AZ" sz="3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 algn="just">
              <a:buNone/>
            </a:pPr>
            <a:r>
              <a:rPr lang="az-Latn-AZ" sz="32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3. </a:t>
            </a:r>
            <a:r>
              <a:rPr lang="az-Latn-AZ" sz="3200" dirty="0">
                <a:latin typeface="Calibri" panose="020F0502020204030204" pitchFamily="34" charset="0"/>
                <a:cs typeface="Calibri" panose="020F0502020204030204" pitchFamily="34" charset="0"/>
              </a:rPr>
              <a:t>Həmin müdaxiləyə 1-ci maddədə yer alan </a:t>
            </a:r>
          </a:p>
          <a:p>
            <a:pPr marL="109728" indent="0" algn="just">
              <a:buNone/>
            </a:pPr>
            <a:r>
              <a:rPr lang="az-Latn-AZ" sz="3200" dirty="0">
                <a:latin typeface="Calibri" panose="020F0502020204030204" pitchFamily="34" charset="0"/>
                <a:cs typeface="Calibri" panose="020F0502020204030204" pitchFamily="34" charset="0"/>
              </a:rPr>
              <a:t>üç normadan hansının əsasında baxılmalıdır?</a:t>
            </a:r>
            <a:endParaRPr lang="ru-RU" sz="3200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 algn="just">
              <a:buNone/>
            </a:pPr>
            <a:endParaRPr lang="az-Latn-AZ" sz="3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624078" indent="-514350" algn="just">
              <a:buFont typeface="+mj-lt"/>
              <a:buAutoNum type="arabicPeriod"/>
            </a:pPr>
            <a:endParaRPr lang="az-Latn-AZ" sz="32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 algn="just">
              <a:buNone/>
            </a:pPr>
            <a:endParaRPr lang="az-Latn-AZ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1000"/>
    </mc:Choice>
    <mc:Fallback>
      <p:transition spd="slow" advTm="1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690872"/>
          </a:xfrm>
        </p:spPr>
        <p:txBody>
          <a:bodyPr>
            <a:normAutofit lnSpcReduction="10000"/>
          </a:bodyPr>
          <a:lstStyle/>
          <a:p>
            <a:pPr marL="109728" indent="0" algn="just">
              <a:buNone/>
            </a:pPr>
            <a:r>
              <a:rPr lang="az-Latn-AZ" b="1" dirty="0">
                <a:latin typeface="Calibri" panose="020F0502020204030204" pitchFamily="34" charset="0"/>
                <a:cs typeface="Calibri" panose="020F0502020204030204" pitchFamily="34" charset="0"/>
              </a:rPr>
              <a:t>Yəni mübahisələndirilən tədbir hansı növ müdaxiləni təşkil edir:</a:t>
            </a:r>
            <a:endParaRPr lang="ru-RU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/>
            <a:r>
              <a:rPr lang="az-Latn-AZ" sz="2800" i="1" dirty="0">
                <a:latin typeface="Calibri" panose="020F0502020204030204" pitchFamily="34" charset="0"/>
                <a:cs typeface="Calibri" panose="020F0502020204030204" pitchFamily="34" charset="0"/>
              </a:rPr>
              <a:t>işin halları </a:t>
            </a:r>
            <a:r>
              <a:rPr lang="az-Latn-AZ" sz="2800" b="1" i="1" u="sng" dirty="0">
                <a:latin typeface="Calibri" panose="020F0502020204030204" pitchFamily="34" charset="0"/>
                <a:cs typeface="Calibri" panose="020F0502020204030204" pitchFamily="34" charset="0"/>
              </a:rPr>
              <a:t>əmlakdan məhrum etməni </a:t>
            </a:r>
            <a:r>
              <a:rPr lang="az-Latn-AZ" sz="2800" i="1" dirty="0">
                <a:latin typeface="Calibri" panose="020F0502020204030204" pitchFamily="34" charset="0"/>
                <a:cs typeface="Calibri" panose="020F0502020204030204" pitchFamily="34" charset="0"/>
              </a:rPr>
              <a:t>əhatə edirmi</a:t>
            </a:r>
            <a:r>
              <a:rPr lang="az-Latn-AZ" sz="28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?</a:t>
            </a:r>
          </a:p>
          <a:p>
            <a:pPr lvl="0"/>
            <a:endParaRPr lang="ru-RU" sz="2800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/>
            <a:r>
              <a:rPr lang="az-Latn-AZ" sz="2800" i="1" dirty="0">
                <a:latin typeface="Calibri" panose="020F0502020204030204" pitchFamily="34" charset="0"/>
                <a:cs typeface="Calibri" panose="020F0502020204030204" pitchFamily="34" charset="0"/>
              </a:rPr>
              <a:t>Əgər cavab YOXdursa, işin </a:t>
            </a:r>
            <a:r>
              <a:rPr lang="az-Latn-AZ" sz="28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halları </a:t>
            </a:r>
            <a:r>
              <a:rPr lang="az-Latn-AZ" sz="2800" b="1" i="1" u="sng" dirty="0">
                <a:latin typeface="Calibri" panose="020F0502020204030204" pitchFamily="34" charset="0"/>
                <a:cs typeface="Calibri" panose="020F0502020204030204" pitchFamily="34" charset="0"/>
              </a:rPr>
              <a:t>əmlakdan istifadəyə nəzarət</a:t>
            </a:r>
            <a:r>
              <a:rPr lang="az-Latn-AZ" sz="2800" i="1" dirty="0">
                <a:latin typeface="Calibri" panose="020F0502020204030204" pitchFamily="34" charset="0"/>
                <a:cs typeface="Calibri" panose="020F0502020204030204" pitchFamily="34" charset="0"/>
              </a:rPr>
              <a:t>lə bağlıdırmı</a:t>
            </a:r>
            <a:r>
              <a:rPr lang="az-Latn-AZ" sz="28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?</a:t>
            </a:r>
          </a:p>
          <a:p>
            <a:pPr marL="109728" lvl="0" indent="0">
              <a:buNone/>
            </a:pPr>
            <a:endParaRPr lang="ru-RU" sz="2800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/>
            <a:r>
              <a:rPr lang="az-Latn-AZ" sz="2800" i="1" dirty="0">
                <a:latin typeface="Calibri" panose="020F0502020204030204" pitchFamily="34" charset="0"/>
                <a:cs typeface="Calibri" panose="020F0502020204030204" pitchFamily="34" charset="0"/>
              </a:rPr>
              <a:t>Əgər cavab YOXdursa, işin halları ümumi prinsiplərin işığında şərh olunmalıdırmı (dövlət hakimiyyət orqanları </a:t>
            </a:r>
            <a:r>
              <a:rPr lang="az-Latn-AZ" sz="2800" b="1" i="1" u="sng" dirty="0">
                <a:latin typeface="Calibri" panose="020F0502020204030204" pitchFamily="34" charset="0"/>
                <a:cs typeface="Calibri" panose="020F0502020204030204" pitchFamily="34" charset="0"/>
              </a:rPr>
              <a:t>əmlakdan maneəsiz istifadə etmək hüququna </a:t>
            </a:r>
            <a:r>
              <a:rPr lang="az-Latn-AZ" sz="2800" i="1" dirty="0">
                <a:latin typeface="Calibri" panose="020F0502020204030204" pitchFamily="34" charset="0"/>
                <a:cs typeface="Calibri" panose="020F0502020204030204" pitchFamily="34" charset="0"/>
              </a:rPr>
              <a:t>hörmət edibmi)?</a:t>
            </a:r>
            <a:endParaRPr lang="ru-RU" sz="2800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z-Latn-AZ" sz="3300" dirty="0" smtClean="0">
                <a:solidFill>
                  <a:srgbClr val="FF0000"/>
                </a:solidFill>
              </a:rPr>
              <a:t>Aşağıdakı məsələlər araşdırılmalıdır:</a:t>
            </a:r>
            <a:endParaRPr lang="ru-RU" sz="3300" dirty="0"/>
          </a:p>
        </p:txBody>
      </p:sp>
    </p:spTree>
    <p:extLst>
      <p:ext uri="{BB962C8B-B14F-4D97-AF65-F5344CB8AC3E}">
        <p14:creationId xmlns:p14="http://schemas.microsoft.com/office/powerpoint/2010/main" xmlns="" val="6494394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1000"/>
    </mc:Choice>
    <mc:Fallback>
      <p:transition spd="slow" advTm="1000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1513</TotalTime>
  <Words>676</Words>
  <Application>Microsoft Office PowerPoint</Application>
  <PresentationFormat>Экран (4:3)</PresentationFormat>
  <Paragraphs>133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Concourse</vt:lpstr>
      <vt:lpstr> 1 saylı Protokolun 1-ci Maddəsi  Müdaxilənin müəyyən edilməsi üçün araşdırılmalı olan məsələlər </vt:lpstr>
      <vt:lpstr>Qəbuledilənlik və mahiyyət yoxlaması üzrə test</vt:lpstr>
      <vt:lpstr>Şikayətin qəbuledilənlik şərtləri (formallığa riayət  olunubmu?)</vt:lpstr>
      <vt:lpstr>Prosedur şərtlərinin testi</vt:lpstr>
      <vt:lpstr>Məhkəmənin yurisdiksiyasına dair test</vt:lpstr>
      <vt:lpstr>Səthi mahiyyət testi</vt:lpstr>
      <vt:lpstr>Avropa Məhkəməsi pozuntunun baş verdiyini necə müəyyən edir?</vt:lpstr>
      <vt:lpstr>Aşağıdakı məsələlər araşdırılmalıdır:</vt:lpstr>
      <vt:lpstr>Aşağıdakı məsələlər araşdırılmalıdır:</vt:lpstr>
      <vt:lpstr>Aşağıdakı məsələlər araşdırılmalıdır:</vt:lpstr>
      <vt:lpstr>Müdaxilə üçün qanuni əsas varmı?  Qanunilik testi (1-ci test)</vt:lpstr>
      <vt:lpstr>Müdaxilə üçün qanuni əsas varmı?  Qanunilik testi (1-ci test)</vt:lpstr>
      <vt:lpstr> Azərbaycana qarşı işlər (P1) </vt:lpstr>
      <vt:lpstr> Azərbaycana qarşı işlər (P1) </vt:lpstr>
      <vt:lpstr>Zemfira Səfərova Azərbaycana qarşı (2010)</vt:lpstr>
      <vt:lpstr>Axverdiyev Azərbaycana qarşı iş (2015)</vt:lpstr>
      <vt:lpstr>Слайд 17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Gunel</dc:creator>
  <cp:lastModifiedBy>samsung</cp:lastModifiedBy>
  <cp:revision>183</cp:revision>
  <dcterms:created xsi:type="dcterms:W3CDTF">2006-08-16T00:00:00Z</dcterms:created>
  <dcterms:modified xsi:type="dcterms:W3CDTF">2017-02-04T16:40:22Z</dcterms:modified>
</cp:coreProperties>
</file>