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9" r:id="rId3"/>
    <p:sldId id="266" r:id="rId4"/>
    <p:sldId id="262" r:id="rId5"/>
    <p:sldId id="267" r:id="rId6"/>
    <p:sldId id="264" r:id="rId7"/>
    <p:sldId id="263" r:id="rId8"/>
    <p:sldId id="265" r:id="rId9"/>
    <p:sldId id="260" r:id="rId10"/>
    <p:sldId id="261" r:id="rId11"/>
    <p:sldId id="259"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7/4/2016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7/4/2016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7/4/2016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7/4/2016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7/4/2016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7/4/2016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19600"/>
            <a:ext cx="8229600" cy="1587691"/>
          </a:xfrm>
        </p:spPr>
        <p:txBody>
          <a:bodyPr>
            <a:normAutofit/>
          </a:bodyPr>
          <a:lstStyle/>
          <a:p>
            <a:pPr marL="109728" indent="0" algn="r">
              <a:buNone/>
            </a:pPr>
            <a:r>
              <a:rPr lang="az-Latn-AZ" sz="2800" i="1" dirty="0"/>
              <a:t>Günel Sevdimaliyeva</a:t>
            </a:r>
          </a:p>
          <a:p>
            <a:pPr marL="109728" indent="0" algn="r">
              <a:buNone/>
            </a:pPr>
            <a:r>
              <a:rPr lang="az-Latn-AZ" sz="2800" i="1" dirty="0"/>
              <a:t>2016</a:t>
            </a:r>
          </a:p>
          <a:p>
            <a:pPr algn="just"/>
            <a:endParaRPr lang="az-Latn-AZ" dirty="0" smtClean="0"/>
          </a:p>
        </p:txBody>
      </p:sp>
      <p:sp>
        <p:nvSpPr>
          <p:cNvPr id="2" name="Title 1"/>
          <p:cNvSpPr>
            <a:spLocks noGrp="1"/>
          </p:cNvSpPr>
          <p:nvPr>
            <p:ph type="title"/>
          </p:nvPr>
        </p:nvSpPr>
        <p:spPr>
          <a:xfrm>
            <a:off x="457200" y="274638"/>
            <a:ext cx="8229600" cy="1858962"/>
          </a:xfrm>
        </p:spPr>
        <p:txBody>
          <a:bodyPr>
            <a:normAutofit fontScale="90000"/>
          </a:bodyPr>
          <a:lstStyle/>
          <a:p>
            <a:r>
              <a:rPr lang="az-Latn-AZ" dirty="0" smtClean="0"/>
              <a:t/>
            </a:r>
            <a:br>
              <a:rPr lang="az-Latn-AZ" dirty="0" smtClean="0"/>
            </a:br>
            <a:r>
              <a:rPr lang="az-Latn-AZ" dirty="0" smtClean="0"/>
              <a:t/>
            </a:r>
            <a:br>
              <a:rPr lang="az-Latn-AZ" dirty="0" smtClean="0"/>
            </a:br>
            <a:endParaRPr lang="ru-RU" dirty="0"/>
          </a:p>
        </p:txBody>
      </p:sp>
      <p:sp>
        <p:nvSpPr>
          <p:cNvPr id="4" name="Title 1"/>
          <p:cNvSpPr txBox="1">
            <a:spLocks/>
          </p:cNvSpPr>
          <p:nvPr/>
        </p:nvSpPr>
        <p:spPr>
          <a:xfrm>
            <a:off x="457200" y="274638"/>
            <a:ext cx="8229600" cy="2849562"/>
          </a:xfrm>
          <a:prstGeom prst="rect">
            <a:avLst/>
          </a:prstGeom>
        </p:spPr>
        <p:txBody>
          <a:bodyPr vert="horz" rtlCol="0" anchor="ctr">
            <a:normAutofit fontScale="82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az-Latn-AZ" dirty="0" smtClean="0"/>
              <a:t/>
            </a:r>
            <a:br>
              <a:rPr lang="az-Latn-AZ" dirty="0" smtClean="0"/>
            </a:br>
            <a:r>
              <a:rPr lang="az-Latn-AZ" dirty="0" smtClean="0"/>
              <a:t>1 saylı Protokolun 1-ci Maddəsi</a:t>
            </a:r>
            <a:endParaRPr lang="en-US" dirty="0" smtClean="0"/>
          </a:p>
          <a:p>
            <a:endParaRPr lang="en-US" dirty="0" smtClean="0"/>
          </a:p>
          <a:p>
            <a:r>
              <a:rPr lang="az-Latn-AZ" dirty="0"/>
              <a:t>Dövlətin pozitiv </a:t>
            </a:r>
            <a:r>
              <a:rPr lang="az-Latn-AZ" dirty="0" smtClean="0"/>
              <a:t>öhdəlikləri</a:t>
            </a:r>
            <a:br>
              <a:rPr lang="az-Latn-AZ" dirty="0" smtClean="0"/>
            </a:br>
            <a:r>
              <a:rPr lang="az-Latn-AZ" dirty="0" smtClean="0"/>
              <a:t/>
            </a:r>
            <a:br>
              <a:rPr lang="az-Latn-AZ" dirty="0" smtClean="0"/>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3999"/>
          </a:xfrm>
        </p:spPr>
        <p:txBody>
          <a:bodyPr>
            <a:normAutofit fontScale="40000" lnSpcReduction="20000"/>
          </a:bodyPr>
          <a:lstStyle/>
          <a:p>
            <a:pPr>
              <a:buNone/>
              <a:tabLst>
                <a:tab pos="2057400" algn="l"/>
              </a:tabLst>
            </a:pPr>
            <a:r>
              <a:rPr lang="az-Latn-AZ" sz="5100" b="1" dirty="0" smtClean="0">
                <a:latin typeface="Times New Roman" panose="02020603050405020304" pitchFamily="18" charset="0"/>
                <a:cs typeface="Times New Roman" panose="02020603050405020304" pitchFamily="18" charset="0"/>
              </a:rPr>
              <a:t>   Məhkəmə qərarlarının vaxtında icra edilməməsi ilə bağlı</a:t>
            </a:r>
          </a:p>
          <a:p>
            <a:pPr>
              <a:buFont typeface="Wingdings" pitchFamily="2" charset="2"/>
              <a:buChar char="ü"/>
              <a:tabLst>
                <a:tab pos="2057400" algn="l"/>
              </a:tabLst>
            </a:pPr>
            <a:endParaRPr lang="az-Latn-AZ" sz="5100" i="1" dirty="0" smtClean="0">
              <a:latin typeface="Times New Roman" panose="02020603050405020304" pitchFamily="18" charset="0"/>
              <a:cs typeface="Times New Roman" panose="02020603050405020304" pitchFamily="18" charset="0"/>
            </a:endParaRPr>
          </a:p>
          <a:p>
            <a:pPr>
              <a:buFont typeface="Wingdings" pitchFamily="2" charset="2"/>
              <a:buChar char="ü"/>
              <a:tabLst>
                <a:tab pos="2057400" algn="l"/>
              </a:tabLst>
            </a:pPr>
            <a:r>
              <a:rPr lang="az-Latn-AZ" sz="5100" i="1" dirty="0" smtClean="0">
                <a:latin typeface="Times New Roman" panose="02020603050405020304" pitchFamily="18" charset="0"/>
                <a:cs typeface="Times New Roman" panose="02020603050405020304" pitchFamily="18" charset="0"/>
              </a:rPr>
              <a:t>03/12/2009 </a:t>
            </a:r>
            <a:r>
              <a:rPr lang="az-Latn-AZ" sz="5100" dirty="0" smtClean="0">
                <a:latin typeface="Times New Roman" panose="02020603050405020304" pitchFamily="18" charset="0"/>
                <a:cs typeface="Times New Roman" panose="02020603050405020304" pitchFamily="18" charset="0"/>
              </a:rPr>
              <a:t> </a:t>
            </a:r>
            <a:r>
              <a:rPr lang="az-Latn-AZ" sz="8000" i="1" dirty="0" smtClean="0">
                <a:latin typeface="Times New Roman" panose="02020603050405020304" pitchFamily="18" charset="0"/>
                <a:cs typeface="Times New Roman" panose="02020603050405020304" pitchFamily="18" charset="0"/>
              </a:rPr>
              <a:t>Hümbətov</a:t>
            </a:r>
            <a:r>
              <a:rPr lang="az-Latn-AZ" sz="5100" dirty="0" smtClean="0">
                <a:latin typeface="Times New Roman" panose="02020603050405020304" pitchFamily="18" charset="0"/>
                <a:cs typeface="Times New Roman" panose="02020603050405020304" pitchFamily="18" charset="0"/>
              </a:rPr>
              <a:t> (istifadəsinə verilmiş torpaq sahəsində üçüncü şəxs tərəfindən inşa edilmiş qanunsuz tikilinin sökülməsinə dair məhkəmə qərarının icra olunmaması)</a:t>
            </a:r>
          </a:p>
          <a:p>
            <a:pPr>
              <a:buFont typeface="Wingdings" pitchFamily="2" charset="2"/>
              <a:buChar char="ü"/>
              <a:tabLst>
                <a:tab pos="2057400" algn="l"/>
              </a:tabLst>
            </a:pPr>
            <a:r>
              <a:rPr lang="az-Latn-AZ" sz="5100" i="1" dirty="0" smtClean="0">
                <a:latin typeface="Times New Roman" panose="02020603050405020304" pitchFamily="18" charset="0"/>
                <a:cs typeface="Times New Roman" panose="02020603050405020304" pitchFamily="18" charset="0"/>
              </a:rPr>
              <a:t>29/07/2010  </a:t>
            </a:r>
            <a:r>
              <a:rPr lang="az-Latn-AZ" sz="7000" i="1" dirty="0" smtClean="0">
                <a:latin typeface="Times New Roman" panose="02020603050405020304" pitchFamily="18" charset="0"/>
                <a:cs typeface="Times New Roman" panose="02020603050405020304" pitchFamily="18" charset="0"/>
              </a:rPr>
              <a:t>Cəfərli və digərləri</a:t>
            </a:r>
            <a:r>
              <a:rPr lang="az-Latn-AZ" sz="7000" dirty="0" smtClean="0">
                <a:latin typeface="Times New Roman" panose="02020603050405020304" pitchFamily="18" charset="0"/>
                <a:cs typeface="Times New Roman" panose="02020603050405020304" pitchFamily="18" charset="0"/>
              </a:rPr>
              <a:t> </a:t>
            </a:r>
            <a:r>
              <a:rPr lang="az-Latn-AZ" sz="5100" dirty="0" smtClean="0">
                <a:latin typeface="Times New Roman" panose="02020603050405020304" pitchFamily="18" charset="0"/>
                <a:cs typeface="Times New Roman" panose="02020603050405020304" pitchFamily="18" charset="0"/>
              </a:rPr>
              <a:t>(Dövlət Sərhəd Xidmətinə qarşı pul tələbinə dair məhkəmə qətnaməsi 4 ildən sonra icra olunmuşdur)</a:t>
            </a:r>
          </a:p>
          <a:p>
            <a:pPr>
              <a:buFont typeface="Wingdings" pitchFamily="2" charset="2"/>
              <a:buChar char="ü"/>
              <a:tabLst>
                <a:tab pos="2057400" algn="l"/>
              </a:tabLst>
            </a:pPr>
            <a:r>
              <a:rPr lang="az-Latn-AZ" sz="5100" i="1" dirty="0" smtClean="0">
                <a:latin typeface="Times New Roman" panose="02020603050405020304" pitchFamily="18" charset="0"/>
                <a:cs typeface="Times New Roman" panose="02020603050405020304" pitchFamily="18" charset="0"/>
              </a:rPr>
              <a:t>03/02/2011 </a:t>
            </a:r>
            <a:r>
              <a:rPr lang="az-Latn-AZ" sz="8000" i="1" dirty="0" smtClean="0">
                <a:latin typeface="Times New Roman" panose="02020603050405020304" pitchFamily="18" charset="0"/>
                <a:cs typeface="Times New Roman" panose="02020603050405020304" pitchFamily="18" charset="0"/>
              </a:rPr>
              <a:t>Axundov</a:t>
            </a:r>
            <a:r>
              <a:rPr lang="az-Latn-AZ" sz="5100" i="1" dirty="0" smtClean="0">
                <a:latin typeface="Times New Roman" panose="02020603050405020304" pitchFamily="18" charset="0"/>
                <a:cs typeface="Times New Roman" panose="02020603050405020304" pitchFamily="18" charset="0"/>
              </a:rPr>
              <a:t> </a:t>
            </a:r>
            <a:r>
              <a:rPr lang="az-Latn-AZ" sz="5100" dirty="0" smtClean="0">
                <a:latin typeface="Times New Roman" panose="02020603050405020304" pitchFamily="18" charset="0"/>
                <a:cs typeface="Times New Roman" panose="02020603050405020304" pitchFamily="18" charset="0"/>
              </a:rPr>
              <a:t>(işə bərpa və pul tələbinə dair məhkəmə qətnaməsi 11 ildən sonra icra olunmuşdur)</a:t>
            </a:r>
          </a:p>
          <a:p>
            <a:pPr>
              <a:buFont typeface="Wingdings" pitchFamily="2" charset="2"/>
              <a:buChar char="ü"/>
              <a:tabLst>
                <a:tab pos="2057400" algn="l"/>
              </a:tabLst>
            </a:pPr>
            <a:endParaRPr lang="az-Latn-AZ" sz="5100" dirty="0" smtClean="0">
              <a:latin typeface="Times New Roman" panose="02020603050405020304" pitchFamily="18" charset="0"/>
              <a:cs typeface="Times New Roman" panose="02020603050405020304" pitchFamily="18" charset="0"/>
            </a:endParaRPr>
          </a:p>
          <a:p>
            <a:pPr algn="just">
              <a:buNone/>
            </a:pPr>
            <a:r>
              <a:rPr lang="az-Latn-AZ" sz="5100" dirty="0" smtClean="0">
                <a:latin typeface="Times New Roman" panose="02020603050405020304" pitchFamily="18" charset="0"/>
                <a:cs typeface="Times New Roman" panose="02020603050405020304" pitchFamily="18" charset="0"/>
              </a:rPr>
              <a:t>     </a:t>
            </a:r>
            <a:r>
              <a:rPr lang="az-Latn-AZ" sz="5100" b="1" dirty="0" smtClean="0">
                <a:latin typeface="Times New Roman" panose="02020603050405020304" pitchFamily="18" charset="0"/>
                <a:cs typeface="Times New Roman" panose="02020603050405020304" pitchFamily="18" charset="0"/>
              </a:rPr>
              <a:t>Əmlakın üzərinə həbsin qanunsuz olaraq qoyulması</a:t>
            </a:r>
          </a:p>
          <a:p>
            <a:pPr>
              <a:buNone/>
            </a:pPr>
            <a:endParaRPr lang="az-Latn-AZ" sz="5100" i="1" dirty="0" smtClean="0">
              <a:latin typeface="Times New Roman" panose="02020603050405020304" pitchFamily="18" charset="0"/>
              <a:cs typeface="Times New Roman" panose="02020603050405020304" pitchFamily="18" charset="0"/>
            </a:endParaRPr>
          </a:p>
          <a:p>
            <a:pPr>
              <a:buFont typeface="Wingdings" pitchFamily="2" charset="2"/>
              <a:buChar char="ü"/>
              <a:tabLst>
                <a:tab pos="2057400" algn="l"/>
              </a:tabLst>
            </a:pPr>
            <a:r>
              <a:rPr lang="az-Latn-AZ" sz="5100" i="1" dirty="0" smtClean="0">
                <a:latin typeface="Times New Roman" panose="02020603050405020304" pitchFamily="18" charset="0"/>
                <a:cs typeface="Times New Roman" panose="02020603050405020304" pitchFamily="18" charset="0"/>
              </a:rPr>
              <a:t>06/12/2011 </a:t>
            </a:r>
            <a:r>
              <a:rPr lang="az-Latn-AZ" sz="8000" i="1" dirty="0" smtClean="0">
                <a:latin typeface="Times New Roman" panose="02020603050405020304" pitchFamily="18" charset="0"/>
                <a:cs typeface="Times New Roman" panose="02020603050405020304" pitchFamily="18" charset="0"/>
              </a:rPr>
              <a:t>Rafiq Əliyev</a:t>
            </a:r>
          </a:p>
          <a:p>
            <a:pPr>
              <a:buNone/>
              <a:tabLst>
                <a:tab pos="2057400" algn="l"/>
              </a:tabLst>
            </a:pPr>
            <a:endParaRPr lang="az-Latn-AZ" sz="2800" dirty="0" smtClean="0">
              <a:latin typeface="Times New Roman" panose="02020603050405020304" pitchFamily="18" charset="0"/>
              <a:cs typeface="Times New Roman" panose="02020603050405020304" pitchFamily="18" charset="0"/>
            </a:endParaRPr>
          </a:p>
          <a:p>
            <a:pPr>
              <a:buNone/>
              <a:tabLst>
                <a:tab pos="2057400" algn="l"/>
              </a:tabLst>
            </a:pPr>
            <a:r>
              <a:rPr lang="az-Latn-AZ" sz="2800" dirty="0" smtClean="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a:buFont typeface="Wingdings" pitchFamily="2" charset="2"/>
              <a:buChar char="ü"/>
              <a:tabLst>
                <a:tab pos="2057400" algn="l"/>
              </a:tabLst>
            </a:pPr>
            <a:endParaRPr lang="az-Latn-AZ" sz="2800" dirty="0" smtClean="0">
              <a:latin typeface="Times New Roman" panose="02020603050405020304" pitchFamily="18" charset="0"/>
              <a:cs typeface="Times New Roman" panose="02020603050405020304" pitchFamily="18" charset="0"/>
            </a:endParaRPr>
          </a:p>
          <a:p>
            <a:pPr>
              <a:buFont typeface="Wingdings" pitchFamily="2" charset="2"/>
              <a:buChar char="ü"/>
              <a:tabLst>
                <a:tab pos="2057400" algn="l"/>
              </a:tabLst>
            </a:pPr>
            <a:endParaRPr lang="en-US" sz="2800" dirty="0" smtClean="0">
              <a:latin typeface="Times New Roman" panose="02020603050405020304" pitchFamily="18" charset="0"/>
              <a:cs typeface="Times New Roman" panose="02020603050405020304" pitchFamily="18" charset="0"/>
            </a:endParaRPr>
          </a:p>
          <a:p>
            <a:pPr>
              <a:buNone/>
              <a:tabLst>
                <a:tab pos="2057400" algn="l"/>
              </a:tabLst>
            </a:pPr>
            <a:endParaRPr lang="az-Latn-AZ" dirty="0" smtClean="0">
              <a:latin typeface="Times New Roman" panose="02020603050405020304" pitchFamily="18" charset="0"/>
              <a:cs typeface="Times New Roman" panose="02020603050405020304" pitchFamily="18" charset="0"/>
            </a:endParaRPr>
          </a:p>
          <a:p>
            <a:pPr>
              <a:buNone/>
              <a:tabLst>
                <a:tab pos="2057400" algn="l"/>
              </a:tabLst>
            </a:pPr>
            <a:r>
              <a:rPr lang="az-Latn-AZ"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buNone/>
            </a:pPr>
            <a:endParaRPr lang="az-Latn-AZ" i="1" dirty="0" smtClean="0">
              <a:latin typeface="Times New Roman" panose="02020603050405020304" pitchFamily="18" charset="0"/>
              <a:cs typeface="Times New Roman" panose="02020603050405020304" pitchFamily="18" charset="0"/>
            </a:endParaRPr>
          </a:p>
          <a:p>
            <a:pPr algn="just"/>
            <a:endParaRPr lang="az-Latn-AZ" i="1" dirty="0" smtClean="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Azərbaycana qarşı işlər (P1)</a:t>
            </a:r>
            <a:br>
              <a:rPr lang="az-Latn-AZ" dirty="0" smtClean="0"/>
            </a:br>
            <a:r>
              <a:rPr lang="az-Latn-AZ" sz="4900" dirty="0" smtClean="0"/>
              <a:t/>
            </a:r>
            <a:br>
              <a:rPr lang="az-Latn-AZ" sz="4900" dirty="0" smtClean="0"/>
            </a:br>
            <a:endParaRPr lang="ru-RU" sz="49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az-Latn-AZ" sz="2800" dirty="0" smtClean="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buNone/>
            </a:pPr>
            <a:endParaRPr lang="az-Latn-AZ" sz="3200" i="1" dirty="0" smtClean="0">
              <a:latin typeface="Times New Roman" panose="02020603050405020304" pitchFamily="18" charset="0"/>
              <a:cs typeface="Times New Roman" panose="02020603050405020304" pitchFamily="18" charset="0"/>
            </a:endParaRPr>
          </a:p>
          <a:p>
            <a:pPr>
              <a:buNone/>
            </a:pPr>
            <a:r>
              <a:rPr lang="az-Latn-AZ" sz="3200" i="1" dirty="0" smtClean="0">
                <a:latin typeface="Times New Roman" panose="02020603050405020304" pitchFamily="18" charset="0"/>
                <a:cs typeface="Times New Roman" panose="02020603050405020304" pitchFamily="18" charset="0"/>
              </a:rPr>
              <a:t>Çıraqov Ermənistana qarşı (BP)    16/06/2015</a:t>
            </a:r>
          </a:p>
          <a:p>
            <a:pPr>
              <a:buNone/>
            </a:pPr>
            <a:endParaRPr lang="az-Latn-AZ" sz="3200" i="1" dirty="0" smtClean="0">
              <a:latin typeface="Times New Roman" panose="02020603050405020304" pitchFamily="18" charset="0"/>
              <a:cs typeface="Times New Roman" panose="02020603050405020304" pitchFamily="18" charset="0"/>
            </a:endParaRPr>
          </a:p>
          <a:p>
            <a:pPr>
              <a:buNone/>
            </a:pPr>
            <a:r>
              <a:rPr lang="az-Latn-AZ" sz="3200" i="1" dirty="0" smtClean="0">
                <a:latin typeface="Times New Roman" panose="02020603050405020304" pitchFamily="18" charset="0"/>
                <a:cs typeface="Times New Roman" panose="02020603050405020304" pitchFamily="18" charset="0"/>
              </a:rPr>
              <a:t>Sarqsyan Azərbaycana qarşı  (BP) 16/06/2015</a:t>
            </a:r>
          </a:p>
          <a:p>
            <a:pPr algn="just"/>
            <a:endParaRPr lang="az-Latn-AZ" sz="3200" i="1" dirty="0" smtClean="0"/>
          </a:p>
        </p:txBody>
      </p:sp>
      <p:sp>
        <p:nvSpPr>
          <p:cNvPr id="2" name="Title 1"/>
          <p:cNvSpPr>
            <a:spLocks noGrp="1"/>
          </p:cNvSpPr>
          <p:nvPr>
            <p:ph type="title"/>
          </p:nvPr>
        </p:nvSpPr>
        <p:spPr/>
        <p:txBody>
          <a:bodyPr>
            <a:normAutofit fontScale="90000"/>
          </a:bodyPr>
          <a:lstStyle/>
          <a:p>
            <a:pPr algn="ctr"/>
            <a:r>
              <a:rPr lang="az-Latn-AZ" dirty="0" smtClean="0"/>
              <a:t/>
            </a:r>
            <a:br>
              <a:rPr lang="az-Latn-AZ" dirty="0" smtClean="0"/>
            </a:br>
            <a:r>
              <a:rPr lang="az-Latn-AZ" dirty="0" smtClean="0"/>
              <a:t>Pozitiv öhdəliklərin yerinə yetirilməməsi ilə bağlı</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az-Latn-AZ" i="1" dirty="0" smtClean="0"/>
              <a:t>Çıraqovlar və b. Ermənistana qarşı, </a:t>
            </a:r>
          </a:p>
          <a:p>
            <a:pPr algn="just"/>
            <a:r>
              <a:rPr lang="az-Latn-AZ" i="1" dirty="0" smtClean="0"/>
              <a:t>Sarqsyan Azərbaycana qarşı;</a:t>
            </a:r>
            <a:endParaRPr lang="az-Latn-AZ" dirty="0" smtClean="0"/>
          </a:p>
          <a:p>
            <a:pPr marL="90488" indent="19050" algn="just">
              <a:buNone/>
            </a:pPr>
            <a:r>
              <a:rPr lang="az-Latn-AZ" dirty="0" smtClean="0"/>
              <a:t>mülkiyyət iddiaları ilə əlaqədar olaraq asanlıqla əlçatan olan və çevik sübutetmə standartlarının tətbiqini nəzərdə tutan prosedurları təmin edən elə bir mexanizmin yaradılması önəmli idi ki, ərizəçilərin və onların vəziyyətində olan digər şəxslərin mülkiyyət hüquqlarının bərpasına və hüquqlarından istifadə etmək imkanından məhrum olduqlarına görə kompensasiya əldə etməsinə imkan yaranmış olsun. </a:t>
            </a:r>
            <a:endParaRPr lang="az-Latn-AZ" i="1" dirty="0" smtClean="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1 saylı Prokotolun 1-ci maddəsi və Dövlətin pozitiv öhdəlikləri</a:t>
            </a:r>
            <a:br>
              <a:rPr lang="az-Latn-AZ" dirty="0" smtClean="0"/>
            </a:b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az-Latn-AZ" dirty="0" smtClean="0"/>
          </a:p>
          <a:p>
            <a:pPr algn="just"/>
            <a:r>
              <a:rPr lang="az-Latn-AZ" dirty="0" smtClean="0"/>
              <a:t>İnsan hüquqlarına hörmət olunması öhdəliyi</a:t>
            </a:r>
          </a:p>
          <a:p>
            <a:pPr algn="just"/>
            <a:endParaRPr lang="az-Latn-AZ" dirty="0" smtClean="0"/>
          </a:p>
          <a:p>
            <a:pPr algn="just">
              <a:buNone/>
            </a:pPr>
            <a:r>
              <a:rPr lang="az-Latn-AZ" dirty="0" smtClean="0"/>
              <a:t>	Razılığa gələn Yüksək Tərəflər onların yurisdiksiyası altında olan hər kəs üçün bu Konvensiyada... müəyyən olunmuş hüquq və azadlıqları təmin edirlər.</a:t>
            </a:r>
            <a:endParaRPr lang="az-Latn-AZ" i="1" dirty="0" smtClean="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en-US" dirty="0" smtClean="0"/>
              <a:t>P</a:t>
            </a:r>
            <a:r>
              <a:rPr lang="az-Latn-AZ" dirty="0" smtClean="0"/>
              <a:t>ozitiv </a:t>
            </a:r>
            <a:r>
              <a:rPr lang="az-Latn-AZ" dirty="0" smtClean="0"/>
              <a:t>öhdəliklərin əsası</a:t>
            </a:r>
            <a:br>
              <a:rPr lang="az-Latn-AZ" dirty="0" smtClean="0"/>
            </a:br>
            <a:r>
              <a:rPr lang="az-Latn-AZ" dirty="0" smtClean="0"/>
              <a:t>Konvensiyanın 1-ci maddəsi</a:t>
            </a:r>
            <a:br>
              <a:rPr lang="az-Latn-AZ" dirty="0" smtClean="0"/>
            </a:br>
            <a:endParaRPr lang="ru-RU" dirty="0"/>
          </a:p>
        </p:txBody>
      </p:sp>
    </p:spTree>
    <p:extLst>
      <p:ext uri="{BB962C8B-B14F-4D97-AF65-F5344CB8AC3E}">
        <p14:creationId xmlns:p14="http://schemas.microsoft.com/office/powerpoint/2010/main" val="4257559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az-Latn-AZ" dirty="0" smtClean="0"/>
              <a:t>Dövlət tərəfindən tənzimləmə tələb edir </a:t>
            </a:r>
            <a:r>
              <a:rPr lang="az-Latn-AZ" i="1" dirty="0" smtClean="0"/>
              <a:t>(Dillər haqqında Belçika işi)</a:t>
            </a:r>
            <a:r>
              <a:rPr lang="az-Latn-AZ" dirty="0" smtClean="0"/>
              <a:t>;</a:t>
            </a:r>
          </a:p>
          <a:p>
            <a:pPr algn="just">
              <a:buNone/>
            </a:pPr>
            <a:endParaRPr lang="az-Latn-AZ" dirty="0" smtClean="0"/>
          </a:p>
          <a:p>
            <a:pPr algn="just"/>
            <a:r>
              <a:rPr lang="az-Latn-AZ" dirty="0" smtClean="0"/>
              <a:t>Praktikada onlar milli hakimiyyət orqanlarından hüququn təmin edilməsi üçün zəruri tədbirlər görülməsini tələb edir </a:t>
            </a:r>
            <a:r>
              <a:rPr lang="az-Latn-AZ" i="1" dirty="0" smtClean="0"/>
              <a:t>(Hakkanen Finlandiyaya qarşı);</a:t>
            </a:r>
          </a:p>
          <a:p>
            <a:pPr algn="just"/>
            <a:endParaRPr lang="az-Latn-AZ" dirty="0" smtClean="0"/>
          </a:p>
          <a:p>
            <a:pPr algn="just"/>
            <a:r>
              <a:rPr lang="az-Latn-AZ" dirty="0" smtClean="0"/>
              <a:t>Fərdin hüquqlarını qorumaq üçün ağlabatan və münasib tədbirlər görülməsini tələb edirlər </a:t>
            </a:r>
            <a:r>
              <a:rPr lang="az-Latn-AZ" i="1" dirty="0" smtClean="0"/>
              <a:t>(Lipez-Ostra İspaniyaya qarşı)</a:t>
            </a:r>
            <a:r>
              <a:rPr lang="az-Latn-AZ" dirty="0" smtClean="0"/>
              <a:t>;</a:t>
            </a:r>
          </a:p>
          <a:p>
            <a:pPr algn="just"/>
            <a:endParaRPr lang="az-Latn-AZ" dirty="0" smtClean="0"/>
          </a:p>
          <a:p>
            <a:pPr algn="just"/>
            <a:r>
              <a:rPr lang="az-Latn-AZ" dirty="0" smtClean="0"/>
              <a:t>Belə tədbirlər məhkəmə tədbirləri ola bilər </a:t>
            </a:r>
            <a:r>
              <a:rPr lang="az-Latn-AZ" i="1" dirty="0" smtClean="0"/>
              <a:t>(Vgt Verein Tierfabriken İsveçrəyə qarşı);</a:t>
            </a:r>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Dövlətin pozitiv öhdəlikləri</a:t>
            </a:r>
            <a:br>
              <a:rPr lang="az-Latn-AZ" dirty="0" smtClean="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az-Latn-AZ" dirty="0" smtClean="0"/>
          </a:p>
          <a:p>
            <a:pPr algn="just"/>
            <a:r>
              <a:rPr lang="en-US" dirty="0" smtClean="0"/>
              <a:t>M</a:t>
            </a:r>
            <a:r>
              <a:rPr lang="az-Latn-AZ" dirty="0" smtClean="0"/>
              <a:t>üsadirəyə görə kompensasiya </a:t>
            </a:r>
            <a:r>
              <a:rPr lang="az-Latn-AZ" i="1" dirty="0" smtClean="0"/>
              <a:t>(James v. UK; Kozacioglu v. Turkey; Çıraqovlar və b. Ermənistana qarşı, Sarqsyan Azərbaycana qarşı;</a:t>
            </a:r>
          </a:p>
          <a:p>
            <a:pPr algn="just"/>
            <a:endParaRPr lang="az-Latn-AZ" i="1" dirty="0" smtClean="0"/>
          </a:p>
          <a:p>
            <a:pPr marL="90488" indent="19050" algn="just">
              <a:buNone/>
            </a:pPr>
            <a:r>
              <a:rPr lang="az-Latn-AZ" i="1" dirty="0" smtClean="0"/>
              <a:t>James v. UK- “ekvivalent prinsipi” olmasaydı , mülkiyyət hüququnun müdafiəsi ... əsasən xəyali və səmərəsiz olardı.</a:t>
            </a:r>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1 saylı Prokotolun 1-ci maddəsi və Dövlətin pozitiv öhdəlikləri</a:t>
            </a:r>
            <a:br>
              <a:rPr lang="az-Latn-AZ" dirty="0" smtClean="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az-Latn-AZ" i="1" dirty="0" smtClean="0"/>
              <a:t>Çıraqovlar və b. Ermənistana qarşı, </a:t>
            </a:r>
          </a:p>
          <a:p>
            <a:pPr algn="just"/>
            <a:r>
              <a:rPr lang="az-Latn-AZ" i="1" dirty="0" smtClean="0"/>
              <a:t>Sarqsyan Azərbaycana qarşı;</a:t>
            </a:r>
            <a:endParaRPr lang="az-Latn-AZ" dirty="0" smtClean="0"/>
          </a:p>
          <a:p>
            <a:pPr marL="90488" indent="19050" algn="just">
              <a:buNone/>
            </a:pPr>
            <a:r>
              <a:rPr lang="az-Latn-AZ" dirty="0" smtClean="0"/>
              <a:t>mülkiyyət iddiaları ilə əlaqədar olaraq asanlıqla əlçatan olan və çevik sübutetmə standartlarının tətbiqini nəzərdə tutan prosedurları təmin edən elə bir mexanizmin yaradılması önəmli idi ki, ərizəçilərin və onların vəziyyətində olan digər şəxslərin mülkiyyət hüquqlarının bərpasına və hüquqlarından istifadə etmək imkanından məhrum olduqlarına görə kompensasiya əldə etməsinə imkan yaranmış olsun. </a:t>
            </a:r>
            <a:endParaRPr lang="az-Latn-AZ" i="1" dirty="0" smtClean="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1 saylı Prokotolun 1-ci maddəsi və Dövlətin pozitiv öhdəlikləri</a:t>
            </a:r>
            <a:br>
              <a:rPr lang="az-Latn-AZ" dirty="0" smtClean="0"/>
            </a:b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az-Latn-AZ" dirty="0" smtClean="0"/>
          </a:p>
          <a:p>
            <a:pPr algn="just"/>
            <a:r>
              <a:rPr lang="az-Latn-AZ" dirty="0" smtClean="0"/>
              <a:t>Kompensasiya iki şərtə cavab verməlidir:</a:t>
            </a:r>
          </a:p>
          <a:p>
            <a:pPr algn="just">
              <a:buNone/>
            </a:pPr>
            <a:endParaRPr lang="az-Latn-AZ" i="1" dirty="0" smtClean="0"/>
          </a:p>
          <a:p>
            <a:pPr algn="just">
              <a:buFont typeface="Wingdings" pitchFamily="2" charset="2"/>
              <a:buChar char="Ø"/>
            </a:pPr>
            <a:r>
              <a:rPr lang="az-Latn-AZ" dirty="0" smtClean="0"/>
              <a:t>Onun dəyəri mülkiyyətin qiymətinə mütənasib (proporsional</a:t>
            </a:r>
            <a:r>
              <a:rPr lang="az-Latn-AZ" smtClean="0"/>
              <a:t>) olmalı, </a:t>
            </a:r>
            <a:r>
              <a:rPr lang="az-Latn-AZ" dirty="0" smtClean="0"/>
              <a:t>lakin həmin məbləğ tam kompensasiya dəyərindən az da ola bilər;</a:t>
            </a:r>
          </a:p>
          <a:p>
            <a:pPr algn="just">
              <a:buFont typeface="Wingdings" pitchFamily="2" charset="2"/>
              <a:buChar char="Ø"/>
            </a:pPr>
            <a:endParaRPr lang="az-Latn-AZ" dirty="0" smtClean="0"/>
          </a:p>
          <a:p>
            <a:pPr algn="just">
              <a:buFont typeface="Wingdings" pitchFamily="2" charset="2"/>
              <a:buChar char="Ø"/>
            </a:pPr>
            <a:r>
              <a:rPr lang="az-Latn-AZ" dirty="0" smtClean="0"/>
              <a:t>Ağlabatan müddətdə ödənilməlidir.</a:t>
            </a:r>
          </a:p>
          <a:p>
            <a:pPr algn="just">
              <a:buFont typeface="Wingdings" pitchFamily="2" charset="2"/>
              <a:buChar char="Ø"/>
            </a:pPr>
            <a:endParaRPr lang="az-Latn-AZ" dirty="0" smtClean="0"/>
          </a:p>
          <a:p>
            <a:pPr algn="just"/>
            <a:endParaRPr lang="az-Latn-AZ" dirty="0" smtClean="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1 saylı Prokotolun 1-ci maddəsi və Dövlətin pozitiv öhdəlikləri</a:t>
            </a:r>
            <a:br>
              <a:rPr lang="az-Latn-AZ" dirty="0" smtClean="0"/>
            </a:b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az-Latn-AZ" dirty="0" smtClean="0"/>
              <a:t>	</a:t>
            </a:r>
            <a:r>
              <a:rPr lang="az-Latn-AZ" b="1" dirty="0" smtClean="0"/>
              <a:t>Mülkiyyətin müdafiəsi:</a:t>
            </a:r>
          </a:p>
          <a:p>
            <a:pPr algn="just">
              <a:buNone/>
            </a:pPr>
            <a:r>
              <a:rPr lang="az-Latn-AZ" b="1" dirty="0" smtClean="0"/>
              <a:t>	Mülkiyyətin praktiki və maddi-hüquqi müdafiəsi</a:t>
            </a:r>
          </a:p>
          <a:p>
            <a:pPr algn="just"/>
            <a:r>
              <a:rPr lang="az-Latn-AZ" dirty="0" smtClean="0"/>
              <a:t>Mülkiyyətin müdafiəsi üçün (mülkiyyət hüququnun pozuntusunun qarşısının alınması üçün) praktik  tədbirlərin görülməsi – xüsusən təhlükəli fəaliyyətlərdən söhbət gedirsə </a:t>
            </a:r>
            <a:r>
              <a:rPr lang="az-Latn-AZ" i="1" dirty="0" smtClean="0"/>
              <a:t>(Oneryildiz v. Turkey)</a:t>
            </a:r>
            <a:r>
              <a:rPr lang="az-Latn-AZ" dirty="0" smtClean="0"/>
              <a:t>;</a:t>
            </a:r>
          </a:p>
          <a:p>
            <a:pPr algn="just"/>
            <a:r>
              <a:rPr lang="az-Latn-AZ" dirty="0" smtClean="0"/>
              <a:t>Mülkiyyətin müdafiəsi ilə bağlı səmərəli hüquq normalarının qəbul edilməsi və onların icra edilməsi </a:t>
            </a:r>
            <a:r>
              <a:rPr lang="az-Latn-AZ" i="1" dirty="0" smtClean="0"/>
              <a:t>(Bronio</a:t>
            </a:r>
            <a:r>
              <a:rPr lang="en-US" i="1" dirty="0" smtClean="0"/>
              <a:t>w</a:t>
            </a:r>
            <a:r>
              <a:rPr lang="az-Latn-AZ" i="1" dirty="0" smtClean="0"/>
              <a:t>ski v. Poland; Paduraru v. Romania; Catholic Archdiocese of Alba Iulia v. Romania)</a:t>
            </a:r>
            <a:endParaRPr lang="az-Latn-AZ" dirty="0" smtClean="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1 saylı Prokotolun 1-ci maddəsi və Dövlətin pozitiv öhdəlikləri</a:t>
            </a:r>
            <a:br>
              <a:rPr lang="az-Latn-AZ" dirty="0" smtClean="0"/>
            </a:b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az-Latn-AZ" dirty="0" smtClean="0"/>
              <a:t>	</a:t>
            </a:r>
            <a:r>
              <a:rPr lang="az-Latn-AZ" b="1" dirty="0" smtClean="0"/>
              <a:t>Mülkiyyətin müdafiəsi:</a:t>
            </a:r>
          </a:p>
          <a:p>
            <a:pPr algn="just">
              <a:buNone/>
            </a:pPr>
            <a:r>
              <a:rPr lang="az-Latn-AZ" b="1" dirty="0" smtClean="0"/>
              <a:t>	Prosessual vəzifələri lazımi səylə yerinə yetirmək öhdəliyi</a:t>
            </a:r>
          </a:p>
          <a:p>
            <a:pPr algn="just"/>
            <a:endParaRPr lang="az-Latn-AZ" dirty="0" smtClean="0"/>
          </a:p>
          <a:p>
            <a:pPr algn="just"/>
            <a:r>
              <a:rPr lang="az-Latn-AZ" dirty="0" smtClean="0"/>
              <a:t>Araşdırma aparmaq öhdəliyi </a:t>
            </a:r>
            <a:r>
              <a:rPr lang="az-Latn-AZ" i="1" dirty="0" smtClean="0"/>
              <a:t>(Novoseletskiy v. Ukraine)</a:t>
            </a:r>
          </a:p>
          <a:p>
            <a:pPr algn="just">
              <a:buNone/>
            </a:pPr>
            <a:endParaRPr lang="az-Latn-AZ" dirty="0" smtClean="0"/>
          </a:p>
          <a:p>
            <a:pPr algn="just"/>
            <a:r>
              <a:rPr lang="az-Latn-AZ" dirty="0" smtClean="0"/>
              <a:t>Mülkiyyətin məhkəmə müdafiəsinin təmin edilməsi – məhkəmə prosedurlarına şərait yaratmaq öhdəliyi </a:t>
            </a:r>
            <a:r>
              <a:rPr lang="az-Latn-AZ" i="1" dirty="0" smtClean="0"/>
              <a:t>(Sovtransavto Holding v. Ukraine);</a:t>
            </a:r>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1 saylı Prokotolun 1-ci maddəsi və Dövlətin pozitiv öhdəlikləri</a:t>
            </a:r>
            <a:br>
              <a:rPr lang="az-Latn-AZ" dirty="0" smtClean="0"/>
            </a:b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3999"/>
          </a:xfrm>
        </p:spPr>
        <p:txBody>
          <a:bodyPr>
            <a:normAutofit fontScale="85000" lnSpcReduction="20000"/>
          </a:bodyPr>
          <a:lstStyle/>
          <a:p>
            <a:pPr>
              <a:buNone/>
              <a:tabLst>
                <a:tab pos="2057400" algn="l"/>
              </a:tabLst>
            </a:pPr>
            <a:r>
              <a:rPr lang="az-Latn-AZ" dirty="0" smtClean="0">
                <a:latin typeface="Times New Roman" panose="02020603050405020304" pitchFamily="18" charset="0"/>
                <a:cs typeface="Times New Roman" panose="02020603050405020304" pitchFamily="18" charset="0"/>
              </a:rPr>
              <a:t>    </a:t>
            </a:r>
            <a:r>
              <a:rPr lang="az-Latn-AZ" b="1" dirty="0" smtClean="0">
                <a:latin typeface="Times New Roman" panose="02020603050405020304" pitchFamily="18" charset="0"/>
                <a:cs typeface="Times New Roman" panose="02020603050405020304" pitchFamily="18" charset="0"/>
              </a:rPr>
              <a:t>Məcburi köçkünlərin ərizəçilərə məxsus </a:t>
            </a:r>
            <a:r>
              <a:rPr lang="az-Latn-AZ" b="1" smtClean="0">
                <a:latin typeface="Times New Roman" panose="02020603050405020304" pitchFamily="18" charset="0"/>
                <a:cs typeface="Times New Roman" panose="02020603050405020304" pitchFamily="18" charset="0"/>
              </a:rPr>
              <a:t>mənzillərdən çıxarılmasına dair </a:t>
            </a:r>
            <a:r>
              <a:rPr lang="az-Latn-AZ" b="1" dirty="0" smtClean="0">
                <a:latin typeface="Times New Roman" panose="02020603050405020304" pitchFamily="18" charset="0"/>
                <a:cs typeface="Times New Roman" panose="02020603050405020304" pitchFamily="18" charset="0"/>
              </a:rPr>
              <a:t>məhkəmə qərarlarının icra edilməməsi ilə bağlı</a:t>
            </a:r>
          </a:p>
          <a:p>
            <a:pPr>
              <a:buNone/>
              <a:tabLst>
                <a:tab pos="2057400" algn="l"/>
              </a:tabLst>
            </a:pPr>
            <a:endParaRPr lang="az-Latn-AZ" dirty="0" smtClean="0">
              <a:latin typeface="Times New Roman" panose="02020603050405020304" pitchFamily="18" charset="0"/>
              <a:cs typeface="Times New Roman" panose="02020603050405020304" pitchFamily="18" charset="0"/>
            </a:endParaRPr>
          </a:p>
          <a:p>
            <a:pPr>
              <a:tabLst>
                <a:tab pos="2057400" algn="l"/>
              </a:tabLst>
            </a:pPr>
            <a:r>
              <a:rPr lang="az-Latn-AZ" dirty="0" smtClean="0">
                <a:latin typeface="Times New Roman" panose="02020603050405020304" pitchFamily="18" charset="0"/>
                <a:cs typeface="Times New Roman" panose="02020603050405020304" pitchFamily="18" charset="0"/>
              </a:rPr>
              <a:t>27/09/2007  Akimova		  </a:t>
            </a:r>
            <a:r>
              <a:rPr lang="az-Latn-AZ" sz="2800" dirty="0" smtClean="0">
                <a:latin typeface="Times New Roman" panose="02020603050405020304" pitchFamily="18" charset="0"/>
                <a:cs typeface="Times New Roman" panose="02020603050405020304" pitchFamily="18" charset="0"/>
              </a:rPr>
              <a:t>03/12/2009 Mirzəyev</a:t>
            </a:r>
            <a:endParaRPr lang="en-US" sz="2800" dirty="0" smtClean="0">
              <a:latin typeface="Times New Roman" panose="02020603050405020304" pitchFamily="18" charset="0"/>
              <a:cs typeface="Times New Roman" panose="02020603050405020304" pitchFamily="18" charset="0"/>
            </a:endParaRPr>
          </a:p>
          <a:p>
            <a:pPr>
              <a:tabLst>
                <a:tab pos="2057400" algn="l"/>
              </a:tabLst>
            </a:pPr>
            <a:r>
              <a:rPr lang="az-Latn-AZ" dirty="0" smtClean="0">
                <a:latin typeface="Times New Roman" panose="02020603050405020304" pitchFamily="18" charset="0"/>
                <a:cs typeface="Times New Roman" panose="02020603050405020304" pitchFamily="18" charset="0"/>
              </a:rPr>
              <a:t>08/07/2010  İsgəndərov və digərləri  08/07/2010  Hacıyeva</a:t>
            </a:r>
          </a:p>
          <a:p>
            <a:pPr>
              <a:tabLst>
                <a:tab pos="2057400" algn="l"/>
              </a:tabLst>
            </a:pPr>
            <a:r>
              <a:rPr lang="az-Latn-AZ" dirty="0" smtClean="0">
                <a:latin typeface="Times New Roman" panose="02020603050405020304" pitchFamily="18" charset="0"/>
                <a:cs typeface="Times New Roman" panose="02020603050405020304" pitchFamily="18" charset="0"/>
              </a:rPr>
              <a:t>22/04/2010  Gülməmmədova 	  11/02/2010 Cəfərov  </a:t>
            </a:r>
          </a:p>
          <a:p>
            <a:pPr>
              <a:tabLst>
                <a:tab pos="2057400" algn="l"/>
              </a:tabLst>
            </a:pPr>
            <a:r>
              <a:rPr lang="az-Latn-AZ" dirty="0" smtClean="0">
                <a:latin typeface="Times New Roman" panose="02020603050405020304" pitchFamily="18" charset="0"/>
                <a:cs typeface="Times New Roman" panose="02020603050405020304" pitchFamily="18" charset="0"/>
              </a:rPr>
              <a:t>26/06/2012  Zülfəli Hüseynov</a:t>
            </a:r>
            <a:endParaRPr lang="en-US" dirty="0" smtClean="0">
              <a:latin typeface="Times New Roman" panose="02020603050405020304" pitchFamily="18" charset="0"/>
              <a:cs typeface="Times New Roman" panose="02020603050405020304" pitchFamily="18" charset="0"/>
            </a:endParaRPr>
          </a:p>
          <a:p>
            <a:pPr>
              <a:buNone/>
              <a:tabLst>
                <a:tab pos="2057400" algn="l"/>
              </a:tabLst>
            </a:pPr>
            <a:endParaRPr lang="az-Latn-AZ" dirty="0" smtClean="0">
              <a:latin typeface="Times New Roman" panose="02020603050405020304" pitchFamily="18" charset="0"/>
              <a:cs typeface="Times New Roman" panose="02020603050405020304" pitchFamily="18" charset="0"/>
            </a:endParaRPr>
          </a:p>
          <a:p>
            <a:pPr>
              <a:buNone/>
              <a:tabLst>
                <a:tab pos="2057400" algn="l"/>
              </a:tabLst>
            </a:pPr>
            <a:r>
              <a:rPr lang="az-Latn-AZ" dirty="0" smtClean="0">
                <a:latin typeface="Times New Roman" panose="02020603050405020304" pitchFamily="18" charset="0"/>
                <a:cs typeface="Times New Roman" panose="02020603050405020304" pitchFamily="18" charset="0"/>
              </a:rPr>
              <a:t>	</a:t>
            </a:r>
            <a:r>
              <a:rPr lang="az-Latn-AZ" b="1" dirty="0" smtClean="0">
                <a:latin typeface="Times New Roman" panose="02020603050405020304" pitchFamily="18" charset="0"/>
                <a:cs typeface="Times New Roman" panose="02020603050405020304" pitchFamily="18" charset="0"/>
              </a:rPr>
              <a:t>BŞİH-nin vətəndaşların mənzillərindən çıxarması ilə bağlı </a:t>
            </a:r>
          </a:p>
          <a:p>
            <a:pPr>
              <a:tabLst>
                <a:tab pos="2057400" algn="l"/>
              </a:tabLst>
            </a:pPr>
            <a:r>
              <a:rPr lang="az-Latn-AZ" dirty="0" smtClean="0">
                <a:latin typeface="Times New Roman" panose="02020603050405020304" pitchFamily="18" charset="0"/>
                <a:cs typeface="Times New Roman" panose="02020603050405020304" pitchFamily="18" charset="0"/>
              </a:rPr>
              <a:t>29/01/2015 Axverdiyev  (Haqverdiyev)</a:t>
            </a:r>
          </a:p>
          <a:p>
            <a:pPr>
              <a:tabLst>
                <a:tab pos="2057400" algn="l"/>
              </a:tabLst>
            </a:pPr>
            <a:r>
              <a:rPr lang="az-Latn-AZ" dirty="0" smtClean="0">
                <a:latin typeface="Times New Roman" panose="02020603050405020304" pitchFamily="18" charset="0"/>
                <a:cs typeface="Times New Roman" panose="02020603050405020304" pitchFamily="18" charset="0"/>
              </a:rPr>
              <a:t>22/10/2015 Xalikova (Xalıqova)	</a:t>
            </a:r>
          </a:p>
          <a:p>
            <a:pPr>
              <a:tabLst>
                <a:tab pos="2057400" algn="l"/>
              </a:tabLst>
            </a:pPr>
            <a:endParaRPr lang="az-Latn-AZ" dirty="0" smtClean="0">
              <a:latin typeface="Times New Roman" panose="02020603050405020304" pitchFamily="18" charset="0"/>
              <a:cs typeface="Times New Roman" panose="02020603050405020304" pitchFamily="18" charset="0"/>
            </a:endParaRPr>
          </a:p>
          <a:p>
            <a:pPr algn="just">
              <a:buNone/>
              <a:tabLst>
                <a:tab pos="2057400" algn="l"/>
              </a:tabLst>
            </a:pPr>
            <a:r>
              <a:rPr lang="az-Latn-AZ" dirty="0" smtClean="0">
                <a:latin typeface="Times New Roman" panose="02020603050405020304" pitchFamily="18" charset="0"/>
                <a:cs typeface="Times New Roman" panose="02020603050405020304" pitchFamily="18" charset="0"/>
              </a:rPr>
              <a:t>	</a:t>
            </a:r>
            <a:r>
              <a:rPr lang="az-Latn-AZ" b="1" dirty="0" smtClean="0">
                <a:latin typeface="Times New Roman" panose="02020603050405020304" pitchFamily="18" charset="0"/>
                <a:cs typeface="Times New Roman" panose="02020603050405020304" pitchFamily="18" charset="0"/>
              </a:rPr>
              <a:t>Ali Məhkəmənin Plenumunun yeni qərar qəbul etməsi ilə hüququn müəyyənliyi prisipini pozması ilə bağlı </a:t>
            </a:r>
          </a:p>
          <a:p>
            <a:pPr algn="just">
              <a:buFont typeface="Wingdings" pitchFamily="2" charset="2"/>
              <a:buChar char="ü"/>
              <a:tabLst>
                <a:tab pos="2057400" algn="l"/>
              </a:tabLst>
            </a:pPr>
            <a:r>
              <a:rPr lang="az-Latn-AZ" dirty="0" smtClean="0">
                <a:latin typeface="Times New Roman" panose="02020603050405020304" pitchFamily="18" charset="0"/>
                <a:cs typeface="Times New Roman" panose="02020603050405020304" pitchFamily="18" charset="0"/>
              </a:rPr>
              <a:t>10/07/2008 	Rəhmanova</a:t>
            </a:r>
          </a:p>
          <a:p>
            <a:pPr>
              <a:tabLst>
                <a:tab pos="2057400" algn="l"/>
              </a:tabLst>
            </a:pPr>
            <a:endParaRPr lang="en-US" dirty="0" smtClean="0">
              <a:latin typeface="Times New Roman" panose="02020603050405020304" pitchFamily="18" charset="0"/>
              <a:cs typeface="Times New Roman" panose="02020603050405020304" pitchFamily="18" charset="0"/>
            </a:endParaRPr>
          </a:p>
          <a:p>
            <a:pPr>
              <a:buNone/>
            </a:pPr>
            <a:endParaRPr lang="az-Latn-AZ" i="1" dirty="0" smtClean="0">
              <a:latin typeface="Times New Roman" panose="02020603050405020304" pitchFamily="18" charset="0"/>
              <a:cs typeface="Times New Roman" panose="02020603050405020304" pitchFamily="18" charset="0"/>
            </a:endParaRPr>
          </a:p>
          <a:p>
            <a:pPr algn="just"/>
            <a:endParaRPr lang="az-Latn-AZ" i="1" dirty="0" smtClean="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Azərbaycana qarşı işlər (P1)</a:t>
            </a:r>
            <a:br>
              <a:rPr lang="az-Latn-AZ" dirty="0" smtClean="0"/>
            </a:b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1202</TotalTime>
  <Words>375</Words>
  <Application>Microsoft Office PowerPoint</Application>
  <PresentationFormat>On-screen Show (4:3)</PresentationFormat>
  <Paragraphs>88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  </vt:lpstr>
      <vt:lpstr> Pozitiv öhdəliklərin əsası Konvensiyanın 1-ci maddəsi </vt:lpstr>
      <vt:lpstr> Dövlətin pozitiv öhdəlikləri </vt:lpstr>
      <vt:lpstr> 1 saylı Prokotolun 1-ci maddəsi və Dövlətin pozitiv öhdəlikləri </vt:lpstr>
      <vt:lpstr> 1 saylı Prokotolun 1-ci maddəsi və Dövlətin pozitiv öhdəlikləri </vt:lpstr>
      <vt:lpstr> 1 saylı Prokotolun 1-ci maddəsi və Dövlətin pozitiv öhdəlikləri </vt:lpstr>
      <vt:lpstr> 1 saylı Prokotolun 1-ci maddəsi və Dövlətin pozitiv öhdəlikləri </vt:lpstr>
      <vt:lpstr> 1 saylı Prokotolun 1-ci maddəsi və Dövlətin pozitiv öhdəlikləri </vt:lpstr>
      <vt:lpstr> Azərbaycana qarşı işlər (P1) </vt:lpstr>
      <vt:lpstr> Azərbaycana qarşı işlər (P1)  </vt:lpstr>
      <vt:lpstr> Pozitiv öhdəliklərin yerinə yetirilməməsi ilə bağlı</vt:lpstr>
      <vt:lpstr> 1 saylı Prokotolun 1-ci maddəsi və Dövlətin pozitiv öhdəlikləri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Gunel</dc:creator>
  <cp:lastModifiedBy>ROVSHANOVA Vafa</cp:lastModifiedBy>
  <cp:revision>166</cp:revision>
  <dcterms:created xsi:type="dcterms:W3CDTF">2006-08-16T00:00:00Z</dcterms:created>
  <dcterms:modified xsi:type="dcterms:W3CDTF">2016-07-04T11:54:11Z</dcterms:modified>
</cp:coreProperties>
</file>