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36" r:id="rId1"/>
  </p:sldMasterIdLst>
  <p:notesMasterIdLst>
    <p:notesMasterId r:id="rId26"/>
  </p:notesMasterIdLst>
  <p:sldIdLst>
    <p:sldId id="256" r:id="rId2"/>
    <p:sldId id="257" r:id="rId3"/>
    <p:sldId id="260" r:id="rId4"/>
    <p:sldId id="281" r:id="rId5"/>
    <p:sldId id="283" r:id="rId6"/>
    <p:sldId id="284" r:id="rId7"/>
    <p:sldId id="261" r:id="rId8"/>
    <p:sldId id="285" r:id="rId9"/>
    <p:sldId id="286" r:id="rId10"/>
    <p:sldId id="262" r:id="rId11"/>
    <p:sldId id="263" r:id="rId12"/>
    <p:sldId id="264" r:id="rId13"/>
    <p:sldId id="265" r:id="rId14"/>
    <p:sldId id="266" r:id="rId15"/>
    <p:sldId id="282" r:id="rId16"/>
    <p:sldId id="267" r:id="rId17"/>
    <p:sldId id="268" r:id="rId18"/>
    <p:sldId id="269" r:id="rId19"/>
    <p:sldId id="270" r:id="rId20"/>
    <p:sldId id="274" r:id="rId21"/>
    <p:sldId id="277" r:id="rId22"/>
    <p:sldId id="278" r:id="rId23"/>
    <p:sldId id="279"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15" autoAdjust="0"/>
    <p:restoredTop sz="94671" autoAdjust="0"/>
  </p:normalViewPr>
  <p:slideViewPr>
    <p:cSldViewPr>
      <p:cViewPr>
        <p:scale>
          <a:sx n="70" d="100"/>
          <a:sy n="70" d="100"/>
        </p:scale>
        <p:origin x="-115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E9222-A56E-46F1-A014-12A7B6372699}" type="datetimeFigureOut">
              <a:rPr lang="ru-RU" smtClean="0"/>
              <a:pPr/>
              <a:t>16.07.2017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2A90-971B-4BC7-95ED-B59DF7144A80}" type="slidenum">
              <a:rPr lang="ru-RU" smtClean="0"/>
              <a:pPr/>
              <a:t>‹#›</a:t>
            </a:fld>
            <a:endParaRPr lang="ru-RU"/>
          </a:p>
        </p:txBody>
      </p:sp>
    </p:spTree>
    <p:extLst>
      <p:ext uri="{BB962C8B-B14F-4D97-AF65-F5344CB8AC3E}">
        <p14:creationId xmlns="" xmlns:p14="http://schemas.microsoft.com/office/powerpoint/2010/main" val="272136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0</a:t>
            </a:fld>
            <a:endParaRPr lang="ru-RU"/>
          </a:p>
        </p:txBody>
      </p:sp>
    </p:spTree>
    <p:extLst>
      <p:ext uri="{BB962C8B-B14F-4D97-AF65-F5344CB8AC3E}">
        <p14:creationId xmlns="" xmlns:p14="http://schemas.microsoft.com/office/powerpoint/2010/main" val="105846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Marks Belçikaya qarşı işdə Avropa Məhkəməsi 1 saylı protokolun 1-ci maddəsini tətbiq etməkdən o əsasla imtina etmişdi ki, Belçikanın Mülki Məcəlləsində qeyri qanuni uşağın qaqnun və ya vəsiyyət üzrə vərəsəlik hüquqları tanınmırdı.</a:t>
            </a:r>
            <a:r>
              <a:rPr lang="az-Latn-AZ" baseline="0" dirty="0" smtClean="0"/>
              <a:t> İntse Avstriyaya qarşı işdə isə vəziyyət fərqli idi. Düzdü burda da söhbət vərəsəlik hüquqlarından gedirdi. Lakin birinci işdən fərqli olaraq bu işdə ana artıq rəhmətə getmişdi və oğul vərəsliyə daxil olmuşdu, lakin əgər qanuni nikahdan olsaydı ona çata bilənlərdən  daha za miqdarda əmlak almışdı.  Ona görə də Avropa Məhkəməsi bu işlər arasında fərqləndirmə apardı və qeyd etdi ki,  birinci  iş qeyri qanuni uşağın potensial vərəsə olmaq hüququnun məhdudlaşdırılmasına yönəlibsə, ikinci işdə ərizəçi faktiki olaraq əmlakı vərəsəlik yolu ilə əldə etmişdi.                                                          </a:t>
            </a:r>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pPr/>
              <a:t>22</a:t>
            </a:fld>
            <a:endParaRPr lang="ru-RU"/>
          </a:p>
        </p:txBody>
      </p:sp>
    </p:spTree>
    <p:extLst>
      <p:ext uri="{BB962C8B-B14F-4D97-AF65-F5344CB8AC3E}">
        <p14:creationId xmlns="" xmlns:p14="http://schemas.microsoft.com/office/powerpoint/2010/main" val="76544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DEB8744-B86D-4F8F-BFF5-64A5824946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4B437B52-1A47-4DF7-BA93-D76AF8E55E9D}" type="datetimeFigureOut">
              <a:rPr lang="ru-RU" smtClean="0"/>
              <a:pPr/>
              <a:t>16.07.2017</a:t>
            </a:fld>
            <a:endParaRPr lang="ru-RU"/>
          </a:p>
        </p:txBody>
      </p:sp>
      <p:sp>
        <p:nvSpPr>
          <p:cNvPr id="9" name="Slide Number Placeholder 8"/>
          <p:cNvSpPr>
            <a:spLocks noGrp="1"/>
          </p:cNvSpPr>
          <p:nvPr>
            <p:ph type="sldNum" sz="quarter" idx="11"/>
          </p:nvPr>
        </p:nvSpPr>
        <p:spPr/>
        <p:txBody>
          <a:bodyPr/>
          <a:lstStyle/>
          <a:p>
            <a:fld id="{5DEB8744-B86D-4F8F-BFF5-64A582494629}"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DEB8744-B86D-4F8F-BFF5-64A582494629}"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B437B52-1A47-4DF7-BA93-D76AF8E55E9D}" type="datetimeFigureOut">
              <a:rPr lang="ru-RU" smtClean="0"/>
              <a:pPr/>
              <a:t>16.07.2017</a:t>
            </a:fld>
            <a:endParaRPr lang="ru-RU"/>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20688"/>
            <a:ext cx="8064896" cy="2808312"/>
          </a:xfrm>
        </p:spPr>
        <p:txBody>
          <a:bodyPr>
            <a:normAutofit/>
          </a:bodyPr>
          <a:lstStyle/>
          <a:p>
            <a:r>
              <a:rPr lang="az-Latn-AZ" sz="44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Mülkiyyət (əmlak) anlayışı: Avropa Məhkəməsinin yanaşması </a:t>
            </a:r>
            <a:r>
              <a:rPr lang="az-Latn-AZ"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az-Latn-AZ"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Подзаголовок 3"/>
          <p:cNvSpPr>
            <a:spLocks noGrp="1"/>
          </p:cNvSpPr>
          <p:nvPr>
            <p:ph type="subTitle" idx="1"/>
          </p:nvPr>
        </p:nvSpPr>
        <p:spPr>
          <a:xfrm>
            <a:off x="971600" y="4786322"/>
            <a:ext cx="7414592" cy="1725702"/>
          </a:xfrm>
        </p:spPr>
        <p:txBody>
          <a:bodyPr>
            <a:normAutofit/>
          </a:bodyPr>
          <a:lstStyle/>
          <a:p>
            <a:pPr algn="r"/>
            <a:r>
              <a:rPr lang="az-Latn-AZ" sz="3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Nuranə </a:t>
            </a:r>
            <a:r>
              <a:rPr lang="az-Latn-AZ" sz="3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İbadova</a:t>
            </a:r>
            <a:endParaRPr lang="en-US" sz="3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a:r>
              <a:rPr lang="en-US" sz="3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2017</a:t>
            </a:r>
            <a:endParaRPr lang="ru-RU" sz="3000" dirty="0"/>
          </a:p>
        </p:txBody>
      </p:sp>
    </p:spTree>
    <p:extLst>
      <p:ext uri="{BB962C8B-B14F-4D97-AF65-F5344CB8AC3E}">
        <p14:creationId xmlns="" xmlns:p14="http://schemas.microsoft.com/office/powerpoint/2010/main" val="23798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0"/>
            <a:ext cx="7620000" cy="2285992"/>
          </a:xfrm>
        </p:spPr>
        <p:txBody>
          <a:bodyPr/>
          <a:lstStyle/>
          <a:p>
            <a:r>
              <a:rPr lang="az-Latn-AZ" sz="3600" dirty="0" smtClean="0">
                <a:solidFill>
                  <a:srgbClr val="0070C0"/>
                </a:solidFill>
                <a:latin typeface="Times New Roman" pitchFamily="18" charset="0"/>
                <a:cs typeface="Times New Roman" pitchFamily="18" charset="0"/>
              </a:rPr>
              <a:t>Konvensiya mülkiyyət anlayışına avtonom məna verir və ənənəvi yanaşmır. Bu baxımdan aşağıdakıları mülkiyyət hesab edə bilərik</a:t>
            </a:r>
            <a:endParaRPr lang="ru-RU" sz="3600" dirty="0">
              <a:solidFill>
                <a:srgbClr val="0070C0"/>
              </a:solidFill>
              <a:latin typeface="Times New Roman" pitchFamily="18" charset="0"/>
              <a:cs typeface="Times New Roman" pitchFamily="18" charset="0"/>
            </a:endParaRPr>
          </a:p>
        </p:txBody>
      </p:sp>
      <p:sp>
        <p:nvSpPr>
          <p:cNvPr id="3" name="Объект 2"/>
          <p:cNvSpPr>
            <a:spLocks noGrp="1"/>
          </p:cNvSpPr>
          <p:nvPr>
            <p:ph idx="1"/>
          </p:nvPr>
        </p:nvSpPr>
        <p:spPr>
          <a:xfrm>
            <a:off x="457200" y="2285992"/>
            <a:ext cx="7620000" cy="4114808"/>
          </a:xfrm>
        </p:spPr>
        <p:txBody>
          <a:bodyPr/>
          <a:lstStyle/>
          <a:p>
            <a:r>
              <a:rPr lang="az-Latn-AZ" sz="2400" dirty="0" smtClean="0"/>
              <a:t> </a:t>
            </a:r>
            <a:r>
              <a:rPr lang="az-Latn-AZ" sz="2400" dirty="0" smtClean="0">
                <a:solidFill>
                  <a:srgbClr val="0070C0"/>
                </a:solidFill>
                <a:latin typeface="Times New Roman" pitchFamily="18" charset="0"/>
                <a:cs typeface="Times New Roman" pitchFamily="18" charset="0"/>
              </a:rPr>
              <a:t>səhmlər </a:t>
            </a:r>
          </a:p>
          <a:p>
            <a:r>
              <a:rPr lang="en-US" sz="2400" dirty="0" smtClean="0">
                <a:solidFill>
                  <a:srgbClr val="0070C0"/>
                </a:solidFill>
                <a:latin typeface="Times New Roman" pitchFamily="18" charset="0"/>
                <a:cs typeface="Times New Roman" pitchFamily="18" charset="0"/>
              </a:rPr>
              <a:t> </a:t>
            </a:r>
            <a:r>
              <a:rPr lang="az-Latn-AZ" sz="2400" dirty="0" smtClean="0">
                <a:solidFill>
                  <a:srgbClr val="0070C0"/>
                </a:solidFill>
                <a:latin typeface="Times New Roman" pitchFamily="18" charset="0"/>
                <a:cs typeface="Times New Roman" pitchFamily="18" charset="0"/>
              </a:rPr>
              <a:t>arbitraj qərarı;</a:t>
            </a:r>
          </a:p>
          <a:p>
            <a:r>
              <a:rPr lang="az-Latn-AZ" sz="2400" dirty="0" smtClean="0">
                <a:solidFill>
                  <a:srgbClr val="0070C0"/>
                </a:solidFill>
                <a:latin typeface="Times New Roman" pitchFamily="18" charset="0"/>
                <a:cs typeface="Times New Roman" pitchFamily="18" charset="0"/>
              </a:rPr>
              <a:t> pensiya hüququ ;</a:t>
            </a:r>
          </a:p>
          <a:p>
            <a:r>
              <a:rPr lang="az-Latn-AZ" sz="2400" dirty="0" smtClean="0">
                <a:solidFill>
                  <a:srgbClr val="0070C0"/>
                </a:solidFill>
                <a:latin typeface="Times New Roman" pitchFamily="18" charset="0"/>
                <a:cs typeface="Times New Roman" pitchFamily="18" charset="0"/>
              </a:rPr>
              <a:t> biznes fəaliyyəti ilə bağlı iqtisadi maraqlar</a:t>
            </a:r>
          </a:p>
          <a:p>
            <a:r>
              <a:rPr lang="az-Latn-AZ" sz="2400" dirty="0" smtClean="0">
                <a:solidFill>
                  <a:srgbClr val="0070C0"/>
                </a:solidFill>
                <a:latin typeface="Times New Roman" pitchFamily="18" charset="0"/>
                <a:cs typeface="Times New Roman" pitchFamily="18" charset="0"/>
              </a:rPr>
              <a:t> peşə ilə məşğul olmaq hüququ </a:t>
            </a:r>
          </a:p>
          <a:p>
            <a:r>
              <a:rPr lang="az-Latn-AZ" sz="2400" dirty="0" smtClean="0">
                <a:solidFill>
                  <a:srgbClr val="0070C0"/>
                </a:solidFill>
                <a:latin typeface="Times New Roman" pitchFamily="18" charset="0"/>
                <a:cs typeface="Times New Roman" pitchFamily="18" charset="0"/>
              </a:rPr>
              <a:t> hüquqi həllini gözləyən situasiyaya müəyyən şərtlərin tətbiqinə ümid edilməsi (“hüquqi gözlənti”)</a:t>
            </a:r>
          </a:p>
          <a:p>
            <a:endParaRPr lang="en-US" dirty="0" smtClean="0">
              <a:solidFill>
                <a:srgbClr val="0070C0"/>
              </a:solidFill>
              <a:latin typeface="Times New Roman" pitchFamily="18" charset="0"/>
              <a:cs typeface="Times New Roman" pitchFamily="18" charset="0"/>
            </a:endParaRPr>
          </a:p>
          <a:p>
            <a:endParaRPr lang="ru-RU" dirty="0"/>
          </a:p>
        </p:txBody>
      </p:sp>
    </p:spTree>
    <p:extLst>
      <p:ext uri="{BB962C8B-B14F-4D97-AF65-F5344CB8AC3E}">
        <p14:creationId xmlns="" xmlns:p14="http://schemas.microsoft.com/office/powerpoint/2010/main" val="433106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336704"/>
          </a:xfrm>
        </p:spPr>
        <p:txBody>
          <a:bodyPr/>
          <a:lstStyle/>
          <a:p>
            <a:pPr algn="ctr"/>
            <a:r>
              <a:rPr lang="az-Latn-AZ" b="1" dirty="0" smtClean="0">
                <a:solidFill>
                  <a:srgbClr val="002060"/>
                </a:solidFill>
              </a:rPr>
              <a:t>Səhmlər mülkiyyət hüququ kimi</a:t>
            </a:r>
            <a:r>
              <a:rPr lang="az-Latn-AZ" b="1" dirty="0" smtClean="0"/>
              <a:t/>
            </a:r>
            <a:br>
              <a:rPr lang="az-Latn-AZ" b="1" dirty="0" smtClean="0"/>
            </a:br>
            <a:r>
              <a:rPr lang="az-Latn-AZ" dirty="0" smtClean="0"/>
              <a:t>- </a:t>
            </a:r>
            <a:r>
              <a:rPr lang="az-Latn-AZ" b="1" i="1" dirty="0" err="1" smtClean="0">
                <a:solidFill>
                  <a:srgbClr val="002060"/>
                </a:solidFill>
                <a:effectLst/>
              </a:rPr>
              <a:t>Breymlid</a:t>
            </a:r>
            <a:r>
              <a:rPr lang="az-Latn-AZ" b="1" i="1" dirty="0" smtClean="0">
                <a:solidFill>
                  <a:srgbClr val="002060"/>
                </a:solidFill>
                <a:effectLst/>
              </a:rPr>
              <a:t> </a:t>
            </a:r>
            <a:r>
              <a:rPr lang="az-Latn-AZ" b="1" i="1" dirty="0">
                <a:solidFill>
                  <a:srgbClr val="002060"/>
                </a:solidFill>
                <a:effectLst/>
              </a:rPr>
              <a:t>və </a:t>
            </a:r>
            <a:r>
              <a:rPr lang="az-Latn-AZ" b="1" i="1" dirty="0" err="1">
                <a:solidFill>
                  <a:srgbClr val="002060"/>
                </a:solidFill>
                <a:effectLst/>
              </a:rPr>
              <a:t>Malström</a:t>
            </a:r>
            <a:r>
              <a:rPr lang="az-Latn-AZ" b="1" i="1" dirty="0">
                <a:solidFill>
                  <a:srgbClr val="002060"/>
                </a:solidFill>
                <a:effectLst/>
              </a:rPr>
              <a:t> İsveçə qarşı </a:t>
            </a:r>
            <a:r>
              <a:rPr lang="az-Latn-AZ" b="1" dirty="0">
                <a:solidFill>
                  <a:srgbClr val="002060"/>
                </a:solidFill>
                <a:effectLst/>
              </a:rPr>
              <a:t>məhkəmə </a:t>
            </a:r>
            <a:r>
              <a:rPr lang="az-Latn-AZ" b="1" dirty="0" smtClean="0">
                <a:solidFill>
                  <a:srgbClr val="002060"/>
                </a:solidFill>
                <a:effectLst/>
              </a:rPr>
              <a:t>işi (1982) </a:t>
            </a:r>
            <a:endParaRPr lang="ru-RU" b="1" dirty="0">
              <a:solidFill>
                <a:srgbClr val="002060"/>
              </a:solidFill>
            </a:endParaRPr>
          </a:p>
        </p:txBody>
      </p:sp>
    </p:spTree>
    <p:extLst>
      <p:ext uri="{BB962C8B-B14F-4D97-AF65-F5344CB8AC3E}">
        <p14:creationId xmlns="" xmlns:p14="http://schemas.microsoft.com/office/powerpoint/2010/main" val="318973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08712"/>
          </a:xfrm>
        </p:spPr>
        <p:txBody>
          <a:bodyPr/>
          <a:lstStyle/>
          <a:p>
            <a:pPr algn="ctr"/>
            <a:r>
              <a:rPr lang="az-Latn-AZ" b="1" dirty="0" smtClean="0">
                <a:solidFill>
                  <a:srgbClr val="002060"/>
                </a:solidFill>
              </a:rPr>
              <a:t>Arbitraj qərarı «mülkiyyət» sayıla bilər</a:t>
            </a:r>
            <a:br>
              <a:rPr lang="az-Latn-AZ" b="1" dirty="0" smtClean="0">
                <a:solidFill>
                  <a:srgbClr val="002060"/>
                </a:solidFill>
              </a:rPr>
            </a:br>
            <a:r>
              <a:rPr lang="az-Latn-AZ" b="1" dirty="0">
                <a:solidFill>
                  <a:srgbClr val="002060"/>
                </a:solidFill>
              </a:rPr>
              <a:t/>
            </a:r>
            <a:br>
              <a:rPr lang="az-Latn-AZ" b="1" dirty="0">
                <a:solidFill>
                  <a:srgbClr val="002060"/>
                </a:solidFill>
              </a:rPr>
            </a:br>
            <a:r>
              <a:rPr lang="az-Latn-AZ" b="1" dirty="0">
                <a:solidFill>
                  <a:srgbClr val="002060"/>
                </a:solidFill>
              </a:rPr>
              <a:t>- </a:t>
            </a:r>
            <a:r>
              <a:rPr lang="az-Latn-AZ" b="1" i="1" dirty="0">
                <a:solidFill>
                  <a:srgbClr val="002060"/>
                </a:solidFill>
                <a:effectLst/>
              </a:rPr>
              <a:t>«Strən» yunan neftayırma müəssisələri</a:t>
            </a:r>
            <a:r>
              <a:rPr lang="az-Latn-AZ" b="1" dirty="0">
                <a:solidFill>
                  <a:srgbClr val="002060"/>
                </a:solidFill>
                <a:effectLst/>
              </a:rPr>
              <a:t> Yunanıstana </a:t>
            </a:r>
            <a:r>
              <a:rPr lang="az-Latn-AZ" b="1" dirty="0" smtClean="0">
                <a:solidFill>
                  <a:srgbClr val="002060"/>
                </a:solidFill>
                <a:effectLst/>
              </a:rPr>
              <a:t>qarşı</a:t>
            </a:r>
            <a:r>
              <a:rPr lang="az-Latn-AZ" b="1" i="1" dirty="0" smtClean="0">
                <a:solidFill>
                  <a:srgbClr val="002060"/>
                </a:solidFill>
                <a:effectLst/>
              </a:rPr>
              <a:t> </a:t>
            </a:r>
            <a:r>
              <a:rPr lang="az-Latn-AZ" b="1" dirty="0">
                <a:solidFill>
                  <a:srgbClr val="002060"/>
                </a:solidFill>
                <a:effectLst/>
              </a:rPr>
              <a:t>məhkəmə işi (</a:t>
            </a:r>
            <a:r>
              <a:rPr lang="az-Latn-AZ" b="1" dirty="0" smtClean="0">
                <a:solidFill>
                  <a:srgbClr val="002060"/>
                </a:solidFill>
                <a:effectLst/>
              </a:rPr>
              <a:t>1994)</a:t>
            </a:r>
            <a:endParaRPr lang="ru-RU" b="1" dirty="0">
              <a:solidFill>
                <a:srgbClr val="002060"/>
              </a:solidFill>
            </a:endParaRPr>
          </a:p>
        </p:txBody>
      </p:sp>
    </p:spTree>
    <p:extLst>
      <p:ext uri="{BB962C8B-B14F-4D97-AF65-F5344CB8AC3E}">
        <p14:creationId xmlns="" xmlns:p14="http://schemas.microsoft.com/office/powerpoint/2010/main" val="76140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80720"/>
          </a:xfrm>
        </p:spPr>
        <p:txBody>
          <a:bodyPr>
            <a:normAutofit/>
          </a:bodyPr>
          <a:lstStyle/>
          <a:p>
            <a:pPr algn="ctr"/>
            <a:r>
              <a:rPr lang="az-Latn-AZ" b="1" dirty="0" smtClean="0">
                <a:solidFill>
                  <a:srgbClr val="002060"/>
                </a:solidFill>
              </a:rPr>
              <a:t>Delikt əsasında vurulmuş ziyana görə kompensasiya tələbi (çıxarılmış məhkəmə qərarları) «</a:t>
            </a:r>
            <a:r>
              <a:rPr lang="az-Latn-AZ" b="1" dirty="0">
                <a:solidFill>
                  <a:srgbClr val="002060"/>
                </a:solidFill>
              </a:rPr>
              <a:t>mülkiyyət</a:t>
            </a:r>
            <a:r>
              <a:rPr lang="az-Latn-AZ" b="1" dirty="0" smtClean="0">
                <a:solidFill>
                  <a:srgbClr val="002060"/>
                </a:solidFill>
              </a:rPr>
              <a:t>» (əmlak baxımından «aktiv») </a:t>
            </a:r>
            <a:r>
              <a:rPr lang="az-Latn-AZ" b="1" dirty="0">
                <a:solidFill>
                  <a:srgbClr val="002060"/>
                </a:solidFill>
              </a:rPr>
              <a:t>sayıla bilər</a:t>
            </a:r>
            <a:br>
              <a:rPr lang="az-Latn-AZ" b="1" dirty="0">
                <a:solidFill>
                  <a:srgbClr val="002060"/>
                </a:solidFill>
              </a:rPr>
            </a:br>
            <a:r>
              <a:rPr lang="az-Latn-AZ" dirty="0">
                <a:solidFill>
                  <a:srgbClr val="002060"/>
                </a:solidFill>
              </a:rPr>
              <a:t>- </a:t>
            </a:r>
            <a:r>
              <a:rPr lang="az-Latn-AZ" i="1" dirty="0" smtClean="0">
                <a:solidFill>
                  <a:srgbClr val="002060"/>
                </a:solidFill>
                <a:effectLst/>
              </a:rPr>
              <a:t>«Proses Kompaniya </a:t>
            </a:r>
            <a:r>
              <a:rPr lang="az-Latn-AZ" i="1" dirty="0" err="1" smtClean="0">
                <a:solidFill>
                  <a:srgbClr val="002060"/>
                </a:solidFill>
                <a:effectLst/>
              </a:rPr>
              <a:t>Navyero</a:t>
            </a:r>
            <a:r>
              <a:rPr lang="az-Latn-AZ" i="1" dirty="0" smtClean="0">
                <a:solidFill>
                  <a:srgbClr val="002060"/>
                </a:solidFill>
                <a:effectLst/>
              </a:rPr>
              <a:t> AB» Belçikaya </a:t>
            </a:r>
            <a:r>
              <a:rPr lang="az-Latn-AZ" dirty="0" smtClean="0">
                <a:solidFill>
                  <a:srgbClr val="002060"/>
                </a:solidFill>
                <a:effectLst/>
              </a:rPr>
              <a:t>qarşı</a:t>
            </a:r>
            <a:r>
              <a:rPr lang="az-Latn-AZ" i="1" dirty="0" smtClean="0">
                <a:solidFill>
                  <a:srgbClr val="002060"/>
                </a:solidFill>
                <a:effectLst/>
              </a:rPr>
              <a:t> </a:t>
            </a:r>
            <a:r>
              <a:rPr lang="az-Latn-AZ" dirty="0">
                <a:solidFill>
                  <a:srgbClr val="002060"/>
                </a:solidFill>
                <a:effectLst/>
              </a:rPr>
              <a:t>məhkəmə işi (</a:t>
            </a:r>
            <a:r>
              <a:rPr lang="az-Latn-AZ" dirty="0" smtClean="0">
                <a:solidFill>
                  <a:srgbClr val="002060"/>
                </a:solidFill>
                <a:effectLst/>
              </a:rPr>
              <a:t>1995)</a:t>
            </a:r>
            <a:endParaRPr lang="ru-RU" dirty="0">
              <a:solidFill>
                <a:srgbClr val="002060"/>
              </a:solidFill>
            </a:endParaRPr>
          </a:p>
        </p:txBody>
      </p:sp>
    </p:spTree>
    <p:extLst>
      <p:ext uri="{BB962C8B-B14F-4D97-AF65-F5344CB8AC3E}">
        <p14:creationId xmlns="" xmlns:p14="http://schemas.microsoft.com/office/powerpoint/2010/main" val="4213878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rmAutofit fontScale="90000"/>
          </a:bodyPr>
          <a:lstStyle/>
          <a:p>
            <a:pPr algn="ctr"/>
            <a:r>
              <a:rPr lang="az-Latn-AZ" b="1" dirty="0" smtClean="0">
                <a:solidFill>
                  <a:srgbClr val="002060"/>
                </a:solidFill>
              </a:rPr>
              <a:t>Hüquqi gözlənti (legitimate expectations) mülkiyyət hüququnun müdafiə etdiyi hüquq sayıla </a:t>
            </a:r>
            <a:r>
              <a:rPr lang="az-Latn-AZ" b="1" dirty="0">
                <a:solidFill>
                  <a:srgbClr val="002060"/>
                </a:solidFill>
              </a:rPr>
              <a:t>bilər</a:t>
            </a:r>
            <a:r>
              <a:rPr lang="az-Latn-AZ" b="1" dirty="0"/>
              <a:t/>
            </a:r>
            <a:br>
              <a:rPr lang="az-Latn-AZ" b="1" dirty="0"/>
            </a:br>
            <a:r>
              <a:rPr lang="az-Latn-AZ" dirty="0">
                <a:solidFill>
                  <a:srgbClr val="002060"/>
                </a:solidFill>
              </a:rPr>
              <a:t>- </a:t>
            </a:r>
            <a:r>
              <a:rPr lang="az-Latn-AZ" i="1" dirty="0">
                <a:solidFill>
                  <a:srgbClr val="002060"/>
                </a:solidFill>
                <a:effectLst/>
              </a:rPr>
              <a:t>«Payn Velli Developments Ltd» şirkəti İrlandiyaya </a:t>
            </a:r>
            <a:r>
              <a:rPr lang="az-Latn-AZ" dirty="0">
                <a:solidFill>
                  <a:srgbClr val="002060"/>
                </a:solidFill>
                <a:effectLst/>
              </a:rPr>
              <a:t>qarşı</a:t>
            </a:r>
            <a:r>
              <a:rPr lang="az-Latn-AZ" i="1" dirty="0">
                <a:solidFill>
                  <a:srgbClr val="002060"/>
                </a:solidFill>
                <a:effectLst/>
              </a:rPr>
              <a:t> </a:t>
            </a:r>
            <a:r>
              <a:rPr lang="az-Latn-AZ" dirty="0">
                <a:solidFill>
                  <a:srgbClr val="002060"/>
                </a:solidFill>
                <a:effectLst/>
              </a:rPr>
              <a:t>məhkəmə işi (1991</a:t>
            </a:r>
            <a:r>
              <a:rPr lang="az-Latn-AZ" dirty="0" smtClean="0">
                <a:solidFill>
                  <a:srgbClr val="002060"/>
                </a:solidFill>
                <a:effectLst/>
              </a:rPr>
              <a:t>)</a:t>
            </a:r>
            <a:br>
              <a:rPr lang="az-Latn-AZ" dirty="0" smtClean="0">
                <a:solidFill>
                  <a:srgbClr val="002060"/>
                </a:solidFill>
                <a:effectLst/>
              </a:rPr>
            </a:br>
            <a:r>
              <a:rPr lang="az-Latn-AZ" dirty="0" smtClean="0">
                <a:solidFill>
                  <a:srgbClr val="002060"/>
                </a:solidFill>
              </a:rPr>
              <a:t>(</a:t>
            </a:r>
            <a:r>
              <a:rPr lang="az-Latn-AZ" sz="3600" dirty="0" smtClean="0">
                <a:solidFill>
                  <a:srgbClr val="002060"/>
                </a:solidFill>
              </a:rPr>
              <a:t>hündür mərtəbəli binanın tikintisi ücün torpaq sahəsinin ayrılması</a:t>
            </a:r>
            <a:r>
              <a:rPr lang="az-Latn-AZ" dirty="0" smtClean="0">
                <a:solidFill>
                  <a:srgbClr val="002060"/>
                </a:solidFill>
              </a:rPr>
              <a:t>)</a:t>
            </a:r>
            <a:endParaRPr lang="ru-RU" dirty="0">
              <a:solidFill>
                <a:srgbClr val="002060"/>
              </a:solidFill>
            </a:endParaRPr>
          </a:p>
        </p:txBody>
      </p:sp>
    </p:spTree>
    <p:extLst>
      <p:ext uri="{BB962C8B-B14F-4D97-AF65-F5344CB8AC3E}">
        <p14:creationId xmlns="" xmlns:p14="http://schemas.microsoft.com/office/powerpoint/2010/main" val="2357084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43408"/>
            <a:ext cx="8280920" cy="8298160"/>
          </a:xfrm>
        </p:spPr>
        <p:txBody>
          <a:bodyPr/>
          <a:lstStyle/>
          <a:p>
            <a:r>
              <a:rPr lang="az-Latn-AZ" dirty="0" smtClean="0">
                <a:solidFill>
                  <a:srgbClr val="002060"/>
                </a:solidFill>
              </a:rPr>
              <a:t/>
            </a:r>
            <a:br>
              <a:rPr lang="az-Latn-AZ" dirty="0" smtClean="0">
                <a:solidFill>
                  <a:srgbClr val="002060"/>
                </a:solidFill>
              </a:rPr>
            </a:br>
            <a:r>
              <a:rPr lang="az-Latn-AZ" dirty="0" smtClean="0">
                <a:solidFill>
                  <a:srgbClr val="002060"/>
                </a:solidFill>
              </a:rPr>
              <a:t/>
            </a:r>
            <a:br>
              <a:rPr lang="az-Latn-AZ" dirty="0" smtClean="0">
                <a:solidFill>
                  <a:srgbClr val="002060"/>
                </a:solidFill>
              </a:rPr>
            </a:br>
            <a:r>
              <a:rPr lang="az-Latn-AZ" dirty="0" smtClean="0">
                <a:solidFill>
                  <a:srgbClr val="002060"/>
                </a:solidFill>
              </a:rPr>
              <a:t/>
            </a:r>
            <a:br>
              <a:rPr lang="az-Latn-AZ" dirty="0" smtClean="0">
                <a:solidFill>
                  <a:srgbClr val="002060"/>
                </a:solidFill>
              </a:rPr>
            </a:br>
            <a:r>
              <a:rPr lang="az-Latn-AZ" dirty="0">
                <a:solidFill>
                  <a:srgbClr val="002060"/>
                </a:solidFill>
              </a:rPr>
              <a:t/>
            </a:r>
            <a:br>
              <a:rPr lang="az-Latn-AZ" dirty="0">
                <a:solidFill>
                  <a:srgbClr val="002060"/>
                </a:solidFill>
              </a:rPr>
            </a:br>
            <a:r>
              <a:rPr lang="az-Latn-AZ" dirty="0" smtClean="0">
                <a:solidFill>
                  <a:srgbClr val="002060"/>
                </a:solidFill>
              </a:rPr>
              <a:t/>
            </a:r>
            <a:br>
              <a:rPr lang="az-Latn-AZ" dirty="0" smtClean="0">
                <a:solidFill>
                  <a:srgbClr val="002060"/>
                </a:solidFill>
              </a:rPr>
            </a:br>
            <a:r>
              <a:rPr lang="az-Latn-AZ" dirty="0" smtClean="0">
                <a:solidFill>
                  <a:srgbClr val="002060"/>
                </a:solidFill>
              </a:rPr>
              <a:t/>
            </a:r>
            <a:br>
              <a:rPr lang="az-Latn-AZ" dirty="0" smtClean="0">
                <a:solidFill>
                  <a:srgbClr val="002060"/>
                </a:solidFill>
              </a:rPr>
            </a:br>
            <a:r>
              <a:rPr lang="az-Latn-AZ" dirty="0">
                <a:solidFill>
                  <a:srgbClr val="002060"/>
                </a:solidFill>
              </a:rPr>
              <a:t/>
            </a:r>
            <a:br>
              <a:rPr lang="az-Latn-AZ" dirty="0">
                <a:solidFill>
                  <a:srgbClr val="002060"/>
                </a:solidFill>
              </a:rPr>
            </a:br>
            <a:r>
              <a:rPr lang="az-Latn-AZ" dirty="0" smtClean="0">
                <a:solidFill>
                  <a:srgbClr val="002060"/>
                </a:solidFill>
              </a:rPr>
              <a:t/>
            </a:r>
            <a:br>
              <a:rPr lang="az-Latn-AZ" dirty="0" smtClean="0">
                <a:solidFill>
                  <a:srgbClr val="002060"/>
                </a:solidFill>
              </a:rPr>
            </a:br>
            <a:r>
              <a:rPr lang="az-Latn-AZ" b="1" dirty="0" smtClean="0">
                <a:solidFill>
                  <a:srgbClr val="002060"/>
                </a:solidFill>
              </a:rPr>
              <a:t>Ümid- </a:t>
            </a:r>
            <a:r>
              <a:rPr lang="az-Latn-AZ" b="1" dirty="0">
                <a:solidFill>
                  <a:srgbClr val="002060"/>
                </a:solidFill>
              </a:rPr>
              <a:t>hüquqi gözlənti </a:t>
            </a:r>
            <a:r>
              <a:rPr lang="az-Latn-AZ" b="1" dirty="0" smtClean="0">
                <a:solidFill>
                  <a:srgbClr val="002060"/>
                </a:solidFill>
              </a:rPr>
              <a:t>deyil.</a:t>
            </a:r>
            <a:br>
              <a:rPr lang="az-Latn-AZ" b="1" dirty="0" smtClean="0">
                <a:solidFill>
                  <a:srgbClr val="002060"/>
                </a:solidFill>
              </a:rPr>
            </a:br>
            <a:r>
              <a:rPr lang="az-Latn-AZ" sz="3600" dirty="0" smtClean="0">
                <a:solidFill>
                  <a:srgbClr val="002060"/>
                </a:solidFill>
              </a:rPr>
              <a:t>1 saylı Protokolun 1-ci maddəsinin mənasına görə, işlərin uğurlu gedəcəyinə sadə ümidlə,  qanuna və ya məhkəmə praktikasına əsaslanan hüquqi gözlənti arasında böyük fərq var.</a:t>
            </a:r>
            <a:r>
              <a:rPr lang="ru-RU" sz="3600" dirty="0" smtClean="0">
                <a:solidFill>
                  <a:srgbClr val="002060"/>
                </a:solidFill>
              </a:rPr>
              <a:t/>
            </a:r>
            <a:br>
              <a:rPr lang="ru-RU" sz="3600" dirty="0" smtClean="0">
                <a:solidFill>
                  <a:srgbClr val="002060"/>
                </a:solidFill>
              </a:rPr>
            </a:br>
            <a:r>
              <a:rPr lang="az-Latn-AZ" sz="3600" dirty="0" smtClean="0">
                <a:solidFill>
                  <a:srgbClr val="002060"/>
                </a:solidFill>
              </a:rPr>
              <a:t>«Slivenko və digərləri  Latviyaya qarşı iş.  2002» ( mənzilin özəlləşdirilməsi)</a:t>
            </a:r>
            <a:br>
              <a:rPr lang="az-Latn-AZ" sz="3600" dirty="0" smtClean="0">
                <a:solidFill>
                  <a:srgbClr val="002060"/>
                </a:solidFill>
              </a:rPr>
            </a:br>
            <a:r>
              <a:rPr lang="az-Latn-AZ" sz="3600" i="1" dirty="0" smtClean="0">
                <a:solidFill>
                  <a:srgbClr val="002060"/>
                </a:solidFill>
              </a:rPr>
              <a:t> «X» Almaniyaya qarşı (1979) (notariat rüsumlarının azaldılması)</a:t>
            </a:r>
            <a:r>
              <a:rPr lang="az-Latn-AZ" sz="3600" dirty="0" smtClean="0">
                <a:solidFill>
                  <a:srgbClr val="002060"/>
                </a:solidFill>
              </a:rPr>
              <a:t/>
            </a:r>
            <a:br>
              <a:rPr lang="az-Latn-AZ" sz="3600" dirty="0" smtClean="0">
                <a:solidFill>
                  <a:srgbClr val="002060"/>
                </a:solidFill>
              </a:rPr>
            </a:br>
            <a:r>
              <a:rPr lang="az-Latn-AZ" sz="4000" dirty="0" smtClean="0">
                <a:solidFill>
                  <a:srgbClr val="002060"/>
                </a:solidFill>
              </a:rPr>
              <a:t/>
            </a:r>
            <a:br>
              <a:rPr lang="az-Latn-AZ" sz="4000" dirty="0" smtClean="0">
                <a:solidFill>
                  <a:srgbClr val="002060"/>
                </a:solidFill>
              </a:rPr>
            </a:br>
            <a:r>
              <a:rPr lang="ru-RU" dirty="0" smtClean="0">
                <a:solidFill>
                  <a:srgbClr val="002060"/>
                </a:solidFill>
              </a:rPr>
              <a:t/>
            </a:r>
            <a:br>
              <a:rPr lang="ru-RU" dirty="0" smtClean="0">
                <a:solidFill>
                  <a:srgbClr val="002060"/>
                </a:solidFill>
              </a:rPr>
            </a:br>
            <a:r>
              <a:rPr lang="az-Latn-AZ" dirty="0">
                <a:solidFill>
                  <a:srgbClr val="002060"/>
                </a:solidFill>
              </a:rPr>
              <a:t/>
            </a:r>
            <a:br>
              <a:rPr lang="az-Latn-AZ" dirty="0">
                <a:solidFill>
                  <a:srgbClr val="002060"/>
                </a:solidFill>
              </a:rPr>
            </a:br>
            <a:r>
              <a:rPr lang="az-Latn-AZ" dirty="0">
                <a:solidFill>
                  <a:srgbClr val="002060"/>
                </a:solidFill>
              </a:rPr>
              <a:t/>
            </a:r>
            <a:br>
              <a:rPr lang="az-Latn-AZ" dirty="0">
                <a:solidFill>
                  <a:srgbClr val="002060"/>
                </a:solidFill>
              </a:rPr>
            </a:br>
            <a:r>
              <a:rPr lang="az-Latn-AZ" dirty="0">
                <a:solidFill>
                  <a:srgbClr val="002060"/>
                </a:solidFill>
              </a:rPr>
              <a:t/>
            </a:r>
            <a:br>
              <a:rPr lang="az-Latn-AZ" dirty="0">
                <a:solidFill>
                  <a:srgbClr val="002060"/>
                </a:solidFill>
              </a:rPr>
            </a:br>
            <a:r>
              <a:rPr lang="az-Latn-AZ" dirty="0" smtClean="0">
                <a:solidFill>
                  <a:srgbClr val="002060"/>
                </a:solidFill>
              </a:rPr>
              <a:t/>
            </a:r>
            <a:br>
              <a:rPr lang="az-Latn-AZ" dirty="0" smtClean="0">
                <a:solidFill>
                  <a:srgbClr val="002060"/>
                </a:solidFill>
              </a:rPr>
            </a:br>
            <a:r>
              <a:rPr lang="az-Latn-AZ" dirty="0">
                <a:solidFill>
                  <a:srgbClr val="002060"/>
                </a:solidFill>
              </a:rPr>
              <a:t/>
            </a:r>
            <a:br>
              <a:rPr lang="az-Latn-AZ" dirty="0">
                <a:solidFill>
                  <a:srgbClr val="002060"/>
                </a:solidFill>
              </a:rPr>
            </a:br>
            <a:r>
              <a:rPr lang="az-Latn-AZ" dirty="0" smtClean="0">
                <a:solidFill>
                  <a:srgbClr val="002060"/>
                </a:solidFill>
              </a:rPr>
              <a:t/>
            </a:r>
            <a:br>
              <a:rPr lang="az-Latn-AZ" dirty="0" smtClean="0">
                <a:solidFill>
                  <a:srgbClr val="002060"/>
                </a:solidFill>
              </a:rPr>
            </a:br>
            <a:r>
              <a:rPr lang="az-Latn-AZ" dirty="0">
                <a:solidFill>
                  <a:srgbClr val="002060"/>
                </a:solidFill>
              </a:rPr>
              <a:t/>
            </a:r>
            <a:br>
              <a:rPr lang="az-Latn-AZ" dirty="0">
                <a:solidFill>
                  <a:srgbClr val="002060"/>
                </a:solidFill>
              </a:rPr>
            </a:br>
            <a:r>
              <a:rPr lang="az-Latn-AZ" dirty="0" smtClean="0">
                <a:solidFill>
                  <a:srgbClr val="002060"/>
                </a:solidFill>
              </a:rPr>
              <a:t/>
            </a:r>
            <a:br>
              <a:rPr lang="az-Latn-AZ" dirty="0" smtClean="0">
                <a:solidFill>
                  <a:srgbClr val="002060"/>
                </a:solidFill>
              </a:rPr>
            </a:br>
            <a:endParaRPr lang="ru-RU" dirty="0">
              <a:solidFill>
                <a:srgbClr val="002060"/>
              </a:solidFill>
            </a:endParaRPr>
          </a:p>
        </p:txBody>
      </p:sp>
    </p:spTree>
    <p:extLst>
      <p:ext uri="{BB962C8B-B14F-4D97-AF65-F5344CB8AC3E}">
        <p14:creationId xmlns="" xmlns:p14="http://schemas.microsoft.com/office/powerpoint/2010/main" val="3543104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6590506"/>
          </a:xfrm>
        </p:spPr>
        <p:txBody>
          <a:bodyPr/>
          <a:lstStyle/>
          <a:p>
            <a:pPr algn="ctr"/>
            <a:r>
              <a:rPr lang="az-Latn-AZ" b="1" dirty="0" smtClean="0">
                <a:solidFill>
                  <a:srgbClr val="002060"/>
                </a:solidFill>
              </a:rPr>
              <a:t>Şirkətin topladığı müştəri kütləsinə maliyyə aktivi və ya «mülkiyyət» kimi baxıla </a:t>
            </a:r>
            <a:r>
              <a:rPr lang="az-Latn-AZ" b="1" dirty="0">
                <a:solidFill>
                  <a:srgbClr val="002060"/>
                </a:solidFill>
              </a:rPr>
              <a:t>bilər</a:t>
            </a:r>
            <a:br>
              <a:rPr lang="az-Latn-AZ" b="1" dirty="0">
                <a:solidFill>
                  <a:srgbClr val="002060"/>
                </a:solidFill>
              </a:rPr>
            </a:br>
            <a:r>
              <a:rPr lang="az-Latn-AZ" dirty="0">
                <a:solidFill>
                  <a:srgbClr val="002060"/>
                </a:solidFill>
              </a:rPr>
              <a:t>- </a:t>
            </a:r>
            <a:r>
              <a:rPr lang="az-Latn-AZ" i="1" dirty="0" smtClean="0">
                <a:solidFill>
                  <a:srgbClr val="002060"/>
                </a:solidFill>
                <a:effectLst/>
              </a:rPr>
              <a:t>«Van </a:t>
            </a:r>
            <a:r>
              <a:rPr lang="az-Latn-AZ" i="1" dirty="0" err="1" smtClean="0">
                <a:solidFill>
                  <a:srgbClr val="002060"/>
                </a:solidFill>
                <a:effectLst/>
              </a:rPr>
              <a:t>Marle</a:t>
            </a:r>
            <a:r>
              <a:rPr lang="az-Latn-AZ" i="1" dirty="0" smtClean="0">
                <a:solidFill>
                  <a:srgbClr val="002060"/>
                </a:solidFill>
                <a:effectLst/>
              </a:rPr>
              <a:t>» Niderlanda </a:t>
            </a:r>
            <a:r>
              <a:rPr lang="az-Latn-AZ" dirty="0" smtClean="0">
                <a:solidFill>
                  <a:srgbClr val="002060"/>
                </a:solidFill>
                <a:effectLst/>
              </a:rPr>
              <a:t>qarşı</a:t>
            </a:r>
            <a:r>
              <a:rPr lang="az-Latn-AZ" i="1" dirty="0" smtClean="0">
                <a:solidFill>
                  <a:srgbClr val="002060"/>
                </a:solidFill>
                <a:effectLst/>
              </a:rPr>
              <a:t> </a:t>
            </a:r>
            <a:r>
              <a:rPr lang="az-Latn-AZ" dirty="0" smtClean="0">
                <a:solidFill>
                  <a:srgbClr val="002060"/>
                </a:solidFill>
                <a:effectLst/>
              </a:rPr>
              <a:t>(1986), </a:t>
            </a:r>
            <a:r>
              <a:rPr lang="az-Latn-AZ" i="1" dirty="0" smtClean="0">
                <a:solidFill>
                  <a:srgbClr val="002060"/>
                </a:solidFill>
                <a:effectLst/>
              </a:rPr>
              <a:t>«</a:t>
            </a:r>
            <a:r>
              <a:rPr lang="az-Latn-AZ" i="1" dirty="0" err="1" smtClean="0">
                <a:solidFill>
                  <a:srgbClr val="002060"/>
                </a:solidFill>
                <a:effectLst/>
              </a:rPr>
              <a:t>İatridis</a:t>
            </a:r>
            <a:r>
              <a:rPr lang="az-Latn-AZ" i="1" dirty="0" smtClean="0">
                <a:solidFill>
                  <a:srgbClr val="002060"/>
                </a:solidFill>
                <a:effectLst/>
              </a:rPr>
              <a:t>»</a:t>
            </a:r>
            <a:r>
              <a:rPr lang="az-Latn-AZ" dirty="0" smtClean="0">
                <a:solidFill>
                  <a:srgbClr val="002060"/>
                </a:solidFill>
                <a:effectLst/>
              </a:rPr>
              <a:t> </a:t>
            </a:r>
            <a:r>
              <a:rPr lang="az-Latn-AZ" i="1" dirty="0" smtClean="0">
                <a:solidFill>
                  <a:srgbClr val="002060"/>
                </a:solidFill>
                <a:effectLst/>
              </a:rPr>
              <a:t>Yunanıstana</a:t>
            </a:r>
            <a:r>
              <a:rPr lang="az-Latn-AZ" dirty="0" smtClean="0">
                <a:solidFill>
                  <a:srgbClr val="002060"/>
                </a:solidFill>
                <a:effectLst/>
              </a:rPr>
              <a:t> qarşı (1999) məhkəmə işləri</a:t>
            </a:r>
            <a:endParaRPr lang="ru-RU" dirty="0">
              <a:solidFill>
                <a:srgbClr val="002060"/>
              </a:solidFill>
            </a:endParaRPr>
          </a:p>
        </p:txBody>
      </p:sp>
    </p:spTree>
    <p:extLst>
      <p:ext uri="{BB962C8B-B14F-4D97-AF65-F5344CB8AC3E}">
        <p14:creationId xmlns="" xmlns:p14="http://schemas.microsoft.com/office/powerpoint/2010/main" val="3047867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08712"/>
          </a:xfrm>
        </p:spPr>
        <p:txBody>
          <a:bodyPr/>
          <a:lstStyle/>
          <a:p>
            <a:pPr algn="ctr"/>
            <a:r>
              <a:rPr lang="az-Latn-AZ" b="1" dirty="0" smtClean="0">
                <a:solidFill>
                  <a:srgbClr val="002060"/>
                </a:solidFill>
              </a:rPr>
              <a:t>Restoranın idarə edilməsi ilə bağlı iqtisadi maraqlar «</a:t>
            </a:r>
            <a:r>
              <a:rPr lang="az-Latn-AZ" b="1" dirty="0">
                <a:solidFill>
                  <a:srgbClr val="002060"/>
                </a:solidFill>
              </a:rPr>
              <a:t>mülkiyyət» </a:t>
            </a:r>
            <a:r>
              <a:rPr lang="az-Latn-AZ" b="1" dirty="0" smtClean="0">
                <a:solidFill>
                  <a:srgbClr val="002060"/>
                </a:solidFill>
              </a:rPr>
              <a:t>təşkil edir</a:t>
            </a:r>
            <a:r>
              <a:rPr lang="az-Latn-AZ" b="1" dirty="0">
                <a:solidFill>
                  <a:srgbClr val="002060"/>
                </a:solidFill>
              </a:rPr>
              <a:t/>
            </a:r>
            <a:br>
              <a:rPr lang="az-Latn-AZ" b="1" dirty="0">
                <a:solidFill>
                  <a:srgbClr val="002060"/>
                </a:solidFill>
              </a:rPr>
            </a:br>
            <a:r>
              <a:rPr lang="az-Latn-AZ" dirty="0">
                <a:solidFill>
                  <a:srgbClr val="002060"/>
                </a:solidFill>
              </a:rPr>
              <a:t>- </a:t>
            </a:r>
            <a:r>
              <a:rPr lang="az-Latn-AZ" i="1" dirty="0" smtClean="0">
                <a:solidFill>
                  <a:srgbClr val="002060"/>
                </a:solidFill>
                <a:effectLst/>
              </a:rPr>
              <a:t>«</a:t>
            </a:r>
            <a:r>
              <a:rPr lang="az-Latn-AZ" i="1" dirty="0" err="1" smtClean="0">
                <a:solidFill>
                  <a:srgbClr val="002060"/>
                </a:solidFill>
                <a:effectLst/>
              </a:rPr>
              <a:t>Tre</a:t>
            </a:r>
            <a:r>
              <a:rPr lang="az-Latn-AZ" i="1" dirty="0" smtClean="0">
                <a:solidFill>
                  <a:srgbClr val="002060"/>
                </a:solidFill>
                <a:effectLst/>
              </a:rPr>
              <a:t> </a:t>
            </a:r>
            <a:r>
              <a:rPr lang="az-Latn-AZ" i="1" dirty="0" err="1" smtClean="0">
                <a:solidFill>
                  <a:srgbClr val="002060"/>
                </a:solidFill>
                <a:effectLst/>
              </a:rPr>
              <a:t>Traktorer</a:t>
            </a:r>
            <a:r>
              <a:rPr lang="az-Latn-AZ" i="1" dirty="0" smtClean="0">
                <a:solidFill>
                  <a:srgbClr val="002060"/>
                </a:solidFill>
                <a:effectLst/>
              </a:rPr>
              <a:t> AB» İsveçə </a:t>
            </a:r>
            <a:r>
              <a:rPr lang="az-Latn-AZ" dirty="0" smtClean="0">
                <a:solidFill>
                  <a:srgbClr val="002060"/>
                </a:solidFill>
                <a:effectLst/>
              </a:rPr>
              <a:t>qarşı</a:t>
            </a:r>
            <a:r>
              <a:rPr lang="az-Latn-AZ" i="1" dirty="0" smtClean="0">
                <a:solidFill>
                  <a:srgbClr val="002060"/>
                </a:solidFill>
                <a:effectLst/>
              </a:rPr>
              <a:t> </a:t>
            </a:r>
            <a:r>
              <a:rPr lang="az-Latn-AZ" dirty="0">
                <a:solidFill>
                  <a:srgbClr val="002060"/>
                </a:solidFill>
                <a:effectLst/>
              </a:rPr>
              <a:t>məhkəmə işi (</a:t>
            </a:r>
            <a:r>
              <a:rPr lang="az-Latn-AZ" dirty="0" smtClean="0">
                <a:solidFill>
                  <a:srgbClr val="002060"/>
                </a:solidFill>
                <a:effectLst/>
              </a:rPr>
              <a:t>1989)</a:t>
            </a:r>
            <a:endParaRPr lang="ru-RU" dirty="0">
              <a:solidFill>
                <a:srgbClr val="002060"/>
              </a:solidFill>
            </a:endParaRPr>
          </a:p>
        </p:txBody>
      </p:sp>
    </p:spTree>
    <p:extLst>
      <p:ext uri="{BB962C8B-B14F-4D97-AF65-F5344CB8AC3E}">
        <p14:creationId xmlns="" xmlns:p14="http://schemas.microsoft.com/office/powerpoint/2010/main" val="291244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08712"/>
          </a:xfrm>
        </p:spPr>
        <p:txBody>
          <a:bodyPr/>
          <a:lstStyle/>
          <a:p>
            <a:pPr algn="ctr"/>
            <a:r>
              <a:rPr lang="az-Latn-AZ" b="1" dirty="0" smtClean="0">
                <a:solidFill>
                  <a:srgbClr val="002060"/>
                </a:solidFill>
              </a:rPr>
              <a:t>Kirayə haqqı almaq hüququ </a:t>
            </a:r>
            <a:r>
              <a:rPr lang="az-Latn-AZ" b="1" dirty="0">
                <a:solidFill>
                  <a:srgbClr val="002060"/>
                </a:solidFill>
              </a:rPr>
              <a:t>«mülkiyyət» kimi </a:t>
            </a:r>
            <a:r>
              <a:rPr lang="az-Latn-AZ" dirty="0" smtClean="0">
                <a:solidFill>
                  <a:srgbClr val="002060"/>
                </a:solidFill>
              </a:rPr>
              <a:t>– </a:t>
            </a:r>
            <a:br>
              <a:rPr lang="az-Latn-AZ" dirty="0" smtClean="0">
                <a:solidFill>
                  <a:srgbClr val="002060"/>
                </a:solidFill>
              </a:rPr>
            </a:br>
            <a:r>
              <a:rPr lang="az-Latn-AZ" i="1" dirty="0" smtClean="0">
                <a:solidFill>
                  <a:srgbClr val="002060"/>
                </a:solidFill>
                <a:effectLst/>
              </a:rPr>
              <a:t>«Mellaxer» Avstriyaya </a:t>
            </a:r>
            <a:r>
              <a:rPr lang="az-Latn-AZ" dirty="0" smtClean="0">
                <a:solidFill>
                  <a:srgbClr val="002060"/>
                </a:solidFill>
                <a:effectLst/>
              </a:rPr>
              <a:t>qarşı</a:t>
            </a:r>
            <a:r>
              <a:rPr lang="az-Latn-AZ" i="1" dirty="0" smtClean="0">
                <a:solidFill>
                  <a:srgbClr val="002060"/>
                </a:solidFill>
                <a:effectLst/>
              </a:rPr>
              <a:t> </a:t>
            </a:r>
            <a:r>
              <a:rPr lang="az-Latn-AZ" dirty="0">
                <a:solidFill>
                  <a:srgbClr val="002060"/>
                </a:solidFill>
                <a:effectLst/>
              </a:rPr>
              <a:t>məhkəmə işi (</a:t>
            </a:r>
            <a:r>
              <a:rPr lang="az-Latn-AZ" dirty="0" smtClean="0">
                <a:solidFill>
                  <a:srgbClr val="002060"/>
                </a:solidFill>
                <a:effectLst/>
              </a:rPr>
              <a:t>1989)</a:t>
            </a:r>
            <a:endParaRPr lang="ru-RU" dirty="0">
              <a:solidFill>
                <a:srgbClr val="002060"/>
              </a:solidFill>
            </a:endParaRPr>
          </a:p>
        </p:txBody>
      </p:sp>
    </p:spTree>
    <p:extLst>
      <p:ext uri="{BB962C8B-B14F-4D97-AF65-F5344CB8AC3E}">
        <p14:creationId xmlns="" xmlns:p14="http://schemas.microsoft.com/office/powerpoint/2010/main" val="3015454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36704"/>
          </a:xfrm>
        </p:spPr>
        <p:txBody>
          <a:bodyPr/>
          <a:lstStyle/>
          <a:p>
            <a:pPr algn="ctr"/>
            <a:r>
              <a:rPr lang="az-Latn-AZ" b="1" dirty="0" smtClean="0">
                <a:solidFill>
                  <a:srgbClr val="002060"/>
                </a:solidFill>
              </a:rPr>
              <a:t>Şəxsin pensiya fonduna ödədiyi haqlara əsaslanan pensiya hüquqlarına 1 saylı protokolun 1-ci maddəsi şamil oluna bilər </a:t>
            </a:r>
            <a:r>
              <a:rPr lang="az-Latn-AZ" dirty="0" smtClean="0"/>
              <a:t> </a:t>
            </a:r>
            <a:r>
              <a:rPr lang="az-Latn-AZ" i="1" dirty="0">
                <a:solidFill>
                  <a:srgbClr val="002060"/>
                </a:solidFill>
                <a:effectLst/>
              </a:rPr>
              <a:t>«</a:t>
            </a:r>
            <a:r>
              <a:rPr lang="az-Latn-AZ" i="1" dirty="0" smtClean="0">
                <a:solidFill>
                  <a:srgbClr val="002060"/>
                </a:solidFill>
                <a:effectLst/>
              </a:rPr>
              <a:t>Müller» </a:t>
            </a:r>
            <a:r>
              <a:rPr lang="az-Latn-AZ" i="1" dirty="0">
                <a:solidFill>
                  <a:srgbClr val="002060"/>
                </a:solidFill>
                <a:effectLst/>
              </a:rPr>
              <a:t>Avstriyaya </a:t>
            </a:r>
            <a:r>
              <a:rPr lang="az-Latn-AZ" dirty="0">
                <a:solidFill>
                  <a:srgbClr val="002060"/>
                </a:solidFill>
                <a:effectLst/>
              </a:rPr>
              <a:t>qarşı</a:t>
            </a:r>
            <a:r>
              <a:rPr lang="az-Latn-AZ" i="1" dirty="0">
                <a:solidFill>
                  <a:srgbClr val="002060"/>
                </a:solidFill>
                <a:effectLst/>
              </a:rPr>
              <a:t> </a:t>
            </a:r>
            <a:r>
              <a:rPr lang="az-Latn-AZ" dirty="0">
                <a:solidFill>
                  <a:srgbClr val="002060"/>
                </a:solidFill>
                <a:effectLst/>
              </a:rPr>
              <a:t>məhkəmə işi (</a:t>
            </a:r>
            <a:r>
              <a:rPr lang="az-Latn-AZ" dirty="0" smtClean="0">
                <a:solidFill>
                  <a:srgbClr val="002060"/>
                </a:solidFill>
                <a:effectLst/>
              </a:rPr>
              <a:t>1975)</a:t>
            </a:r>
            <a:endParaRPr lang="ru-RU" dirty="0">
              <a:solidFill>
                <a:srgbClr val="002060"/>
              </a:solidFill>
            </a:endParaRPr>
          </a:p>
        </p:txBody>
      </p:sp>
    </p:spTree>
    <p:extLst>
      <p:ext uri="{BB962C8B-B14F-4D97-AF65-F5344CB8AC3E}">
        <p14:creationId xmlns="" xmlns:p14="http://schemas.microsoft.com/office/powerpoint/2010/main" val="166546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99592" y="188640"/>
            <a:ext cx="7714859" cy="5616624"/>
          </a:xfrm>
        </p:spPr>
        <p:txBody>
          <a:bodyPr>
            <a:normAutofit/>
          </a:bodyPr>
          <a:lstStyle/>
          <a:p>
            <a:pPr marL="182880" algn="l"/>
            <a:r>
              <a:rPr lang="az-Latn-AZ" sz="4000" b="1" dirty="0" smtClean="0">
                <a:solidFill>
                  <a:srgbClr val="002060"/>
                </a:solidFill>
              </a:rPr>
              <a:t>Daxili qanunvericilik:</a:t>
            </a:r>
            <a:br>
              <a:rPr lang="az-Latn-AZ" sz="4000" b="1" dirty="0" smtClean="0">
                <a:solidFill>
                  <a:srgbClr val="002060"/>
                </a:solidFill>
              </a:rPr>
            </a:br>
            <a:r>
              <a:rPr lang="az-Latn-AZ" sz="4000" b="1" dirty="0" smtClean="0">
                <a:solidFill>
                  <a:srgbClr val="002060"/>
                </a:solidFill>
              </a:rPr>
              <a:t>- Azərbaycan Respublikasının Konstitusiyası (13 və 29-cu maddələr);</a:t>
            </a:r>
            <a:br>
              <a:rPr lang="az-Latn-AZ" sz="4000" b="1" dirty="0" smtClean="0">
                <a:solidFill>
                  <a:srgbClr val="002060"/>
                </a:solidFill>
              </a:rPr>
            </a:br>
            <a:r>
              <a:rPr lang="az-Latn-AZ" sz="4000" b="1" dirty="0" smtClean="0">
                <a:solidFill>
                  <a:srgbClr val="002060"/>
                </a:solidFill>
              </a:rPr>
              <a:t>- Mülki Məcəllə (135, 152, 158-ci maddələr);</a:t>
            </a:r>
            <a:br>
              <a:rPr lang="az-Latn-AZ" sz="4000" b="1" dirty="0" smtClean="0">
                <a:solidFill>
                  <a:srgbClr val="002060"/>
                </a:solidFill>
              </a:rPr>
            </a:br>
            <a:endParaRPr lang="ru-RU" sz="4000" b="1" dirty="0">
              <a:solidFill>
                <a:srgbClr val="002060"/>
              </a:solidFill>
            </a:endParaRPr>
          </a:p>
        </p:txBody>
      </p:sp>
    </p:spTree>
    <p:extLst>
      <p:ext uri="{BB962C8B-B14F-4D97-AF65-F5344CB8AC3E}">
        <p14:creationId xmlns="" xmlns:p14="http://schemas.microsoft.com/office/powerpoint/2010/main" val="1880611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336704"/>
          </a:xfrm>
        </p:spPr>
        <p:txBody>
          <a:bodyPr>
            <a:normAutofit/>
          </a:bodyPr>
          <a:lstStyle/>
          <a:p>
            <a:pPr algn="ctr"/>
            <a:r>
              <a:rPr lang="az-Latn-AZ" b="1" dirty="0" smtClean="0">
                <a:solidFill>
                  <a:srgbClr val="002060"/>
                </a:solidFill>
                <a:effectLst>
                  <a:outerShdw blurRad="38100" dist="38100" dir="2700000" algn="tl">
                    <a:srgbClr val="000000">
                      <a:alpha val="43137"/>
                    </a:srgbClr>
                  </a:outerShdw>
                </a:effectLst>
              </a:rPr>
              <a:t>Yaşayış orderi (sosial </a:t>
            </a:r>
            <a:r>
              <a:rPr lang="az-Latn-AZ" b="1" dirty="0">
                <a:solidFill>
                  <a:srgbClr val="002060"/>
                </a:solidFill>
                <a:effectLst>
                  <a:outerShdw blurRad="38100" dist="38100" dir="2700000" algn="tl">
                    <a:srgbClr val="000000">
                      <a:alpha val="43137"/>
                    </a:srgbClr>
                  </a:outerShdw>
                </a:effectLst>
              </a:rPr>
              <a:t>kirayə </a:t>
            </a:r>
            <a:r>
              <a:rPr lang="az-Latn-AZ" b="1" dirty="0" smtClean="0">
                <a:solidFill>
                  <a:srgbClr val="002060"/>
                </a:solidFill>
                <a:effectLst>
                  <a:outerShdw blurRad="38100" dist="38100" dir="2700000" algn="tl">
                    <a:srgbClr val="000000">
                      <a:alpha val="43137"/>
                    </a:srgbClr>
                  </a:outerShdw>
                </a:effectLst>
              </a:rPr>
              <a:t>müqaviləsi) əsasında mənzilə </a:t>
            </a:r>
            <a:r>
              <a:rPr lang="az-Latn-AZ" b="1" dirty="0">
                <a:solidFill>
                  <a:srgbClr val="002060"/>
                </a:solidFill>
                <a:effectLst>
                  <a:outerShdw blurRad="38100" dist="38100" dir="2700000" algn="tl">
                    <a:srgbClr val="000000">
                      <a:alpha val="43137"/>
                    </a:srgbClr>
                  </a:outerShdw>
                </a:effectLst>
              </a:rPr>
              <a:t>sahiblik </a:t>
            </a:r>
            <a:r>
              <a:rPr lang="az-Latn-AZ" b="1" dirty="0" smtClean="0">
                <a:solidFill>
                  <a:srgbClr val="002060"/>
                </a:solidFill>
                <a:effectLst>
                  <a:outerShdw blurRad="38100" dist="38100" dir="2700000" algn="tl">
                    <a:srgbClr val="000000">
                      <a:alpha val="43137"/>
                    </a:srgbClr>
                  </a:outerShdw>
                </a:effectLst>
              </a:rPr>
              <a:t>və </a:t>
            </a:r>
            <a:r>
              <a:rPr lang="az-Latn-AZ" b="1" dirty="0">
                <a:solidFill>
                  <a:srgbClr val="002060"/>
                </a:solidFill>
                <a:effectLst>
                  <a:outerShdw blurRad="38100" dist="38100" dir="2700000" algn="tl">
                    <a:srgbClr val="000000">
                      <a:alpha val="43137"/>
                    </a:srgbClr>
                  </a:outerShdw>
                </a:effectLst>
              </a:rPr>
              <a:t>ondan istifadə </a:t>
            </a:r>
            <a:r>
              <a:rPr lang="az-Latn-AZ" b="1" dirty="0" smtClean="0">
                <a:solidFill>
                  <a:srgbClr val="002060"/>
                </a:solidFill>
                <a:effectLst>
                  <a:outerShdw blurRad="38100" dist="38100" dir="2700000" algn="tl">
                    <a:srgbClr val="000000">
                      <a:alpha val="43137"/>
                    </a:srgbClr>
                  </a:outerShdw>
                </a:effectLst>
              </a:rPr>
              <a:t>hüququna </a:t>
            </a:r>
            <a:r>
              <a:rPr lang="az-Latn-AZ" b="1" dirty="0">
                <a:solidFill>
                  <a:srgbClr val="002060"/>
                </a:solidFill>
                <a:effectLst>
                  <a:outerShdw blurRad="38100" dist="38100" dir="2700000" algn="tl">
                    <a:srgbClr val="000000">
                      <a:alpha val="43137"/>
                    </a:srgbClr>
                  </a:outerShdw>
                </a:effectLst>
              </a:rPr>
              <a:t>malik </a:t>
            </a:r>
            <a:r>
              <a:rPr lang="az-Latn-AZ" b="1" dirty="0" smtClean="0">
                <a:solidFill>
                  <a:srgbClr val="002060"/>
                </a:solidFill>
                <a:effectLst>
                  <a:outerShdw blurRad="38100" dist="38100" dir="2700000" algn="tl">
                    <a:srgbClr val="000000">
                      <a:alpha val="43137"/>
                    </a:srgbClr>
                  </a:outerShdw>
                </a:effectLst>
              </a:rPr>
              <a:t>olma barədə iddialar</a:t>
            </a:r>
            <a:r>
              <a:rPr lang="az-Latn-AZ" dirty="0" smtClean="0">
                <a:solidFill>
                  <a:srgbClr val="002060"/>
                </a:solidFill>
                <a:effectLst/>
              </a:rPr>
              <a:t> </a:t>
            </a:r>
            <a:r>
              <a:rPr lang="az-Latn-AZ" b="1" dirty="0" smtClean="0">
                <a:solidFill>
                  <a:srgbClr val="002060"/>
                </a:solidFill>
                <a:effectLst>
                  <a:outerShdw blurRad="38100" dist="38100" dir="2700000" algn="tl">
                    <a:srgbClr val="000000">
                      <a:alpha val="43137"/>
                    </a:srgbClr>
                  </a:outerShdw>
                </a:effectLst>
              </a:rPr>
              <a:t>«mülkiyyət» kimi qəbul edilə bilər</a:t>
            </a:r>
            <a:r>
              <a:rPr lang="az-Latn-AZ" b="1" dirty="0" smtClean="0">
                <a:effectLst>
                  <a:outerShdw blurRad="38100" dist="38100" dir="2700000" algn="tl">
                    <a:srgbClr val="000000">
                      <a:alpha val="43137"/>
                    </a:srgbClr>
                  </a:outerShdw>
                </a:effectLst>
              </a:rPr>
              <a:t> </a:t>
            </a:r>
            <a:br>
              <a:rPr lang="az-Latn-AZ" b="1" dirty="0" smtClean="0">
                <a:effectLst>
                  <a:outerShdw blurRad="38100" dist="38100" dir="2700000" algn="tl">
                    <a:srgbClr val="000000">
                      <a:alpha val="43137"/>
                    </a:srgbClr>
                  </a:outerShdw>
                </a:effectLst>
              </a:rPr>
            </a:br>
            <a:r>
              <a:rPr lang="az-Latn-AZ" i="1" dirty="0" smtClean="0">
                <a:solidFill>
                  <a:srgbClr val="002060"/>
                </a:solidFill>
                <a:effectLst/>
              </a:rPr>
              <a:t>«Akimova» Azərbaycana </a:t>
            </a:r>
            <a:r>
              <a:rPr lang="az-Latn-AZ" dirty="0">
                <a:solidFill>
                  <a:srgbClr val="002060"/>
                </a:solidFill>
                <a:effectLst/>
              </a:rPr>
              <a:t>qarşı</a:t>
            </a:r>
            <a:r>
              <a:rPr lang="az-Latn-AZ" i="1" dirty="0">
                <a:solidFill>
                  <a:srgbClr val="002060"/>
                </a:solidFill>
                <a:effectLst/>
              </a:rPr>
              <a:t> </a:t>
            </a:r>
            <a:r>
              <a:rPr lang="az-Latn-AZ" dirty="0" smtClean="0">
                <a:solidFill>
                  <a:srgbClr val="002060"/>
                </a:solidFill>
                <a:effectLst/>
              </a:rPr>
              <a:t>(2007) </a:t>
            </a:r>
            <a:r>
              <a:rPr lang="az-Latn-AZ" dirty="0">
                <a:solidFill>
                  <a:srgbClr val="002060"/>
                </a:solidFill>
                <a:effectLst/>
              </a:rPr>
              <a:t>məhkəmə işi</a:t>
            </a:r>
            <a:endParaRPr lang="ru-RU" dirty="0">
              <a:solidFill>
                <a:srgbClr val="002060"/>
              </a:solidFill>
            </a:endParaRPr>
          </a:p>
        </p:txBody>
      </p:sp>
    </p:spTree>
    <p:extLst>
      <p:ext uri="{BB962C8B-B14F-4D97-AF65-F5344CB8AC3E}">
        <p14:creationId xmlns="" xmlns:p14="http://schemas.microsoft.com/office/powerpoint/2010/main" val="911083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rmAutofit fontScale="90000"/>
          </a:bodyPr>
          <a:lstStyle/>
          <a:p>
            <a:pPr algn="ctr"/>
            <a:r>
              <a:rPr lang="az-Latn-AZ" b="1" dirty="0" smtClean="0">
                <a:solidFill>
                  <a:srgbClr val="002060"/>
                </a:solidFill>
              </a:rPr>
              <a:t>1-ci maddənin tətbiqi üçün daxili qanunvericilikdə müvafiq maraqların mülkiyyət kimi tanınması vacib deyil, Konvensiyanın məqsədləri baxımından  «mülkiyyət» anlayışı müstəqil məna daşıyır </a:t>
            </a:r>
            <a:r>
              <a:rPr lang="az-Latn-AZ" b="1" dirty="0" smtClean="0"/>
              <a:t/>
            </a:r>
            <a:br>
              <a:rPr lang="az-Latn-AZ" b="1" dirty="0" smtClean="0"/>
            </a:br>
            <a:r>
              <a:rPr lang="az-Latn-AZ" i="1" dirty="0" smtClean="0">
                <a:solidFill>
                  <a:srgbClr val="002060"/>
                </a:solidFill>
                <a:effectLst/>
              </a:rPr>
              <a:t>«</a:t>
            </a:r>
            <a:r>
              <a:rPr lang="az-Latn-AZ" i="1" dirty="0" err="1" smtClean="0">
                <a:solidFill>
                  <a:srgbClr val="002060"/>
                </a:solidFill>
                <a:effectLst/>
              </a:rPr>
              <a:t>Tre</a:t>
            </a:r>
            <a:r>
              <a:rPr lang="az-Latn-AZ" i="1" dirty="0" smtClean="0">
                <a:solidFill>
                  <a:srgbClr val="002060"/>
                </a:solidFill>
                <a:effectLst/>
              </a:rPr>
              <a:t> </a:t>
            </a:r>
            <a:r>
              <a:rPr lang="az-Latn-AZ" i="1" dirty="0" err="1" smtClean="0">
                <a:solidFill>
                  <a:srgbClr val="002060"/>
                </a:solidFill>
                <a:effectLst/>
              </a:rPr>
              <a:t>Traktorer</a:t>
            </a:r>
            <a:r>
              <a:rPr lang="az-Latn-AZ" i="1" dirty="0" smtClean="0">
                <a:solidFill>
                  <a:srgbClr val="002060"/>
                </a:solidFill>
                <a:effectLst/>
              </a:rPr>
              <a:t> AB İsveçə qarşı i</a:t>
            </a:r>
            <a:r>
              <a:rPr lang="az-Latn-AZ" dirty="0" smtClean="0">
                <a:solidFill>
                  <a:srgbClr val="002060"/>
                </a:solidFill>
                <a:effectLst/>
              </a:rPr>
              <a:t>ş</a:t>
            </a:r>
            <a:br>
              <a:rPr lang="az-Latn-AZ" dirty="0" smtClean="0">
                <a:solidFill>
                  <a:srgbClr val="002060"/>
                </a:solidFill>
                <a:effectLst/>
              </a:rPr>
            </a:br>
            <a:r>
              <a:rPr lang="az-Latn-AZ" b="1" dirty="0" smtClean="0">
                <a:solidFill>
                  <a:srgbClr val="002060"/>
                </a:solidFill>
                <a:effectLst/>
              </a:rPr>
              <a:t>Lakin.....</a:t>
            </a:r>
            <a:endParaRPr lang="ru-RU" b="1" dirty="0">
              <a:solidFill>
                <a:srgbClr val="002060"/>
              </a:solidFill>
            </a:endParaRPr>
          </a:p>
        </p:txBody>
      </p:sp>
    </p:spTree>
    <p:extLst>
      <p:ext uri="{BB962C8B-B14F-4D97-AF65-F5344CB8AC3E}">
        <p14:creationId xmlns="" xmlns:p14="http://schemas.microsoft.com/office/powerpoint/2010/main" val="1084258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6113834"/>
          </a:xfrm>
        </p:spPr>
        <p:txBody>
          <a:bodyPr>
            <a:normAutofit fontScale="90000"/>
          </a:bodyPr>
          <a:lstStyle/>
          <a:p>
            <a:pPr algn="ctr"/>
            <a:r>
              <a:rPr lang="az-Latn-AZ" b="1" dirty="0" smtClean="0">
                <a:solidFill>
                  <a:srgbClr val="002060"/>
                </a:solidFill>
                <a:effectLst/>
              </a:rPr>
              <a:t>...şəxs maddə 1-in təminatlarının onun işinə tətbiq edilməsi üçün daxili qanunvericilik əsasında müəyyən hüquqa malik olmalıdır ki, həmin hüquq Konvensiyanın mənası baxımından mülkiyyət sayıla bilsin</a:t>
            </a:r>
            <a:r>
              <a:rPr lang="az-Latn-AZ" i="1" dirty="0" smtClean="0">
                <a:solidFill>
                  <a:srgbClr val="002060"/>
                </a:solidFill>
                <a:effectLst/>
              </a:rPr>
              <a:t/>
            </a:r>
            <a:br>
              <a:rPr lang="az-Latn-AZ" i="1" dirty="0" smtClean="0">
                <a:solidFill>
                  <a:srgbClr val="002060"/>
                </a:solidFill>
                <a:effectLst/>
              </a:rPr>
            </a:br>
            <a:r>
              <a:rPr lang="az-Latn-AZ" i="1" dirty="0" smtClean="0">
                <a:solidFill>
                  <a:srgbClr val="002060"/>
                </a:solidFill>
                <a:effectLst/>
              </a:rPr>
              <a:t>«S» Birləşmiş Krallığa qarşı (1986) </a:t>
            </a:r>
            <a:r>
              <a:rPr lang="az-Latn-AZ" dirty="0" smtClean="0">
                <a:solidFill>
                  <a:srgbClr val="002060"/>
                </a:solidFill>
                <a:effectLst/>
              </a:rPr>
              <a:t>məhkəmə işi</a:t>
            </a:r>
            <a:endParaRPr lang="ru-RU" dirty="0">
              <a:solidFill>
                <a:srgbClr val="002060"/>
              </a:solidFill>
            </a:endParaRPr>
          </a:p>
        </p:txBody>
      </p:sp>
    </p:spTree>
    <p:extLst>
      <p:ext uri="{BB962C8B-B14F-4D97-AF65-F5344CB8AC3E}">
        <p14:creationId xmlns="" xmlns:p14="http://schemas.microsoft.com/office/powerpoint/2010/main" val="2292461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rmAutofit/>
          </a:bodyPr>
          <a:lstStyle/>
          <a:p>
            <a:pPr algn="ctr"/>
            <a:r>
              <a:rPr lang="az-Latn-AZ" b="1" dirty="0" smtClean="0">
                <a:solidFill>
                  <a:srgbClr val="002060"/>
                </a:solidFill>
                <a:effectLst/>
              </a:rPr>
              <a:t>Həmçinin 1-ci maddə yalnız şəxsin hal-hazırda mövcud olan mülkiyyət barəsindəki tələblərinə şamil olunur, gələcəkdə mülkiyyət əldə etmək hüququna təminat vermir</a:t>
            </a:r>
            <a:r>
              <a:rPr lang="az-Latn-AZ" i="1" dirty="0">
                <a:effectLst/>
              </a:rPr>
              <a:t/>
            </a:r>
            <a:br>
              <a:rPr lang="az-Latn-AZ" i="1" dirty="0">
                <a:effectLst/>
              </a:rPr>
            </a:br>
            <a:r>
              <a:rPr lang="az-Latn-AZ" i="1" dirty="0" smtClean="0">
                <a:solidFill>
                  <a:srgbClr val="002060"/>
                </a:solidFill>
                <a:effectLst/>
              </a:rPr>
              <a:t>«Marks» Belçikaya qarşı (1979)</a:t>
            </a:r>
            <a:endParaRPr lang="ru-RU" dirty="0">
              <a:solidFill>
                <a:srgbClr val="002060"/>
              </a:solidFill>
            </a:endParaRPr>
          </a:p>
        </p:txBody>
      </p:sp>
    </p:spTree>
    <p:extLst>
      <p:ext uri="{BB962C8B-B14F-4D97-AF65-F5344CB8AC3E}">
        <p14:creationId xmlns="" xmlns:p14="http://schemas.microsoft.com/office/powerpoint/2010/main" val="4288985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rmAutofit fontScale="90000"/>
          </a:bodyPr>
          <a:lstStyle/>
          <a:p>
            <a:pPr algn="ctr"/>
            <a:r>
              <a:rPr lang="az-Latn-AZ" b="1" dirty="0" smtClean="0">
                <a:solidFill>
                  <a:srgbClr val="002060"/>
                </a:solidFill>
              </a:rPr>
              <a:t>Bir qayda olaraq səhmdarlar şirkətə dəyən ziyanla bağlı 1-ci maddəyə istinadən tələblər irəli sürə bilməzlər (İstisnaya misal: şirkətin tələbini öz orqanları və </a:t>
            </a:r>
            <a:r>
              <a:rPr lang="az-Latn-AZ" b="1" dirty="0" err="1" smtClean="0">
                <a:solidFill>
                  <a:srgbClr val="002060"/>
                </a:solidFill>
              </a:rPr>
              <a:t>ləğvediciləri</a:t>
            </a:r>
            <a:r>
              <a:rPr lang="az-Latn-AZ" b="1" dirty="0" smtClean="0">
                <a:solidFill>
                  <a:srgbClr val="002060"/>
                </a:solidFill>
              </a:rPr>
              <a:t> vasitəsilə irəli sürə bilməməsi)</a:t>
            </a:r>
            <a:br>
              <a:rPr lang="az-Latn-AZ" b="1" dirty="0" smtClean="0">
                <a:solidFill>
                  <a:srgbClr val="002060"/>
                </a:solidFill>
              </a:rPr>
            </a:br>
            <a:r>
              <a:rPr lang="az-Latn-AZ" dirty="0" smtClean="0">
                <a:solidFill>
                  <a:srgbClr val="002060"/>
                </a:solidFill>
              </a:rPr>
              <a:t>«</a:t>
            </a:r>
            <a:r>
              <a:rPr lang="az-Latn-AZ" dirty="0" err="1" smtClean="0">
                <a:solidFill>
                  <a:srgbClr val="002060"/>
                </a:solidFill>
              </a:rPr>
              <a:t>Aqroteksim</a:t>
            </a:r>
            <a:r>
              <a:rPr lang="az-Latn-AZ" dirty="0" smtClean="0">
                <a:solidFill>
                  <a:srgbClr val="002060"/>
                </a:solidFill>
              </a:rPr>
              <a:t>» Yunanıstana qarşı (1995) iş </a:t>
            </a:r>
            <a:r>
              <a:rPr lang="az-Latn-AZ" dirty="0" smtClean="0"/>
              <a:t/>
            </a:r>
            <a:br>
              <a:rPr lang="az-Latn-AZ" dirty="0" smtClean="0"/>
            </a:br>
            <a:endParaRPr lang="ru-RU" dirty="0"/>
          </a:p>
        </p:txBody>
      </p:sp>
    </p:spTree>
    <p:extLst>
      <p:ext uri="{BB962C8B-B14F-4D97-AF65-F5344CB8AC3E}">
        <p14:creationId xmlns="" xmlns:p14="http://schemas.microsoft.com/office/powerpoint/2010/main" val="136143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0"/>
            <a:ext cx="8676456" cy="2708920"/>
          </a:xfrm>
        </p:spPr>
        <p:txBody>
          <a:bodyPr>
            <a:normAutofit fontScale="90000"/>
          </a:bodyPr>
          <a:lstStyle/>
          <a:p>
            <a:pPr algn="ctr"/>
            <a:r>
              <a:rPr lang="az-Latn-AZ" dirty="0" smtClean="0"/>
              <a:t/>
            </a:r>
            <a:br>
              <a:rPr lang="az-Latn-AZ" dirty="0" smtClean="0"/>
            </a:br>
            <a:r>
              <a:rPr lang="az-Latn-AZ" dirty="0"/>
              <a:t/>
            </a:r>
            <a:br>
              <a:rPr lang="az-Latn-AZ" dirty="0"/>
            </a:br>
            <a:r>
              <a:rPr lang="az-Latn-AZ" dirty="0" smtClean="0"/>
              <a:t/>
            </a:r>
            <a:br>
              <a:rPr lang="az-Latn-AZ" dirty="0" smtClean="0"/>
            </a:br>
            <a:r>
              <a:rPr lang="az-Latn-AZ" dirty="0"/>
              <a:t/>
            </a:r>
            <a:br>
              <a:rPr lang="az-Latn-AZ" dirty="0"/>
            </a:br>
            <a:r>
              <a:rPr lang="az-Latn-AZ" dirty="0" smtClean="0"/>
              <a:t/>
            </a:r>
            <a:br>
              <a:rPr lang="az-Latn-AZ" dirty="0" smtClean="0"/>
            </a:br>
            <a:r>
              <a:rPr lang="az-Latn-AZ" dirty="0"/>
              <a:t/>
            </a:r>
            <a:br>
              <a:rPr lang="az-Latn-AZ" dirty="0"/>
            </a:br>
            <a:r>
              <a:rPr lang="az-Latn-AZ" b="1" dirty="0" smtClean="0">
                <a:solidFill>
                  <a:srgbClr val="002060"/>
                </a:solidFill>
              </a:rPr>
              <a:t>Avropa Konvensiyası, 1 saylı Protokolun 1-ci maddəsi</a:t>
            </a:r>
            <a:endParaRPr lang="ru-RU" b="1" dirty="0">
              <a:solidFill>
                <a:srgbClr val="002060"/>
              </a:solidFill>
            </a:endParaRPr>
          </a:p>
        </p:txBody>
      </p:sp>
      <p:sp>
        <p:nvSpPr>
          <p:cNvPr id="3" name="Подзаголовок 2"/>
          <p:cNvSpPr>
            <a:spLocks noGrp="1"/>
          </p:cNvSpPr>
          <p:nvPr>
            <p:ph type="subTitle" idx="1"/>
          </p:nvPr>
        </p:nvSpPr>
        <p:spPr>
          <a:xfrm>
            <a:off x="540544" y="2564904"/>
            <a:ext cx="8062912" cy="4104456"/>
          </a:xfrm>
        </p:spPr>
        <p:txBody>
          <a:bodyPr>
            <a:noAutofit/>
          </a:bodyPr>
          <a:lstStyle/>
          <a:p>
            <a:pPr marL="342900" indent="-342900" algn="l">
              <a:buFontTx/>
              <a:buChar char="-"/>
            </a:pPr>
            <a:r>
              <a:rPr lang="az-Latn-AZ" sz="2800" b="1" i="1" dirty="0" smtClean="0">
                <a:solidFill>
                  <a:srgbClr val="002060"/>
                </a:solidFill>
                <a:latin typeface="Arial" charset="0"/>
              </a:rPr>
              <a:t>Hər </a:t>
            </a:r>
            <a:r>
              <a:rPr lang="az-Latn-AZ" sz="2800" b="1" i="1" dirty="0">
                <a:solidFill>
                  <a:srgbClr val="002060"/>
                </a:solidFill>
                <a:latin typeface="Arial" charset="0"/>
              </a:rPr>
              <a:t>bir fiziki və </a:t>
            </a:r>
            <a:r>
              <a:rPr lang="az-Latn-AZ" sz="2800" b="1" i="1" u="sng" dirty="0">
                <a:solidFill>
                  <a:srgbClr val="002060"/>
                </a:solidFill>
                <a:latin typeface="Arial" charset="0"/>
              </a:rPr>
              <a:t>hüquqi şəxs</a:t>
            </a:r>
            <a:r>
              <a:rPr lang="az-Latn-AZ" sz="2800" b="1" i="1" dirty="0">
                <a:solidFill>
                  <a:srgbClr val="002060"/>
                </a:solidFill>
                <a:latin typeface="Arial" charset="0"/>
              </a:rPr>
              <a:t> </a:t>
            </a:r>
            <a:r>
              <a:rPr lang="az-Latn-AZ" sz="2800" b="1" i="1" u="sng" dirty="0">
                <a:solidFill>
                  <a:srgbClr val="002060"/>
                </a:solidFill>
                <a:latin typeface="Arial" charset="0"/>
              </a:rPr>
              <a:t>öz mülkiyyətindən dinc (maneəsiz) istifadə hüququna</a:t>
            </a:r>
            <a:r>
              <a:rPr lang="az-Latn-AZ" sz="2800" b="1" i="1" dirty="0">
                <a:solidFill>
                  <a:srgbClr val="002060"/>
                </a:solidFill>
                <a:latin typeface="Arial" charset="0"/>
              </a:rPr>
              <a:t> malikdir. </a:t>
            </a:r>
            <a:endParaRPr lang="az-Latn-AZ" sz="2800" b="1" i="1" dirty="0" smtClean="0">
              <a:solidFill>
                <a:srgbClr val="002060"/>
              </a:solidFill>
              <a:latin typeface="Arial" charset="0"/>
            </a:endParaRPr>
          </a:p>
          <a:p>
            <a:pPr algn="l"/>
            <a:r>
              <a:rPr lang="az-Latn-AZ" sz="2800" b="1" i="1" dirty="0">
                <a:solidFill>
                  <a:srgbClr val="002060"/>
                </a:solidFill>
                <a:latin typeface="Arial" charset="0"/>
              </a:rPr>
              <a:t/>
            </a:r>
            <a:br>
              <a:rPr lang="az-Latn-AZ" sz="2800" b="1" i="1" dirty="0">
                <a:solidFill>
                  <a:srgbClr val="002060"/>
                </a:solidFill>
                <a:latin typeface="Arial" charset="0"/>
              </a:rPr>
            </a:br>
            <a:r>
              <a:rPr lang="az-Latn-AZ" sz="2800" b="1" i="1" dirty="0" smtClean="0">
                <a:solidFill>
                  <a:srgbClr val="002060"/>
                </a:solidFill>
                <a:latin typeface="Arial" charset="0"/>
              </a:rPr>
              <a:t>- Heç </a:t>
            </a:r>
            <a:r>
              <a:rPr lang="az-Latn-AZ" sz="2800" b="1" i="1" dirty="0">
                <a:solidFill>
                  <a:srgbClr val="002060"/>
                </a:solidFill>
                <a:latin typeface="Arial" charset="0"/>
              </a:rPr>
              <a:t>kəs, </a:t>
            </a:r>
            <a:r>
              <a:rPr lang="az-Latn-AZ" sz="2800" b="1" i="1" u="sng" dirty="0">
                <a:solidFill>
                  <a:srgbClr val="002060"/>
                </a:solidFill>
                <a:latin typeface="Arial" charset="0"/>
              </a:rPr>
              <a:t>cəmiyyətin maraqları naminə</a:t>
            </a:r>
            <a:r>
              <a:rPr lang="az-Latn-AZ" sz="2800" b="1" i="1" dirty="0">
                <a:solidFill>
                  <a:srgbClr val="002060"/>
                </a:solidFill>
                <a:latin typeface="Arial" charset="0"/>
              </a:rPr>
              <a:t>, </a:t>
            </a:r>
            <a:r>
              <a:rPr lang="az-Latn-AZ" sz="2800" b="1" i="1" u="sng" dirty="0">
                <a:solidFill>
                  <a:srgbClr val="002060"/>
                </a:solidFill>
                <a:latin typeface="Arial" charset="0"/>
              </a:rPr>
              <a:t>qanunla</a:t>
            </a:r>
            <a:r>
              <a:rPr lang="az-Latn-AZ" sz="2800" b="1" i="1" dirty="0">
                <a:solidFill>
                  <a:srgbClr val="002060"/>
                </a:solidFill>
                <a:latin typeface="Arial" charset="0"/>
              </a:rPr>
              <a:t> və beynəlxalq hüququn ümumi prinsipləri ilə </a:t>
            </a:r>
            <a:r>
              <a:rPr lang="az-Latn-AZ" sz="2800" b="1" i="1" u="sng" dirty="0">
                <a:solidFill>
                  <a:srgbClr val="002060"/>
                </a:solidFill>
                <a:latin typeface="Arial" charset="0"/>
              </a:rPr>
              <a:t>nəzərdə tutulmuş şərtlər</a:t>
            </a:r>
            <a:r>
              <a:rPr lang="az-Latn-AZ" sz="2800" b="1" i="1" dirty="0">
                <a:solidFill>
                  <a:srgbClr val="002060"/>
                </a:solidFill>
                <a:latin typeface="Arial" charset="0"/>
              </a:rPr>
              <a:t> istisna olmaqla, öz mülkiyyətindən </a:t>
            </a:r>
            <a:r>
              <a:rPr lang="az-Latn-AZ" sz="2800" b="1" i="1" u="sng" dirty="0">
                <a:solidFill>
                  <a:srgbClr val="002060"/>
                </a:solidFill>
                <a:latin typeface="Arial" charset="0"/>
              </a:rPr>
              <a:t>məhrum edilə bilməz</a:t>
            </a:r>
            <a:r>
              <a:rPr lang="az-Latn-AZ" sz="2800" b="1" i="1" dirty="0">
                <a:solidFill>
                  <a:srgbClr val="002060"/>
                </a:solidFill>
                <a:latin typeface="Arial" charset="0"/>
              </a:rPr>
              <a:t>.</a:t>
            </a:r>
            <a:br>
              <a:rPr lang="az-Latn-AZ" sz="2800" b="1" i="1" dirty="0">
                <a:solidFill>
                  <a:srgbClr val="002060"/>
                </a:solidFill>
                <a:latin typeface="Arial" charset="0"/>
              </a:rPr>
            </a:br>
            <a:endParaRPr lang="ru-RU" sz="2800" b="1" dirty="0">
              <a:solidFill>
                <a:srgbClr val="002060"/>
              </a:solidFill>
            </a:endParaRPr>
          </a:p>
        </p:txBody>
      </p:sp>
    </p:spTree>
    <p:extLst>
      <p:ext uri="{BB962C8B-B14F-4D97-AF65-F5344CB8AC3E}">
        <p14:creationId xmlns="" xmlns:p14="http://schemas.microsoft.com/office/powerpoint/2010/main" val="2739327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7620000" cy="5492080"/>
          </a:xfrm>
        </p:spPr>
        <p:txBody>
          <a:bodyPr/>
          <a:lstStyle/>
          <a:p>
            <a:r>
              <a:rPr lang="az-Latn-AZ" sz="2400" b="1" i="1" dirty="0">
                <a:solidFill>
                  <a:srgbClr val="002060"/>
                </a:solidFill>
                <a:latin typeface="Arial" charset="0"/>
              </a:rPr>
              <a:t>-</a:t>
            </a:r>
            <a:r>
              <a:rPr lang="az-Latn-AZ" sz="3200" b="1" i="1" dirty="0">
                <a:solidFill>
                  <a:srgbClr val="002060"/>
                </a:solidFill>
                <a:latin typeface="Arial" charset="0"/>
              </a:rPr>
              <a:t>Yuxarıdakı müddəalar </a:t>
            </a:r>
            <a:r>
              <a:rPr lang="az-Latn-AZ" sz="3200" b="1" i="1" u="sng" dirty="0">
                <a:solidFill>
                  <a:srgbClr val="002060"/>
                </a:solidFill>
                <a:latin typeface="Arial" charset="0"/>
              </a:rPr>
              <a:t>dövlətin ümumi maraqlarına</a:t>
            </a:r>
            <a:r>
              <a:rPr lang="az-Latn-AZ" sz="3200" b="1" i="1" dirty="0">
                <a:solidFill>
                  <a:srgbClr val="002060"/>
                </a:solidFill>
                <a:latin typeface="Arial" charset="0"/>
              </a:rPr>
              <a:t> müvafiq olaraq, </a:t>
            </a:r>
            <a:r>
              <a:rPr lang="az-Latn-AZ" sz="3200" b="1" i="1" u="sng" dirty="0">
                <a:solidFill>
                  <a:srgbClr val="002060"/>
                </a:solidFill>
                <a:latin typeface="Arial" charset="0"/>
              </a:rPr>
              <a:t>mülkiyyətdən istifadəyə nəzarəti</a:t>
            </a:r>
            <a:r>
              <a:rPr lang="az-Latn-AZ" sz="3200" b="1" i="1" dirty="0">
                <a:solidFill>
                  <a:srgbClr val="002060"/>
                </a:solidFill>
                <a:latin typeface="Arial" charset="0"/>
              </a:rPr>
              <a:t> həyata keçirmək üçün, yaxud </a:t>
            </a:r>
            <a:r>
              <a:rPr lang="az-Latn-AZ" sz="3200" b="1" i="1" u="sng" dirty="0">
                <a:solidFill>
                  <a:srgbClr val="002060"/>
                </a:solidFill>
                <a:latin typeface="Arial" charset="0"/>
              </a:rPr>
              <a:t>vergilərin və ya digər rüsum və ya cərimələrin ödənilməsini</a:t>
            </a:r>
            <a:r>
              <a:rPr lang="az-Latn-AZ" sz="3200" b="1" i="1" dirty="0">
                <a:solidFill>
                  <a:srgbClr val="002060"/>
                </a:solidFill>
                <a:latin typeface="Arial" charset="0"/>
              </a:rPr>
              <a:t> təmin etmək üçün zəruri olan qanunları yerinə yetirmək hüququnu məhdudlaşdırmır.</a:t>
            </a:r>
            <a:r>
              <a:rPr lang="az-Latn-AZ" sz="3200" b="1" dirty="0">
                <a:solidFill>
                  <a:srgbClr val="002060"/>
                </a:solidFill>
                <a:latin typeface="Arial" charset="0"/>
              </a:rPr>
              <a:t/>
            </a:r>
            <a:br>
              <a:rPr lang="az-Latn-AZ" sz="3200" b="1" dirty="0">
                <a:solidFill>
                  <a:srgbClr val="002060"/>
                </a:solidFill>
                <a:latin typeface="Arial" charset="0"/>
              </a:rPr>
            </a:br>
            <a:endParaRPr lang="ru-RU" sz="3200" b="1" dirty="0">
              <a:solidFill>
                <a:srgbClr val="002060"/>
              </a:solidFill>
            </a:endParaRPr>
          </a:p>
          <a:p>
            <a:endParaRPr lang="ru-RU" dirty="0"/>
          </a:p>
        </p:txBody>
      </p:sp>
    </p:spTree>
    <p:extLst>
      <p:ext uri="{BB962C8B-B14F-4D97-AF65-F5344CB8AC3E}">
        <p14:creationId xmlns="" xmlns:p14="http://schemas.microsoft.com/office/powerpoint/2010/main" val="2174191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620000" cy="2286016"/>
          </a:xfrm>
        </p:spPr>
        <p:txBody>
          <a:bodyPr/>
          <a:lstStyle/>
          <a:p>
            <a:r>
              <a:rPr lang="az-Latn-AZ" sz="4000" dirty="0" smtClean="0">
                <a:solidFill>
                  <a:srgbClr val="0070C0"/>
                </a:solidFill>
                <a:latin typeface="Times New Roman" pitchFamily="18" charset="0"/>
                <a:cs typeface="Times New Roman" pitchFamily="18" charset="0"/>
              </a:rPr>
              <a:t/>
            </a:r>
            <a:br>
              <a:rPr lang="az-Latn-AZ" sz="4000" dirty="0" smtClean="0">
                <a:solidFill>
                  <a:srgbClr val="0070C0"/>
                </a:solidFill>
                <a:latin typeface="Times New Roman" pitchFamily="18" charset="0"/>
                <a:cs typeface="Times New Roman" pitchFamily="18" charset="0"/>
              </a:rPr>
            </a:br>
            <a:r>
              <a:rPr lang="az-Latn-AZ" sz="4000" dirty="0" smtClean="0">
                <a:solidFill>
                  <a:srgbClr val="0070C0"/>
                </a:solidFill>
                <a:latin typeface="Times New Roman" pitchFamily="18" charset="0"/>
                <a:cs typeface="Times New Roman" pitchFamily="18" charset="0"/>
              </a:rPr>
              <a:t>1 saylı Protokolin 1- ci maddəsi mülkiyyətin əldə edilməsinə təminat vermir</a:t>
            </a:r>
            <a:endParaRPr lang="ru-RU" sz="40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428868"/>
            <a:ext cx="7620000" cy="3971932"/>
          </a:xfrm>
        </p:spPr>
        <p:txBody>
          <a:bodyPr>
            <a:normAutofit fontScale="92500" lnSpcReduction="10000"/>
          </a:bodyPr>
          <a:lstStyle/>
          <a:p>
            <a:pPr algn="just"/>
            <a:endParaRPr lang="az-Latn-AZ" sz="3200" dirty="0" smtClean="0">
              <a:solidFill>
                <a:srgbClr val="0070C0"/>
              </a:solidFill>
              <a:latin typeface="Times New Roman" pitchFamily="18" charset="0"/>
              <a:cs typeface="Times New Roman" pitchFamily="18" charset="0"/>
            </a:endParaRPr>
          </a:p>
          <a:p>
            <a:pPr algn="just"/>
            <a:r>
              <a:rPr lang="az-Latn-AZ" sz="3200" dirty="0" smtClean="0">
                <a:solidFill>
                  <a:srgbClr val="0070C0"/>
                </a:solidFill>
                <a:latin typeface="Times New Roman" pitchFamily="18" charset="0"/>
                <a:cs typeface="Times New Roman" pitchFamily="18" charset="0"/>
              </a:rPr>
              <a:t>Mülkiyyət hüququ yalnız özünün mövcud əmlakından </a:t>
            </a:r>
            <a:r>
              <a:rPr lang="az-Latn-AZ" sz="3200" b="1" dirty="0" smtClean="0">
                <a:solidFill>
                  <a:srgbClr val="0070C0"/>
                </a:solidFill>
                <a:latin typeface="Times New Roman" pitchFamily="18" charset="0"/>
                <a:cs typeface="Times New Roman" pitchFamily="18" charset="0"/>
              </a:rPr>
              <a:t>dinc istifadə hüququnu </a:t>
            </a:r>
            <a:r>
              <a:rPr lang="az-Latn-AZ" sz="3200" dirty="0" smtClean="0">
                <a:solidFill>
                  <a:srgbClr val="0070C0"/>
                </a:solidFill>
                <a:latin typeface="Times New Roman" pitchFamily="18" charset="0"/>
                <a:cs typeface="Times New Roman" pitchFamily="18" charset="0"/>
              </a:rPr>
              <a:t>nəzərdə tutur və şəxsin yeni əmlaka mülkiyyət hüququ </a:t>
            </a:r>
            <a:r>
              <a:rPr lang="az-Latn-AZ" sz="3200" b="1" dirty="0" smtClean="0">
                <a:solidFill>
                  <a:srgbClr val="0070C0"/>
                </a:solidFill>
                <a:latin typeface="Times New Roman" pitchFamily="18" charset="0"/>
                <a:cs typeface="Times New Roman" pitchFamily="18" charset="0"/>
              </a:rPr>
              <a:t>əldə etməsinə </a:t>
            </a:r>
            <a:r>
              <a:rPr lang="az-Latn-AZ" sz="3200" dirty="0" smtClean="0">
                <a:solidFill>
                  <a:srgbClr val="0070C0"/>
                </a:solidFill>
                <a:latin typeface="Times New Roman" pitchFamily="18" charset="0"/>
                <a:cs typeface="Times New Roman" pitchFamily="18" charset="0"/>
              </a:rPr>
              <a:t>təminat vermir.</a:t>
            </a:r>
          </a:p>
          <a:p>
            <a:pPr algn="just"/>
            <a:r>
              <a:rPr lang="az-Latn-AZ" sz="3200" i="1" dirty="0" smtClean="0">
                <a:solidFill>
                  <a:srgbClr val="002060"/>
                </a:solidFill>
              </a:rPr>
              <a:t>«Marks» Belçikaya qarşı (1979)</a:t>
            </a:r>
          </a:p>
          <a:p>
            <a:pPr algn="just"/>
            <a:r>
              <a:rPr lang="az-Latn-AZ" sz="3200" dirty="0" smtClean="0">
                <a:solidFill>
                  <a:srgbClr val="002060"/>
                </a:solidFill>
              </a:rPr>
              <a:t>“Yantner” Slovakiyaya qarşı iş (2003) (torpağa mülkiyyət hüququnun restitusiyası)</a:t>
            </a:r>
            <a:endParaRPr lang="ru-RU"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1582726"/>
          </a:xfrm>
        </p:spPr>
        <p:txBody>
          <a:bodyPr/>
          <a:lstStyle/>
          <a:p>
            <a:r>
              <a:rPr lang="az-Latn-AZ" sz="4000" dirty="0" smtClean="0">
                <a:solidFill>
                  <a:srgbClr val="0070C0"/>
                </a:solidFill>
                <a:latin typeface="Times New Roman" pitchFamily="18" charset="0"/>
                <a:cs typeface="Times New Roman" pitchFamily="18" charset="0"/>
              </a:rPr>
              <a:t>Mülkiyyət hüququ əmlakın dəyərinin saxlanmasına təminat vermir</a:t>
            </a:r>
            <a:endParaRPr lang="ru-RU" sz="40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214554"/>
            <a:ext cx="7620000" cy="4186246"/>
          </a:xfrm>
        </p:spPr>
        <p:txBody>
          <a:bodyPr>
            <a:normAutofit/>
          </a:bodyPr>
          <a:lstStyle/>
          <a:p>
            <a:r>
              <a:rPr lang="az-Latn-AZ" sz="3600" dirty="0" smtClean="0">
                <a:solidFill>
                  <a:srgbClr val="0070C0"/>
                </a:solidFill>
                <a:latin typeface="Times New Roman" pitchFamily="18" charset="0"/>
                <a:cs typeface="Times New Roman" pitchFamily="18" charset="0"/>
              </a:rPr>
              <a:t>Apollonov Rusiyaya qarşı (2002)</a:t>
            </a:r>
          </a:p>
          <a:p>
            <a:r>
              <a:rPr lang="az-Latn-AZ" sz="3600" dirty="0" smtClean="0">
                <a:solidFill>
                  <a:srgbClr val="0070C0"/>
                </a:solidFill>
                <a:latin typeface="Times New Roman" pitchFamily="18" charset="0"/>
                <a:cs typeface="Times New Roman" pitchFamily="18" charset="0"/>
              </a:rPr>
              <a:t>Ryabıx Rusiyaya qarşı (2003)</a:t>
            </a:r>
            <a:endParaRPr lang="ru-RU" sz="3600" dirty="0">
              <a:solidFill>
                <a:srgbClr val="0070C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217290"/>
          </a:xfrm>
        </p:spPr>
        <p:txBody>
          <a:bodyPr>
            <a:normAutofit/>
          </a:bodyPr>
          <a:lstStyle/>
          <a:p>
            <a:pPr algn="ctr"/>
            <a:r>
              <a:rPr lang="az-Latn-AZ" sz="3000" b="1" dirty="0" smtClean="0">
                <a:solidFill>
                  <a:srgbClr val="002060"/>
                </a:solidFill>
                <a:effectLst/>
              </a:rPr>
              <a:t>Konvensiya anlamında mülkiyyət (əmlak) hüquqlarının hüdudları</a:t>
            </a:r>
            <a:endParaRPr lang="ru-RU" sz="3000" b="1" dirty="0">
              <a:solidFill>
                <a:srgbClr val="002060"/>
              </a:solidFill>
              <a:effectLst/>
            </a:endParaRPr>
          </a:p>
        </p:txBody>
      </p:sp>
      <p:sp>
        <p:nvSpPr>
          <p:cNvPr id="3" name="Объект 2"/>
          <p:cNvSpPr>
            <a:spLocks noGrp="1"/>
          </p:cNvSpPr>
          <p:nvPr>
            <p:ph idx="1"/>
          </p:nvPr>
        </p:nvSpPr>
        <p:spPr>
          <a:xfrm>
            <a:off x="467544" y="1628800"/>
            <a:ext cx="8229600" cy="4968552"/>
          </a:xfrm>
        </p:spPr>
        <p:txBody>
          <a:bodyPr>
            <a:normAutofit fontScale="85000" lnSpcReduction="10000"/>
          </a:bodyPr>
          <a:lstStyle/>
          <a:p>
            <a:pPr marL="64008" indent="0">
              <a:buFontTx/>
              <a:buChar char="-"/>
            </a:pPr>
            <a:r>
              <a:rPr lang="az-Latn-AZ" sz="3200" b="1" dirty="0" smtClean="0">
                <a:solidFill>
                  <a:srgbClr val="002060"/>
                </a:solidFill>
              </a:rPr>
              <a:t>Konvensiya baxımından əmlak anlayışı 2 mənada başa düşülür:</a:t>
            </a:r>
          </a:p>
          <a:p>
            <a:pPr marL="64008" indent="0">
              <a:buFontTx/>
              <a:buChar char="-"/>
            </a:pPr>
            <a:r>
              <a:rPr lang="az-Latn-AZ" sz="3200" b="1" dirty="0" smtClean="0">
                <a:solidFill>
                  <a:srgbClr val="002060"/>
                </a:solidFill>
              </a:rPr>
              <a:t>maddi nemətlər, əşyalar (</a:t>
            </a:r>
            <a:r>
              <a:rPr lang="az-Latn-AZ" sz="3200" b="1" i="1" dirty="0" smtClean="0">
                <a:solidFill>
                  <a:srgbClr val="002060"/>
                </a:solidFill>
              </a:rPr>
              <a:t>daşınar </a:t>
            </a:r>
            <a:r>
              <a:rPr lang="az-Latn-AZ" sz="3200" b="1" i="1" dirty="0">
                <a:solidFill>
                  <a:srgbClr val="002060"/>
                </a:solidFill>
              </a:rPr>
              <a:t>və daşınmaz əmlak</a:t>
            </a:r>
            <a:r>
              <a:rPr lang="az-Latn-AZ" sz="3200" b="1" i="1" dirty="0" smtClean="0">
                <a:solidFill>
                  <a:srgbClr val="002060"/>
                </a:solidFill>
              </a:rPr>
              <a:t>);</a:t>
            </a:r>
            <a:r>
              <a:rPr lang="az-Latn-AZ" sz="3200" b="1" i="1" dirty="0">
                <a:solidFill>
                  <a:srgbClr val="002060"/>
                </a:solidFill>
              </a:rPr>
              <a:t/>
            </a:r>
            <a:br>
              <a:rPr lang="az-Latn-AZ" sz="3200" b="1" i="1" dirty="0">
                <a:solidFill>
                  <a:srgbClr val="002060"/>
                </a:solidFill>
              </a:rPr>
            </a:br>
            <a:r>
              <a:rPr lang="az-Latn-AZ" sz="3200" b="1" i="1" dirty="0" smtClean="0">
                <a:solidFill>
                  <a:srgbClr val="002060"/>
                </a:solidFill>
              </a:rPr>
              <a:t>- </a:t>
            </a:r>
            <a:r>
              <a:rPr lang="az-Latn-AZ" sz="3200" b="1" dirty="0" smtClean="0">
                <a:solidFill>
                  <a:srgbClr val="002060"/>
                </a:solidFill>
              </a:rPr>
              <a:t>qeyri-maddi əmlak nemətləri (tələblər və hüquqlar)</a:t>
            </a:r>
          </a:p>
          <a:p>
            <a:pPr marL="64008" indent="0">
              <a:buFontTx/>
              <a:buChar char="-"/>
            </a:pPr>
            <a:r>
              <a:rPr lang="az-Latn-AZ" sz="3200" b="1" i="1" dirty="0" smtClean="0">
                <a:solidFill>
                  <a:srgbClr val="002060"/>
                </a:solidFill>
              </a:rPr>
              <a:t>Başqa şəxslərə verilə bilən və ya sahibinə maddi fayda və ya başqa şəxslərdən nəyi isə tələb etmək hüququ vermək nəzərdə tut</a:t>
            </a:r>
            <a:r>
              <a:rPr lang="en-US" sz="3200" b="1" i="1" dirty="0" smtClean="0">
                <a:solidFill>
                  <a:srgbClr val="002060"/>
                </a:solidFill>
              </a:rPr>
              <a:t>an </a:t>
            </a:r>
            <a:r>
              <a:rPr lang="az-Latn-AZ" sz="3200" b="1" i="1" dirty="0" smtClean="0">
                <a:solidFill>
                  <a:srgbClr val="002060"/>
                </a:solidFill>
              </a:rPr>
              <a:t>tələblər və hüquqlar qeyri maddi əmlak nemətləridir (Azərbaycan Respublikasının Mülki Məcəlləsi, 135.5)</a:t>
            </a:r>
            <a:r>
              <a:rPr lang="az-Latn-AZ" sz="3200" b="1" i="1" dirty="0">
                <a:solidFill>
                  <a:srgbClr val="002060"/>
                </a:solidFill>
              </a:rPr>
              <a:t/>
            </a:r>
            <a:br>
              <a:rPr lang="az-Latn-AZ" sz="3200" b="1" i="1" dirty="0">
                <a:solidFill>
                  <a:srgbClr val="002060"/>
                </a:solidFill>
              </a:rPr>
            </a:br>
            <a:endParaRPr lang="az-Latn-AZ" sz="3200" b="1" i="1" dirty="0">
              <a:solidFill>
                <a:srgbClr val="002060"/>
              </a:solidFill>
            </a:endParaRPr>
          </a:p>
        </p:txBody>
      </p:sp>
    </p:spTree>
    <p:extLst>
      <p:ext uri="{BB962C8B-B14F-4D97-AF65-F5344CB8AC3E}">
        <p14:creationId xmlns="" xmlns:p14="http://schemas.microsoft.com/office/powerpoint/2010/main" val="378866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620000" cy="2571768"/>
          </a:xfrm>
        </p:spPr>
        <p:txBody>
          <a:bodyPr/>
          <a:lstStyle/>
          <a:p>
            <a:pPr algn="just"/>
            <a:r>
              <a:rPr lang="en-US" sz="3200" dirty="0" smtClean="0">
                <a:solidFill>
                  <a:srgbClr val="0070C0"/>
                </a:solidFill>
                <a:latin typeface="Times New Roman" pitchFamily="18" charset="0"/>
                <a:cs typeface="Times New Roman" pitchFamily="18" charset="0"/>
              </a:rPr>
              <a:t>1 </a:t>
            </a:r>
            <a:r>
              <a:rPr lang="az-Latn-AZ" sz="3200" dirty="0" smtClean="0">
                <a:solidFill>
                  <a:srgbClr val="0070C0"/>
                </a:solidFill>
                <a:latin typeface="Times New Roman" pitchFamily="18" charset="0"/>
                <a:cs typeface="Times New Roman" pitchFamily="18" charset="0"/>
              </a:rPr>
              <a:t>saylı Protokolun 1-ci maddəsi baxımından əmlak anlayışına şəxsə təkcə mülkiyyət hüququ əsasında məxsus olan əmlak deyil,  həmçinin digər qanuni hüquq,  məsələn kirayə hüququ əsasında məxsus olan əmlaka aiddir. </a:t>
            </a:r>
            <a:r>
              <a:rPr lang="en-US" sz="2400" dirty="0" smtClean="0">
                <a:solidFill>
                  <a:srgbClr val="0070C0"/>
                </a:solidFill>
                <a:latin typeface="Times New Roman" pitchFamily="18" charset="0"/>
                <a:cs typeface="Times New Roman" pitchFamily="18" charset="0"/>
              </a:rPr>
              <a:t/>
            </a:r>
            <a:br>
              <a:rPr lang="en-US" sz="2400" dirty="0" smtClean="0">
                <a:solidFill>
                  <a:srgbClr val="0070C0"/>
                </a:solidFill>
                <a:latin typeface="Times New Roman" pitchFamily="18" charset="0"/>
                <a:cs typeface="Times New Roman" pitchFamily="18" charset="0"/>
              </a:rPr>
            </a:br>
            <a:endParaRPr lang="ru-RU" sz="2400"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643182"/>
            <a:ext cx="7620000" cy="3757618"/>
          </a:xfrm>
        </p:spPr>
        <p:txBody>
          <a:bodyPr>
            <a:normAutofit/>
          </a:bodyPr>
          <a:lstStyle/>
          <a:p>
            <a:r>
              <a:rPr lang="az-Latn-AZ" dirty="0" smtClean="0">
                <a:solidFill>
                  <a:srgbClr val="0070C0"/>
                </a:solidFill>
                <a:latin typeface="Times New Roman" pitchFamily="18" charset="0"/>
                <a:cs typeface="Times New Roman" pitchFamily="18" charset="0"/>
              </a:rPr>
              <a:t>İatridis Yunanıstana qarşı (1999) (Kinoteatr tikintisi)</a:t>
            </a:r>
          </a:p>
          <a:p>
            <a:pPr algn="just"/>
            <a:r>
              <a:rPr lang="az-Latn-AZ" b="1" i="1" dirty="0" smtClean="0">
                <a:solidFill>
                  <a:srgbClr val="0070C0"/>
                </a:solidFill>
                <a:latin typeface="Times New Roman" pitchFamily="18" charset="0"/>
                <a:cs typeface="Times New Roman" pitchFamily="18" charset="0"/>
              </a:rPr>
              <a:t>Bu işdə məhkəmə aydın şəkildə bildirdi ki, o, dövlətdaxili hüquq əsasında torpağın kimə məxsus olduğu barədə mübahisəni həll edə bilməz, lakin qeyd etdi ki, ərizəçi sözügedən torpaq sahəsindən çıxarılana qədər 11 il ərzində dövlət orqanları tərəfindən heç bir müdaxilə olmadan icarə müqaviləsinə əsasən kinotetrın istismarına görə cavabdehlik daşıyırdı və həmin müqavilə hüquqi qüvvəyə malik idi.</a:t>
            </a:r>
          </a:p>
          <a:p>
            <a:endParaRPr lang="az-Latn-A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1296974"/>
          </a:xfrm>
        </p:spPr>
        <p:txBody>
          <a:bodyPr/>
          <a:lstStyle/>
          <a:p>
            <a:r>
              <a:rPr lang="az-Latn-AZ" dirty="0" smtClean="0">
                <a:solidFill>
                  <a:srgbClr val="0070C0"/>
                </a:solidFill>
                <a:latin typeface="Times New Roman" pitchFamily="18" charset="0"/>
                <a:cs typeface="Times New Roman" pitchFamily="18" charset="0"/>
              </a:rPr>
              <a:t/>
            </a:r>
            <a:br>
              <a:rPr lang="az-Latn-AZ" dirty="0" smtClean="0">
                <a:solidFill>
                  <a:srgbClr val="0070C0"/>
                </a:solidFill>
                <a:latin typeface="Times New Roman" pitchFamily="18" charset="0"/>
                <a:cs typeface="Times New Roman" pitchFamily="18" charset="0"/>
              </a:rPr>
            </a:br>
            <a:r>
              <a:rPr lang="az-Latn-AZ" dirty="0" smtClean="0">
                <a:solidFill>
                  <a:srgbClr val="0070C0"/>
                </a:solidFill>
                <a:latin typeface="Times New Roman" pitchFamily="18" charset="0"/>
                <a:cs typeface="Times New Roman" pitchFamily="18" charset="0"/>
              </a:rPr>
              <a:t>Öneryıldız Türkiyəyə qarşı (2002)</a:t>
            </a:r>
            <a:r>
              <a:rPr lang="ru-RU" dirty="0" smtClean="0">
                <a:solidFill>
                  <a:srgbClr val="0070C0"/>
                </a:solidFill>
                <a:latin typeface="Times New Roman" pitchFamily="18" charset="0"/>
                <a:cs typeface="Times New Roman" pitchFamily="18" charset="0"/>
              </a:rPr>
              <a:t/>
            </a:r>
            <a:br>
              <a:rPr lang="ru-RU" dirty="0" smtClean="0">
                <a:solidFill>
                  <a:srgbClr val="0070C0"/>
                </a:solidFill>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endParaRPr lang="az-Latn-AZ" dirty="0" smtClean="0"/>
          </a:p>
          <a:p>
            <a:pPr algn="just"/>
            <a:r>
              <a:rPr lang="az-Latn-AZ" sz="2800" dirty="0" smtClean="0">
                <a:solidFill>
                  <a:srgbClr val="0070C0"/>
                </a:solidFill>
                <a:latin typeface="Times New Roman" pitchFamily="18" charset="0"/>
                <a:cs typeface="Times New Roman" pitchFamily="18" charset="0"/>
              </a:rPr>
              <a:t>Bu işdə Avropa Məhkəməsi belə qənaətə gəldi ki, ərizəçinin  mövcud mülkiyyətindən söhbət gedə bilərdi,  çünki şəhərsalma qanunvericiliyinə əsasən, yaşayış üçün nəzərdə tutulmayan  zibilxanaya yaxın ərazilərdə  gecəqonduların yaradılmasına imkan verməklə dövlət orqanları ərizəçi və onun yaxın qohumlarının  həmin mənzilə mülkiyyət hüququnu faktiki olaraq etiraf etmişdilər. </a:t>
            </a:r>
            <a:endParaRPr lang="ru-RU" sz="2800" dirty="0">
              <a:solidFill>
                <a:srgbClr val="0070C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1776</TotalTime>
  <Words>721</Words>
  <Application>Microsoft Office PowerPoint</Application>
  <PresentationFormat>Экран (4:3)</PresentationFormat>
  <Paragraphs>50</Paragraphs>
  <Slides>24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Соседство</vt:lpstr>
      <vt:lpstr>Mülkiyyət (əmlak) anlayışı: Avropa Məhkəməsinin yanaşması  </vt:lpstr>
      <vt:lpstr>Daxili qanunvericilik: - Azərbaycan Respublikasının Konstitusiyası (13 və 29-cu maddələr); - Mülki Məcəllə (135, 152, 158-ci maddələr); </vt:lpstr>
      <vt:lpstr>      Avropa Konvensiyası, 1 saylı Protokolun 1-ci maddəsi</vt:lpstr>
      <vt:lpstr>Слайд 3</vt:lpstr>
      <vt:lpstr> 1 saylı Protokolin 1- ci maddəsi mülkiyyətin əldə edilməsinə təminat vermir</vt:lpstr>
      <vt:lpstr>Mülkiyyət hüququ əmlakın dəyərinin saxlanmasına təminat vermir</vt:lpstr>
      <vt:lpstr>Konvensiya anlamında mülkiyyət (əmlak) hüquqlarının hüdudları</vt:lpstr>
      <vt:lpstr>1 saylı Protokolun 1-ci maddəsi baxımından əmlak anlayışına şəxsə təkcə mülkiyyət hüququ əsasında məxsus olan əmlak deyil,  həmçinin digər qanuni hüquq,  məsələn kirayə hüququ əsasında məxsus olan əmlaka aiddir.  </vt:lpstr>
      <vt:lpstr> Öneryıldız Türkiyəyə qarşı (2002) </vt:lpstr>
      <vt:lpstr>Konvensiya mülkiyyət anlayışına avtonom məna verir və ənənəvi yanaşmır. Bu baxımdan aşağıdakıları mülkiyyət hesab edə bilərik</vt:lpstr>
      <vt:lpstr>Səhmlər mülkiyyət hüququ kimi - Breymlid və Malström İsveçə qarşı məhkəmə işi (1982) </vt:lpstr>
      <vt:lpstr>Arbitraj qərarı «mülkiyyət» sayıla bilər  - «Strən» yunan neftayırma müəssisələri Yunanıstana qarşı məhkəmə işi (1994)</vt:lpstr>
      <vt:lpstr>Delikt əsasında vurulmuş ziyana görə kompensasiya tələbi (çıxarılmış məhkəmə qərarları) «mülkiyyət» (əmlak baxımından «aktiv») sayıla bilər - «Proses Kompaniya Navyero AB» Belçikaya qarşı məhkəmə işi (1995)</vt:lpstr>
      <vt:lpstr>Hüquqi gözlənti (legitimate expectations) mülkiyyət hüququnun müdafiə etdiyi hüquq sayıla bilər - «Payn Velli Developments Ltd» şirkəti İrlandiyaya qarşı məhkəmə işi (1991) (hündür mərtəbəli binanın tikintisi ücün torpaq sahəsinin ayrılması)</vt:lpstr>
      <vt:lpstr>        Ümid- hüquqi gözlənti deyil. 1 saylı Protokolun 1-ci maddəsinin mənasına görə, işlərin uğurlu gedəcəyinə sadə ümidlə,  qanuna və ya məhkəmə praktikasına əsaslanan hüquqi gözlənti arasında böyük fərq var. «Slivenko və digərləri  Latviyaya qarşı iş.  2002» ( mənzilin özəlləşdirilməsi)  «X» Almaniyaya qarşı (1979) (notariat rüsumlarının azaldılması)           </vt:lpstr>
      <vt:lpstr>Şirkətin topladığı müştəri kütləsinə maliyyə aktivi və ya «mülkiyyət» kimi baxıla bilər - «Van Marle» Niderlanda qarşı (1986), «İatridis» Yunanıstana qarşı (1999) məhkəmə işləri</vt:lpstr>
      <vt:lpstr>Restoranın idarə edilməsi ilə bağlı iqtisadi maraqlar «mülkiyyət» təşkil edir - «Tre Traktorer AB» İsveçə qarşı məhkəmə işi (1989)</vt:lpstr>
      <vt:lpstr>Kirayə haqqı almaq hüququ «mülkiyyət» kimi –  «Mellaxer» Avstriyaya qarşı məhkəmə işi (1989)</vt:lpstr>
      <vt:lpstr>Şəxsin pensiya fonduna ödədiyi haqlara əsaslanan pensiya hüquqlarına 1 saylı protokolun 1-ci maddəsi şamil oluna bilər  «Müller» Avstriyaya qarşı məhkəmə işi (1975)</vt:lpstr>
      <vt:lpstr>Yaşayış orderi (sosial kirayə müqaviləsi) əsasında mənzilə sahiblik və ondan istifadə hüququna malik olma barədə iddialar «mülkiyyət» kimi qəbul edilə bilər  «Akimova» Azərbaycana qarşı (2007) məhkəmə işi</vt:lpstr>
      <vt:lpstr>1-ci maddənin tətbiqi üçün daxili qanunvericilikdə müvafiq maraqların mülkiyyət kimi tanınması vacib deyil, Konvensiyanın məqsədləri baxımından  «mülkiyyət» anlayışı müstəqil məna daşıyır  «Tre Traktorer AB İsveçə qarşı iş Lakin.....</vt:lpstr>
      <vt:lpstr>...şəxs maddə 1-in təminatlarının onun işinə tətbiq edilməsi üçün daxili qanunvericilik əsasında müəyyən hüquqa malik olmalıdır ki, həmin hüquq Konvensiyanın mənası baxımından mülkiyyət sayıla bilsin «S» Birləşmiş Krallığa qarşı (1986) məhkəmə işi</vt:lpstr>
      <vt:lpstr>Həmçinin 1-ci maddə yalnız şəxsin hal-hazırda mövcud olan mülkiyyət barəsindəki tələblərinə şamil olunur, gələcəkdə mülkiyyət əldə etmək hüququna təminat vermir «Marks» Belçikaya qarşı (1979)</vt:lpstr>
      <vt:lpstr>Bir qayda olaraq səhmdarlar şirkətə dəyən ziyanla bağlı 1-ci maddəyə istinadən tələblər irəli sürə bilməzlər (İstisnaya misal: şirkətin tələbini öz orqanları və ləğvediciləri vasitəsilə irəli sürə bilməməsi) «Aqroteksim» Yunanıstana qarşı (1995) iş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 </dc:title>
  <dc:creator>Abiddin Huseynov</dc:creator>
  <cp:lastModifiedBy>samsung</cp:lastModifiedBy>
  <cp:revision>101</cp:revision>
  <dcterms:created xsi:type="dcterms:W3CDTF">2016-05-28T18:13:49Z</dcterms:created>
  <dcterms:modified xsi:type="dcterms:W3CDTF">2017-07-16T09:21:48Z</dcterms:modified>
</cp:coreProperties>
</file>